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3" r:id="rId4"/>
  </p:sldMasterIdLst>
  <p:notesMasterIdLst>
    <p:notesMasterId r:id="rId23"/>
  </p:notesMasterIdLst>
  <p:sldIdLst>
    <p:sldId id="259" r:id="rId5"/>
    <p:sldId id="2147472883" r:id="rId6"/>
    <p:sldId id="2147472913" r:id="rId7"/>
    <p:sldId id="2147482480" r:id="rId8"/>
    <p:sldId id="2147482481" r:id="rId9"/>
    <p:sldId id="2147482482" r:id="rId10"/>
    <p:sldId id="2147482483" r:id="rId11"/>
    <p:sldId id="2147482497" r:id="rId12"/>
    <p:sldId id="2147482498" r:id="rId13"/>
    <p:sldId id="2147472899" r:id="rId14"/>
    <p:sldId id="2147472918" r:id="rId15"/>
    <p:sldId id="2147472939" r:id="rId16"/>
    <p:sldId id="2147472940" r:id="rId17"/>
    <p:sldId id="2147472941" r:id="rId18"/>
    <p:sldId id="2134804982" r:id="rId19"/>
    <p:sldId id="2147482499" r:id="rId20"/>
    <p:sldId id="2147482500" r:id="rId21"/>
    <p:sldId id="2147472898" r:id="rId2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24D6A4-34C3-CC34-13B5-0678AD1E14A3}" name="Himanshu Jain" initials="HJ" userId="S::jain.himanshu1@ifsca.gov.in::8ae0ebd5-803f-4cad-8b4c-efdd1cdb177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yantara" initials="N" lastIdx="1" clrIdx="0">
    <p:extLst>
      <p:ext uri="{19B8F6BF-5375-455C-9EA6-DF929625EA0E}">
        <p15:presenceInfo xmlns:p15="http://schemas.microsoft.com/office/powerpoint/2012/main" userId="5a4546ed7ec279ed" providerId="Windows Live"/>
      </p:ext>
    </p:extLst>
  </p:cmAuthor>
  <p:cmAuthor id="2" name="AKSHAT GANERIWALA" initials="AG" lastIdx="1" clrIdx="1">
    <p:extLst>
      <p:ext uri="{19B8F6BF-5375-455C-9EA6-DF929625EA0E}">
        <p15:presenceInfo xmlns:p15="http://schemas.microsoft.com/office/powerpoint/2012/main" userId="AKSHAT GANERIWA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C"/>
    <a:srgbClr val="ED7D31"/>
    <a:srgbClr val="203864"/>
    <a:srgbClr val="FFFFFF"/>
    <a:srgbClr val="FFC000"/>
    <a:srgbClr val="FFD961"/>
    <a:srgbClr val="0043B7"/>
    <a:srgbClr val="25408F"/>
    <a:srgbClr val="5BB8D7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D0FD39-A175-4282-9F40-3DC0BB74AED2}" v="11" dt="2025-08-29T07:22:06.3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56" autoAdjust="0"/>
  </p:normalViewPr>
  <p:slideViewPr>
    <p:cSldViewPr snapToGrid="0">
      <p:cViewPr>
        <p:scale>
          <a:sx n="60" d="100"/>
          <a:sy n="60" d="100"/>
        </p:scale>
        <p:origin x="1450" y="3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60" cy="49805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2"/>
            <a:ext cx="2945660" cy="49805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F5DC858F-7F2B-4EF8-BC18-A34043FDA377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7"/>
            <a:ext cx="5438140" cy="3908614"/>
          </a:xfrm>
          <a:prstGeom prst="rect">
            <a:avLst/>
          </a:prstGeom>
        </p:spPr>
        <p:txBody>
          <a:bodyPr vert="horz" lIns="92117" tIns="46058" rIns="92117" bIns="4605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60" cy="498054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28585"/>
            <a:ext cx="2945660" cy="498054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8E65324D-F4C9-43BE-BA92-8E7A9A1F123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683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6798D-B80B-427A-ADF2-9DBAED4DE47D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0498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50818-3432-89B9-3821-6C0AD2D6B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D3B095-5746-89C9-D6EC-5F250E36A1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2BCD73-EECC-F5C7-DBDD-6B73AA17A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D56BA-3D32-18D9-2D59-82782F44E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80FA9-BFAE-4A97-A3FD-ED0400D4D951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5065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80FA9-BFAE-4A97-A3FD-ED0400D4D951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4957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F0B67-1ABB-3AD9-FAFC-FD4CA0578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84C3F4-9CE3-748D-CDE9-6B586CC14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1AA343-BE80-F37E-24C0-C1F0A85A3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18B20-1734-AFEE-2B69-F4B82660C3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80FA9-BFAE-4A97-A3FD-ED0400D4D951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2242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6798D-B80B-427A-ADF2-9DBAED4DE47D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3776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346AE-017D-D762-8E7E-043238308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168573-C9A0-D09D-B546-C7CB8358DD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7388" y="644525"/>
            <a:ext cx="5737225" cy="32273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ADFAA3-5534-F908-9DBD-FB5F36FE8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934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fa394532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0088"/>
            <a:ext cx="6229350" cy="3503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bfa3945324_0_158:notes"/>
          <p:cNvSpPr txBox="1">
            <a:spLocks noGrp="1"/>
          </p:cNvSpPr>
          <p:nvPr>
            <p:ph type="body" idx="1"/>
          </p:nvPr>
        </p:nvSpPr>
        <p:spPr>
          <a:xfrm>
            <a:off x="704939" y="4436983"/>
            <a:ext cx="5639504" cy="4203457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r>
              <a:rPr lang="en"/>
              <a:t>GIFT City – Brief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8185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bb3c16a25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762000"/>
            <a:ext cx="6789738" cy="381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bb3c16a254_0_124:notes"/>
          <p:cNvSpPr txBox="1">
            <a:spLocks noGrp="1"/>
          </p:cNvSpPr>
          <p:nvPr>
            <p:ph type="body" idx="1"/>
          </p:nvPr>
        </p:nvSpPr>
        <p:spPr>
          <a:xfrm>
            <a:off x="701672" y="4835685"/>
            <a:ext cx="5613351" cy="4581170"/>
          </a:xfrm>
          <a:prstGeom prst="rect">
            <a:avLst/>
          </a:prstGeom>
        </p:spPr>
        <p:txBody>
          <a:bodyPr spcFirstLastPara="1" wrap="square" lIns="93539" tIns="93539" rIns="93539" bIns="93539" anchor="t" anchorCtr="0">
            <a:noAutofit/>
          </a:bodyPr>
          <a:lstStyle/>
          <a:p>
            <a:r>
              <a:rPr lang="en" dirty="0"/>
              <a:t>GIFT City – Brief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1891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fa3945324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bfa3945324_0_215:notes"/>
          <p:cNvSpPr txBox="1">
            <a:spLocks noGrp="1"/>
          </p:cNvSpPr>
          <p:nvPr>
            <p:ph type="body" idx="1"/>
          </p:nvPr>
        </p:nvSpPr>
        <p:spPr>
          <a:xfrm>
            <a:off x="695008" y="4386436"/>
            <a:ext cx="5560060" cy="4155569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r>
              <a:rPr lang="en"/>
              <a:t>GIFT City – Brief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324D-F4C9-43BE-BA92-8E7A9A1F123D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455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1E9FB-A657-F07E-C971-569FC5D56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0F3EA7-FBAF-74C0-E4AD-E0A8470C42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1EA0C4-2989-7B2E-F317-454931555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221DF-7198-8133-CB27-EA161A2DB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80FA9-BFAE-4A97-A3FD-ED0400D4D951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1802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E6155-7184-D51C-D32D-908A9CF73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08B301-A3B8-0368-D2E3-7724DF6D3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825A15-500E-4EF3-8711-3C3F4B2D4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8CDE0-8734-36A5-9F6F-3FA4D1251B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80FA9-BFAE-4A97-A3FD-ED0400D4D951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9293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1E1FD-273B-9BC9-35E2-CEB78324C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027648-0AEF-EED9-290C-4A9771385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7BEA8-8DA7-8B15-E443-C23DF2736D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9AE0D-D70B-7D0B-D17F-23E675203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80FA9-BFAE-4A97-A3FD-ED0400D4D951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3247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20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1A22E-03AF-4553-A905-7BC28C52E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0796A-2D5C-4FC4-B5AB-024EC69B59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5715-F3AB-42B5-AA8B-7C120D9BB2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77BB5-8DD7-4FFF-8C8B-3867A2650340}" type="datetime1">
              <a:rPr lang="th-TH" smtClean="0"/>
              <a:t>02/09/68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51430-005B-4211-988D-EDFE9483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2D905-2C58-4F23-AB04-67E71F6E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4021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DA8D32-E120-4680-909D-CC9A64B205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FA771B-D88F-461D-9D31-6CBF4EF20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F0B54-760E-4ADD-9BA8-343DA809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80176-D947-400E-AB7E-6BDE97E39AFB}" type="datetime1">
              <a:rPr lang="th-TH" smtClean="0"/>
              <a:t>02/09/68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A1E75-07CE-4E4D-8D27-ED8C7E271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2768C-D332-444B-816A-F8B1244C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0203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2911C-5524-4DB7-BC5A-77BC6707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4B430-1AB2-4CAC-B8B8-8B599C11C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F5E4E-6331-443F-9341-9953803CD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DBB9-0FA2-48BB-A37C-1B2D36651E81}" type="datetime1">
              <a:rPr lang="th-TH" smtClean="0"/>
              <a:t>02/09/68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6A88F-2105-44F6-B7A1-BB957E46C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44DA5-3761-4FBD-B2F3-AE12886C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3744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2911C-5524-4DB7-BC5A-77BC6707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4B430-1AB2-4CAC-B8B8-8B599C11C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F5E4E-6331-443F-9341-9953803CD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DBB9-0FA2-48BB-A37C-1B2D36651E81}" type="datetime1">
              <a:rPr lang="th-TH" smtClean="0"/>
              <a:t>02/09/68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6A88F-2105-44F6-B7A1-BB957E46C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44DA5-3761-4FBD-B2F3-AE12886C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9227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24E31-76F6-4138-9CE1-D00CCF5A7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FB596-86E2-48C1-842F-22297BCE8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E38A4-004B-40A5-B105-C4B48A9F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4328A-2D76-426F-8BC3-8B5C43E3B07C}" type="datetime1">
              <a:rPr lang="th-TH" smtClean="0"/>
              <a:t>02/09/68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D075C-0018-4F8B-9E85-B86B71DD4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8880F-1B02-4053-A788-93DE5BB8A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7738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D40B7-E470-4CD4-90F0-BDC0799BE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0B191-8381-4E1E-96F2-89D731F75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0B608-4624-4105-90AF-ACF1D948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B623D-8371-4B69-8BD8-238B505560A4}" type="datetime1">
              <a:rPr lang="th-TH" smtClean="0"/>
              <a:t>02/09/68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8DBAB-C0CC-4047-83C4-98B7C8F84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C27EC-D72A-4469-83FB-2E8891357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9153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3D55C-A92A-4B97-9192-D66F4627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82CEC-B3E1-4C83-872A-ED71E9B82D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717D3-9BC4-47AD-A32E-B74A8DF8C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3B6169-EF4D-4D98-92DC-B671AA81B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0489-A12E-4620-A394-41EC55BFFBE4}" type="datetime1">
              <a:rPr lang="th-TH" smtClean="0"/>
              <a:t>02/09/68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07F58-B37F-4175-ACCF-AD363FE79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16A35-8107-4CE4-B790-9325FDD26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7175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5124E-6E9E-450A-9F09-8496A714C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C0368-ED4C-4EB2-86E4-BD1EE4CCE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D1BAA-22FF-4CF6-8494-D7D512D12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7539-9A73-496C-A460-B7941E520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49866D-614E-43F2-AE07-6F94C8DD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DC9C95-8DF8-47AE-BD8C-D0F58C52E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A2F0-D75C-47B8-9E3E-3D83FB446DA9}" type="datetime1">
              <a:rPr lang="th-TH" smtClean="0"/>
              <a:t>02/09/68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66F508-3BE7-456A-A621-D3900F0F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B84EAD-C3E8-4C04-8B45-BBE40E372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9475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F6F3E-33C0-487C-B652-DD4C20523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5466B7-0981-4557-B2ED-AA45C6FC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73AF9-62C4-423A-AE67-11E1F33AF7C1}" type="datetime1">
              <a:rPr lang="th-TH" smtClean="0"/>
              <a:t>02/09/68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7DDD20-25C6-41FF-ACB2-49C885A5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B82F4A-91F7-427B-B485-EBF775FE2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24605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50DE4C-FD7D-472B-9B36-3A0ACC27E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822B-F45C-4997-B3B4-F30C829396FF}" type="datetime1">
              <a:rPr lang="th-TH" smtClean="0"/>
              <a:t>02/09/68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14D593-2D11-4793-B361-E9A83B28B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1B276-C9C9-4321-A4DA-5FDAE2F7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972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9E0BC-2136-44B2-AF0A-099D18C5E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7F60FD-EE22-4F26-889A-77DC11A859D4}" type="datetime1">
              <a:rPr lang="th-TH" smtClean="0"/>
              <a:t>02/09/68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096C5-703B-4176-BA0C-1882E090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4487F-6B51-4B43-B067-7CEE69E1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6453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3405D-B903-401E-A0C0-4911C6E48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93D72-5C33-4A64-AA4E-7AF3879FA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7E5B6F-61ED-43FF-AF0C-70CEAB99D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CC2BF7-00C8-4202-B24C-5F9A13E81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727B-82AA-4CA6-8191-1F2C1E5DC33E}" type="datetime1">
              <a:rPr lang="th-TH" smtClean="0"/>
              <a:t>02/09/68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7E493F-1701-4553-95D9-1A00DE981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6B769-C987-4497-80C2-EE1C4A5F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7900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47DB2-FD3C-4801-A4A4-124C4BA0C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D6D58A-2311-40B6-866F-C50DE3AE3C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22A09-4ED9-423B-95C5-863D1AC01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7124-54B2-42DD-A6F6-F6B77CAA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1543-9E83-4685-90DD-6AB0FFC5B3E0}" type="datetime1">
              <a:rPr lang="th-TH" smtClean="0"/>
              <a:t>02/09/68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D64FC-8DB9-48CD-894D-8AEDDB32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24352-2891-46DE-AACD-3C299269C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3467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C40DB-2094-435D-92F5-C898B9A1A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2BE8D0-5EB9-4306-A285-28C1C83B9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5C101-7EAC-4595-AC4E-FC4E168C2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D369-CCE4-44E4-98E5-E7AEF897D139}" type="datetime1">
              <a:rPr lang="th-TH" smtClean="0"/>
              <a:t>02/09/68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F4D5F-5651-4427-A3B6-E64C5BCC2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076DA-1724-45DC-87D5-2610043EC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9350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AB880-8F1A-4F7E-AC5A-3AE41FC67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5EE9C6-19B9-40A1-8234-FC5F23AB3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E2D50-6CA2-408E-8001-C8C5F92AE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C852F-B4F0-4AF8-A916-9DB5F4566D8A}" type="datetime1">
              <a:rPr lang="th-TH" smtClean="0"/>
              <a:t>02/09/68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5D325-F29A-435E-871E-9C9558FAC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60416-DB3D-4398-9AA9-CBF3E45E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0940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sldNum" idx="12"/>
          </p:nvPr>
        </p:nvSpPr>
        <p:spPr>
          <a:xfrm>
            <a:off x="11345803" y="6544709"/>
            <a:ext cx="731619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9240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9E0BC-2136-44B2-AF0A-099D18C5E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7F60FD-EE22-4F26-889A-77DC11A859D4}" type="datetime1">
              <a:rPr lang="th-TH" smtClean="0"/>
              <a:t>02/09/68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096C5-703B-4176-BA0C-1882E090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4487F-6B51-4B43-B067-7CEE69E1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7842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0DF34-87A2-43F3-BCD7-F1063422A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A2E6F-3572-4FF2-B011-12297CD29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C4C1F-6BBC-4069-A53F-EDEEC031C1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866C2-9CF2-4802-BCC8-761623C6FDC8}" type="datetime1">
              <a:rPr lang="th-TH" smtClean="0"/>
              <a:t>02/09/68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734A3-E667-4DA2-90BD-DD684804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5B578-DF35-4766-BE5C-98BC5174F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453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3C4B-D485-452E-AFED-F91C97D0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DC61E-FD51-4050-8DAE-A7ACAE0AD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1E8BFA-DE7B-486B-9150-9DB32B58C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1408D-D2C6-4FEA-8304-A5F96FFFB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A44A5-68DC-44EA-A4C9-EE063CB7E88C}" type="datetime1">
              <a:rPr lang="th-TH" smtClean="0"/>
              <a:t>02/09/68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954A1-1CA5-4426-AA9D-29E21ABC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54C9E-9666-4F41-BF21-50A2753AF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5602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A7241-D0BD-4C63-9DCD-3F8E82B1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1F839-46F5-485F-9018-B892B675A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7E8CB-9B27-4385-B281-952BBEC9C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992018-FA01-499C-A748-266164EFD0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032F5-2BE6-4210-B89C-1B7A7CFF7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87B25D-E556-44F6-914F-D8946DEC9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BD33B9-2FEF-438F-81A5-C42E58086E60}" type="datetime1">
              <a:rPr lang="th-TH" smtClean="0"/>
              <a:t>02/09/68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0C7F87-ACED-4B14-ACAC-4AFA142F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26CD32-DD21-4A1F-96C6-7E114AAEF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826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D46DD-379E-4B59-9B46-6BD3FDCD7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1713E-51F1-415C-BB22-90B9D48B4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CE1ECC-3181-43BA-AF85-CADDB3590F1F}" type="datetime1">
              <a:rPr lang="th-TH" smtClean="0"/>
              <a:t>02/09/68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54C46-56E5-415F-AA87-4B876B23C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96909-3F06-4269-8294-F9FB4116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70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3F6A19-83DF-4004-9718-7B6C9E04B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061AB6-87F5-432D-B11C-2E93F23F61F8}" type="datetime1">
              <a:rPr lang="th-TH" smtClean="0"/>
              <a:t>02/09/68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D5F8DA-E650-4E8E-835D-EB70EF55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6790C-2FDA-4000-A1C6-81781767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3356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1CFCA-CFE8-4064-B573-63DA722B8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94C77-D40A-436C-96EB-AEFA519F3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F8B25-63CA-4A22-B4C0-3E6496847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9C5F7-8056-4B39-93A6-72C7F1906B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975C9C-BD1C-4B4A-989D-A24854E9BD98}" type="datetime1">
              <a:rPr lang="th-TH" smtClean="0"/>
              <a:t>02/09/68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1658D-F4C9-4CE3-B83D-8B247F224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5AF36-8FD2-4CB1-A348-3F7A8A838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780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9A79D-04EC-4964-A7C7-E49D355F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3BCFFE-D15C-491F-8682-CF28464E9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ECF47-E8FB-41F9-AE90-8E9F6294F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60C24-A8E8-435F-80F7-3F1E6E405F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BE483-2433-435C-B176-5E4F8C677740}" type="datetime1">
              <a:rPr lang="th-TH" smtClean="0"/>
              <a:t>02/09/68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30971-1CFF-4CDC-8438-883E37517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A5F03-D775-4F11-AE71-B4105385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665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4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8C528-DB13-45D5-A440-7411312EC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0995C-9715-490E-9FFE-5E36AFAB5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93F94-B65A-49AF-8E86-C74DDC94EB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1F467-1A6F-41CB-B5B7-177B9D70CBE7}" type="datetime1">
              <a:rPr lang="th-TH" smtClean="0"/>
              <a:t>02/09/68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2B413-E6AA-4EFB-9DA2-978B65215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7BA46-9120-482E-BAEC-E19BAD122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505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90" r:id="rId12"/>
    <p:sldLayoutId id="214748369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g"/><Relationship Id="rId5" Type="http://schemas.openxmlformats.org/officeDocument/2006/relationships/hyperlink" Target="http://www.ifsca.gov.in/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1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svg"/><Relationship Id="rId11" Type="http://schemas.openxmlformats.org/officeDocument/2006/relationships/image" Target="../media/image3.jp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hyperlink" Target="mailto:Info-desk@ifsca.gov.in" TargetMode="Externa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42.png"/><Relationship Id="rId21" Type="http://schemas.openxmlformats.org/officeDocument/2006/relationships/image" Target="../media/image24.jpeg"/><Relationship Id="rId34" Type="http://schemas.openxmlformats.org/officeDocument/2006/relationships/image" Target="../media/image3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41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7.emf"/><Relationship Id="rId32" Type="http://schemas.openxmlformats.org/officeDocument/2006/relationships/image" Target="../media/image35.jpeg"/><Relationship Id="rId37" Type="http://schemas.openxmlformats.org/officeDocument/2006/relationships/image" Target="../media/image40.png"/><Relationship Id="rId40" Type="http://schemas.openxmlformats.org/officeDocument/2006/relationships/image" Target="../media/image43.jp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jpeg"/><Relationship Id="rId36" Type="http://schemas.openxmlformats.org/officeDocument/2006/relationships/image" Target="../media/image39.png"/><Relationship Id="rId10" Type="http://schemas.openxmlformats.org/officeDocument/2006/relationships/image" Target="../media/image14.png"/><Relationship Id="rId19" Type="http://schemas.openxmlformats.org/officeDocument/2006/relationships/image" Target="../media/image22.jpeg"/><Relationship Id="rId31" Type="http://schemas.openxmlformats.org/officeDocument/2006/relationships/image" Target="../media/image3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7.jpeg"/><Relationship Id="rId22" Type="http://schemas.openxmlformats.org/officeDocument/2006/relationships/image" Target="../media/image25.png"/><Relationship Id="rId27" Type="http://schemas.openxmlformats.org/officeDocument/2006/relationships/image" Target="../media/image30.jpe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12" Type="http://schemas.microsoft.com/office/2007/relationships/hdphoto" Target="../media/hdphoto1.wdp"/><Relationship Id="rId17" Type="http://schemas.openxmlformats.org/officeDocument/2006/relationships/image" Target="../media/image20.jpe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649DB-1DD0-473F-08E0-FD674BE30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" y="0"/>
            <a:ext cx="1219101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310337-9858-8956-D06F-FC1159FBEDBA}"/>
              </a:ext>
            </a:extLst>
          </p:cNvPr>
          <p:cNvSpPr/>
          <p:nvPr/>
        </p:nvSpPr>
        <p:spPr>
          <a:xfrm>
            <a:off x="2290" y="-7378"/>
            <a:ext cx="12120007" cy="933361"/>
          </a:xfrm>
          <a:prstGeom prst="rect">
            <a:avLst/>
          </a:prstGeom>
          <a:solidFill>
            <a:srgbClr val="00338C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             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C9BA4F-0D73-C0AC-8CDD-51659CA5343E}"/>
              </a:ext>
            </a:extLst>
          </p:cNvPr>
          <p:cNvSpPr/>
          <p:nvPr/>
        </p:nvSpPr>
        <p:spPr>
          <a:xfrm>
            <a:off x="6368" y="3516688"/>
            <a:ext cx="12185137" cy="3353270"/>
          </a:xfrm>
          <a:prstGeom prst="rect">
            <a:avLst/>
          </a:prstGeom>
          <a:solidFill>
            <a:srgbClr val="00338C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                 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4C7510-C672-017B-36FD-47709B58F39F}"/>
              </a:ext>
            </a:extLst>
          </p:cNvPr>
          <p:cNvSpPr/>
          <p:nvPr/>
        </p:nvSpPr>
        <p:spPr>
          <a:xfrm rot="5400000">
            <a:off x="11696818" y="420684"/>
            <a:ext cx="933359" cy="5700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endParaRPr lang="en-IN" dirty="0"/>
          </a:p>
        </p:txBody>
      </p:sp>
      <p:pic>
        <p:nvPicPr>
          <p:cNvPr id="9" name="Picture 2" descr="10 logo designs of Government of India setups or companies ...">
            <a:extLst>
              <a:ext uri="{FF2B5EF4-FFF2-40B4-BE49-F238E27FC236}">
                <a16:creationId xmlns:a16="http://schemas.microsoft.com/office/drawing/2014/main" id="{12CFEEAD-AD2F-9397-8773-80FE24961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952" y="85688"/>
            <a:ext cx="813225" cy="73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Single Corner Snipped 16">
            <a:extLst>
              <a:ext uri="{FF2B5EF4-FFF2-40B4-BE49-F238E27FC236}">
                <a16:creationId xmlns:a16="http://schemas.microsoft.com/office/drawing/2014/main" id="{05FA6792-05BE-2E7D-EE53-A6721151EA03}"/>
              </a:ext>
            </a:extLst>
          </p:cNvPr>
          <p:cNvSpPr/>
          <p:nvPr/>
        </p:nvSpPr>
        <p:spPr>
          <a:xfrm rot="5400000">
            <a:off x="1123936" y="152387"/>
            <a:ext cx="4616924" cy="5616762"/>
          </a:xfrm>
          <a:prstGeom prst="snip1Rect">
            <a:avLst>
              <a:gd name="adj" fmla="val 29317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C3945B-441D-DF24-6428-A5A49E51EE03}"/>
              </a:ext>
            </a:extLst>
          </p:cNvPr>
          <p:cNvSpPr txBox="1">
            <a:spLocks/>
          </p:cNvSpPr>
          <p:nvPr/>
        </p:nvSpPr>
        <p:spPr>
          <a:xfrm>
            <a:off x="813096" y="1681238"/>
            <a:ext cx="4896823" cy="1371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2800" b="1" dirty="0">
                <a:solidFill>
                  <a:schemeClr val="bg1"/>
                </a:solidFill>
                <a:latin typeface="Biennale Black" panose="00000A00000000000000" pitchFamily="50" charset="0"/>
              </a:rPr>
              <a:t>International Financial Services Centre (IFSC) in GIFT City: </a:t>
            </a:r>
          </a:p>
          <a:p>
            <a:pPr>
              <a:lnSpc>
                <a:spcPct val="100000"/>
              </a:lnSpc>
            </a:pPr>
            <a:endParaRPr lang="en-IN" sz="2800" b="1" dirty="0">
              <a:solidFill>
                <a:schemeClr val="bg1"/>
              </a:solidFill>
              <a:latin typeface="Biennale Black" panose="00000A00000000000000" pitchFamily="50" charset="0"/>
            </a:endParaRPr>
          </a:p>
          <a:p>
            <a:pPr>
              <a:lnSpc>
                <a:spcPct val="100000"/>
              </a:lnSpc>
            </a:pPr>
            <a:endParaRPr lang="en-IN" sz="2800" b="1" dirty="0">
              <a:solidFill>
                <a:schemeClr val="bg1"/>
              </a:solidFill>
              <a:latin typeface="Biennale Black" panose="00000A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en-IN" sz="2800" b="1" dirty="0">
                <a:solidFill>
                  <a:schemeClr val="bg1"/>
                </a:solidFill>
                <a:latin typeface="Biennale Black" panose="00000A00000000000000" pitchFamily="50" charset="0"/>
              </a:rPr>
              <a:t>ICAI Global Capability Centre Summit 2025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CEFF64-B40F-96DD-9F01-470791B53DA0}"/>
              </a:ext>
            </a:extLst>
          </p:cNvPr>
          <p:cNvCxnSpPr>
            <a:cxnSpLocks/>
          </p:cNvCxnSpPr>
          <p:nvPr/>
        </p:nvCxnSpPr>
        <p:spPr>
          <a:xfrm flipH="1">
            <a:off x="938146" y="3834233"/>
            <a:ext cx="9993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84CDC85E-49DB-9D59-359A-C1D2D7CD8ABF}"/>
              </a:ext>
            </a:extLst>
          </p:cNvPr>
          <p:cNvSpPr txBox="1">
            <a:spLocks/>
          </p:cNvSpPr>
          <p:nvPr/>
        </p:nvSpPr>
        <p:spPr>
          <a:xfrm>
            <a:off x="813097" y="4081434"/>
            <a:ext cx="3789538" cy="77292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iennale Black" panose="00000A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974D1BD-7FF3-0229-8D82-DF01FC487356}"/>
              </a:ext>
            </a:extLst>
          </p:cNvPr>
          <p:cNvSpPr txBox="1">
            <a:spLocks/>
          </p:cNvSpPr>
          <p:nvPr/>
        </p:nvSpPr>
        <p:spPr>
          <a:xfrm>
            <a:off x="7201370" y="5658879"/>
            <a:ext cx="5165890" cy="77292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Biennale Black" panose="00000A00000000000000" pitchFamily="50" charset="0"/>
                <a:cs typeface="Arial" panose="020B0604020202020204" pitchFamily="34" charset="0"/>
              </a:rPr>
              <a:t>International Financial Services Centre Authority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Ministry of Finance, Government of India</a:t>
            </a:r>
            <a:b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</a:b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GIFT City, Gujarat, India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Biennale" panose="00000500000000000000" pitchFamily="50" charset="0"/>
                <a:ea typeface="Cambria" panose="02040503050406030204" pitchFamily="18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www.ifsca.gov.in</a:t>
            </a:r>
            <a:r>
              <a:rPr lang="en-US" sz="1600" dirty="0">
                <a:solidFill>
                  <a:schemeClr val="bg1"/>
                </a:solidFill>
                <a:latin typeface="Biennale" panose="00000500000000000000" pitchFamily="50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IN" sz="16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iennale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2D25535C-C134-50A3-9654-DE49B0B2A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010" y="74079"/>
            <a:ext cx="888112" cy="76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45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A2C20-1FF7-7B57-6446-E742E97F7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109AAD-247B-EB45-6FC5-51F177E98D69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0ED23E-61F3-9762-3283-BF759CE75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26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A7214B-451F-1DFF-5D2B-C034B781159B}"/>
                </a:ext>
              </a:extLst>
            </p:cNvPr>
            <p:cNvSpPr/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solidFill>
              <a:srgbClr val="002C70">
                <a:alpha val="88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B5863EE-EFE0-C7C1-A28F-CE1C502C1544}"/>
                </a:ext>
              </a:extLst>
            </p:cNvPr>
            <p:cNvCxnSpPr>
              <a:cxnSpLocks/>
            </p:cNvCxnSpPr>
            <p:nvPr/>
          </p:nvCxnSpPr>
          <p:spPr>
            <a:xfrm>
              <a:off x="3102967" y="3562895"/>
              <a:ext cx="5802422" cy="0"/>
            </a:xfrm>
            <a:prstGeom prst="line">
              <a:avLst/>
            </a:prstGeom>
            <a:ln w="28575">
              <a:solidFill>
                <a:srgbClr val="ED7D3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A20126-4FC3-5FC7-2E65-FB1BC87A60FA}"/>
                </a:ext>
              </a:extLst>
            </p:cNvPr>
            <p:cNvSpPr txBox="1"/>
            <p:nvPr/>
          </p:nvSpPr>
          <p:spPr>
            <a:xfrm>
              <a:off x="3385771" y="2793454"/>
              <a:ext cx="465499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FFFFF"/>
                  </a:solidFill>
                  <a:latin typeface="Biennale Black" panose="00000A00000000000000" pitchFamily="50" charset="0"/>
                  <a:cs typeface="Arial" panose="020B0604020202020204" pitchFamily="34" charset="0"/>
                </a:rPr>
                <a:t>Business Highlights</a:t>
              </a:r>
              <a:endParaRPr lang="en-IN" sz="4400" dirty="0">
                <a:latin typeface="Biennale Black" panose="00000A00000000000000" pitchFamily="50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D23DA-D39C-36F8-A956-AEDE2E190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3703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E5B15-766B-BCFC-81FE-0BB664B36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ECCECE-CA58-B9B3-AA4A-E387CBA81292}"/>
              </a:ext>
            </a:extLst>
          </p:cNvPr>
          <p:cNvSpPr/>
          <p:nvPr/>
        </p:nvSpPr>
        <p:spPr>
          <a:xfrm>
            <a:off x="0" y="-22452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2E0260-7E97-90EF-28FC-FB5605DD4847}"/>
              </a:ext>
            </a:extLst>
          </p:cNvPr>
          <p:cNvSpPr/>
          <p:nvPr/>
        </p:nvSpPr>
        <p:spPr>
          <a:xfrm>
            <a:off x="9712515" y="2037981"/>
            <a:ext cx="2363986" cy="4230322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97B268-30F3-AC68-DC00-DDE4CF6A0AD2}"/>
              </a:ext>
            </a:extLst>
          </p:cNvPr>
          <p:cNvSpPr/>
          <p:nvPr/>
        </p:nvSpPr>
        <p:spPr>
          <a:xfrm>
            <a:off x="7345669" y="2026821"/>
            <a:ext cx="2234720" cy="4232470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9948DD-E245-1BFC-D3CE-127E923C30C8}"/>
              </a:ext>
            </a:extLst>
          </p:cNvPr>
          <p:cNvSpPr/>
          <p:nvPr/>
        </p:nvSpPr>
        <p:spPr>
          <a:xfrm>
            <a:off x="4973025" y="2037981"/>
            <a:ext cx="2192399" cy="4221309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51FB77-9F5C-F07B-BD41-62B6845B273E}"/>
              </a:ext>
            </a:extLst>
          </p:cNvPr>
          <p:cNvSpPr txBox="1"/>
          <p:nvPr/>
        </p:nvSpPr>
        <p:spPr>
          <a:xfrm>
            <a:off x="12820" y="2374580"/>
            <a:ext cx="5151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Font typeface="+mj-lt"/>
              <a:buAutoNum type="arabicPeriod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Total Registrations granted by IFSCA</a:t>
            </a:r>
            <a:r>
              <a:rPr lang="en-US" sz="2000" baseline="30000" dirty="0">
                <a:solidFill>
                  <a:srgbClr val="00338C"/>
                </a:solidFill>
                <a:latin typeface="Lato" panose="020F0502020204030203" pitchFamily="34" charset="0"/>
              </a:rPr>
              <a:t>#</a:t>
            </a:r>
            <a:endParaRPr lang="en-IN" sz="2000" baseline="30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22896D-CEE9-7E99-6B8D-F48CE9D35471}"/>
              </a:ext>
            </a:extLst>
          </p:cNvPr>
          <p:cNvSpPr txBox="1"/>
          <p:nvPr/>
        </p:nvSpPr>
        <p:spPr>
          <a:xfrm>
            <a:off x="165606" y="167628"/>
            <a:ext cx="86962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  <a:sym typeface="Garamond" panose="02020404030301010803" pitchFamily="18" charset="0"/>
              </a:rPr>
              <a:t>Business Highlights (1)</a:t>
            </a:r>
            <a:endParaRPr lang="en-IN" sz="3400" b="1" dirty="0">
              <a:solidFill>
                <a:schemeClr val="bg1"/>
              </a:solidFill>
              <a:latin typeface="Biennale Black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5720EC-C814-AF6C-5B03-E619377C026A}"/>
              </a:ext>
            </a:extLst>
          </p:cNvPr>
          <p:cNvSpPr txBox="1"/>
          <p:nvPr/>
        </p:nvSpPr>
        <p:spPr>
          <a:xfrm>
            <a:off x="289560" y="1481841"/>
            <a:ext cx="278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Registrations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6BE785-45B9-E24C-D8C9-239516F72673}"/>
              </a:ext>
            </a:extLst>
          </p:cNvPr>
          <p:cNvSpPr/>
          <p:nvPr/>
        </p:nvSpPr>
        <p:spPr>
          <a:xfrm>
            <a:off x="4973025" y="1152690"/>
            <a:ext cx="2192399" cy="646329"/>
          </a:xfrm>
          <a:prstGeom prst="rect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C21969-14B4-155B-DFC3-48E12B898BE3}"/>
              </a:ext>
            </a:extLst>
          </p:cNvPr>
          <p:cNvSpPr/>
          <p:nvPr/>
        </p:nvSpPr>
        <p:spPr>
          <a:xfrm>
            <a:off x="9699695" y="1146033"/>
            <a:ext cx="2363986" cy="646332"/>
          </a:xfrm>
          <a:prstGeom prst="rect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585A24-EF0E-E231-A100-E612262C32CA}"/>
              </a:ext>
            </a:extLst>
          </p:cNvPr>
          <p:cNvSpPr txBox="1"/>
          <p:nvPr/>
        </p:nvSpPr>
        <p:spPr>
          <a:xfrm>
            <a:off x="10055851" y="1287472"/>
            <a:ext cx="15410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 Trends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2AF564-2DDB-9F64-65D6-8522E5D3875B}"/>
              </a:ext>
            </a:extLst>
          </p:cNvPr>
          <p:cNvCxnSpPr>
            <a:cxnSpLocks/>
          </p:cNvCxnSpPr>
          <p:nvPr/>
        </p:nvCxnSpPr>
        <p:spPr>
          <a:xfrm>
            <a:off x="194794" y="783181"/>
            <a:ext cx="384383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71B7312-386A-225A-2DDE-3B0B82B8CAC5}"/>
              </a:ext>
            </a:extLst>
          </p:cNvPr>
          <p:cNvSpPr txBox="1"/>
          <p:nvPr/>
        </p:nvSpPr>
        <p:spPr>
          <a:xfrm>
            <a:off x="5054980" y="6479283"/>
            <a:ext cx="5392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# Registrations include - registration, license and authorization</a:t>
            </a:r>
            <a:endParaRPr lang="en-IN" sz="1600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54DB49-4512-BE98-ACBB-E3657D65BCA5}"/>
              </a:ext>
            </a:extLst>
          </p:cNvPr>
          <p:cNvSpPr/>
          <p:nvPr/>
        </p:nvSpPr>
        <p:spPr>
          <a:xfrm>
            <a:off x="7335862" y="1148720"/>
            <a:ext cx="2192399" cy="646329"/>
          </a:xfrm>
          <a:prstGeom prst="rect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E11AE6-0080-7225-6802-EFB1CA3F6336}"/>
              </a:ext>
            </a:extLst>
          </p:cNvPr>
          <p:cNvSpPr txBox="1"/>
          <p:nvPr/>
        </p:nvSpPr>
        <p:spPr>
          <a:xfrm>
            <a:off x="4909335" y="2336318"/>
            <a:ext cx="2187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988   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65FC05-B9C2-A6E9-25E0-C932CCDD8AD5}"/>
              </a:ext>
            </a:extLst>
          </p:cNvPr>
          <p:cNvSpPr/>
          <p:nvPr/>
        </p:nvSpPr>
        <p:spPr>
          <a:xfrm rot="5400000">
            <a:off x="11667290" y="422408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53F415-B320-5AC2-2EFD-14629988185B}"/>
              </a:ext>
            </a:extLst>
          </p:cNvPr>
          <p:cNvSpPr txBox="1"/>
          <p:nvPr/>
        </p:nvSpPr>
        <p:spPr>
          <a:xfrm>
            <a:off x="4810771" y="1148973"/>
            <a:ext cx="2358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Cumulative Data (Till July 2025)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46EE21-13C6-2276-2CC3-6A2CBBCABC14}"/>
              </a:ext>
            </a:extLst>
          </p:cNvPr>
          <p:cNvSpPr txBox="1"/>
          <p:nvPr/>
        </p:nvSpPr>
        <p:spPr>
          <a:xfrm>
            <a:off x="7209324" y="1190494"/>
            <a:ext cx="237977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Cumulative till 30</a:t>
            </a:r>
            <a:r>
              <a:rPr lang="en-US" b="1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Sept 2020 </a:t>
            </a:r>
          </a:p>
          <a:p>
            <a:pPr algn="ctr"/>
            <a:endParaRPr lang="en-US" sz="300" b="1" baseline="-25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14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(Prior to IFSCA)</a:t>
            </a:r>
            <a:endParaRPr lang="en-US" b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946322-9C7B-E7EC-02B5-227DA0C6191E}"/>
              </a:ext>
            </a:extLst>
          </p:cNvPr>
          <p:cNvSpPr txBox="1"/>
          <p:nvPr/>
        </p:nvSpPr>
        <p:spPr>
          <a:xfrm>
            <a:off x="9494450" y="2335538"/>
            <a:ext cx="2739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60338">
              <a:buFont typeface="Arial" panose="020B0604020202020204" pitchFamily="34" charset="0"/>
              <a:buChar char="•"/>
            </a:pPr>
            <a:r>
              <a:rPr lang="en-IN" sz="1600" b="1" i="1" dirty="0">
                <a:solidFill>
                  <a:schemeClr val="accent2"/>
                </a:solidFill>
                <a:latin typeface="Lato" panose="020F0502020204030203" pitchFamily="34" charset="0"/>
              </a:rPr>
              <a:t>Strong growth in registrations/approvals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3A035-93F6-5A67-B546-646672D04970}"/>
              </a:ext>
            </a:extLst>
          </p:cNvPr>
          <p:cNvSpPr txBox="1"/>
          <p:nvPr/>
        </p:nvSpPr>
        <p:spPr>
          <a:xfrm>
            <a:off x="9523250" y="4927662"/>
            <a:ext cx="268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60338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Indian Corporates leveraging IFSC for ECB</a:t>
            </a:r>
            <a:endParaRPr lang="en-IN" sz="1600" i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EC240A-E90D-BEAE-7284-6539124129AB}"/>
              </a:ext>
            </a:extLst>
          </p:cNvPr>
          <p:cNvSpPr txBox="1"/>
          <p:nvPr/>
        </p:nvSpPr>
        <p:spPr>
          <a:xfrm>
            <a:off x="9506587" y="4258975"/>
            <a:ext cx="262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60338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Rapidly growing banking asset size</a:t>
            </a:r>
            <a:endParaRPr lang="en-IN" sz="1600" i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A742DA-8B0E-AC04-B392-CB82D624C334}"/>
              </a:ext>
            </a:extLst>
          </p:cNvPr>
          <p:cNvSpPr txBox="1"/>
          <p:nvPr/>
        </p:nvSpPr>
        <p:spPr>
          <a:xfrm>
            <a:off x="9548484" y="5616358"/>
            <a:ext cx="2515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60338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NDF volumes growing </a:t>
            </a:r>
            <a:endParaRPr lang="en-IN" sz="1600" i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C949EB6-9AF4-3523-AD5E-868A56D370AC}"/>
              </a:ext>
            </a:extLst>
          </p:cNvPr>
          <p:cNvCxnSpPr>
            <a:cxnSpLocks/>
          </p:cNvCxnSpPr>
          <p:nvPr/>
        </p:nvCxnSpPr>
        <p:spPr>
          <a:xfrm>
            <a:off x="372197" y="2026821"/>
            <a:ext cx="197249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157D96D-5F5B-8B8D-89CA-C86D007D86AE}"/>
              </a:ext>
            </a:extLst>
          </p:cNvPr>
          <p:cNvSpPr txBox="1"/>
          <p:nvPr/>
        </p:nvSpPr>
        <p:spPr>
          <a:xfrm>
            <a:off x="5784057" y="3545747"/>
            <a:ext cx="962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35 </a:t>
            </a:r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36CB5E6-F213-9358-A39C-0F28325BD74D}"/>
              </a:ext>
            </a:extLst>
          </p:cNvPr>
          <p:cNvSpPr txBox="1"/>
          <p:nvPr/>
        </p:nvSpPr>
        <p:spPr>
          <a:xfrm>
            <a:off x="5028860" y="4893827"/>
            <a:ext cx="223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$ 47 Bn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F6D621-DFAA-C5C5-1741-E5EDFE452FB4}"/>
              </a:ext>
            </a:extLst>
          </p:cNvPr>
          <p:cNvSpPr txBox="1"/>
          <p:nvPr/>
        </p:nvSpPr>
        <p:spPr>
          <a:xfrm>
            <a:off x="5054980" y="4226648"/>
            <a:ext cx="223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$ 93 Bn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2140E6-4EA1-312E-5E84-F449799069EF}"/>
              </a:ext>
            </a:extLst>
          </p:cNvPr>
          <p:cNvSpPr txBox="1"/>
          <p:nvPr/>
        </p:nvSpPr>
        <p:spPr>
          <a:xfrm>
            <a:off x="5047214" y="5579973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$ 703 Bn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ABBB21-79A8-1B97-B604-EAA312353313}"/>
              </a:ext>
            </a:extLst>
          </p:cNvPr>
          <p:cNvSpPr txBox="1"/>
          <p:nvPr/>
        </p:nvSpPr>
        <p:spPr>
          <a:xfrm>
            <a:off x="9476492" y="3376320"/>
            <a:ext cx="276926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60338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accent2"/>
                </a:solidFill>
                <a:latin typeface="Lato" panose="020F0502020204030203" pitchFamily="34" charset="0"/>
              </a:rPr>
              <a:t>New Licenses- </a:t>
            </a:r>
            <a:r>
              <a:rPr lang="en-US" sz="1500" dirty="0">
                <a:solidFill>
                  <a:schemeClr val="accent2"/>
                </a:solidFill>
                <a:latin typeface="Lato" panose="020F0502020204030203" pitchFamily="34" charset="0"/>
              </a:rPr>
              <a:t>Leading Foreign Banks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1B7A83-CF57-0BC4-A7AD-A81BCC8EED52}"/>
              </a:ext>
            </a:extLst>
          </p:cNvPr>
          <p:cNvSpPr txBox="1"/>
          <p:nvPr/>
        </p:nvSpPr>
        <p:spPr>
          <a:xfrm>
            <a:off x="372197" y="2902895"/>
            <a:ext cx="278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Banking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12CC5E-903B-DC7E-C747-8A91CD72FAA9}"/>
              </a:ext>
            </a:extLst>
          </p:cNvPr>
          <p:cNvSpPr txBox="1"/>
          <p:nvPr/>
        </p:nvSpPr>
        <p:spPr>
          <a:xfrm>
            <a:off x="20678" y="3643565"/>
            <a:ext cx="278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+mj-lt"/>
              <a:buAutoNum type="arabicPeriod" startAt="2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Number of Banks</a:t>
            </a:r>
            <a:endParaRPr lang="en-IN" sz="2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8B4B2E-3504-5842-8571-193289B4C4B0}"/>
              </a:ext>
            </a:extLst>
          </p:cNvPr>
          <p:cNvSpPr txBox="1"/>
          <p:nvPr/>
        </p:nvSpPr>
        <p:spPr>
          <a:xfrm>
            <a:off x="20678" y="4283846"/>
            <a:ext cx="419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+mj-lt"/>
              <a:buAutoNum type="arabicPeriod" startAt="3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Total Banking Asset Size</a:t>
            </a:r>
            <a:endParaRPr lang="en-IN" sz="2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0D6649-BF0F-C213-9F69-B4C9174E55D0}"/>
              </a:ext>
            </a:extLst>
          </p:cNvPr>
          <p:cNvSpPr txBox="1"/>
          <p:nvPr/>
        </p:nvSpPr>
        <p:spPr>
          <a:xfrm>
            <a:off x="15666" y="4952960"/>
            <a:ext cx="4888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+mj-lt"/>
              <a:buAutoNum type="arabicPeriod" startAt="4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Cumulative External Commercial Borrowing (ECB) Booked</a:t>
            </a:r>
            <a:endParaRPr lang="en-IN" sz="2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253DC68-88A8-D771-15FC-648B2892C180}"/>
              </a:ext>
            </a:extLst>
          </p:cNvPr>
          <p:cNvCxnSpPr>
            <a:cxnSpLocks/>
          </p:cNvCxnSpPr>
          <p:nvPr/>
        </p:nvCxnSpPr>
        <p:spPr>
          <a:xfrm>
            <a:off x="405043" y="3403393"/>
            <a:ext cx="163016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C9C1C55-7ADB-2EA3-FEE9-15B0812794BA}"/>
              </a:ext>
            </a:extLst>
          </p:cNvPr>
          <p:cNvSpPr txBox="1"/>
          <p:nvPr/>
        </p:nvSpPr>
        <p:spPr>
          <a:xfrm>
            <a:off x="8248371" y="3545747"/>
            <a:ext cx="962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13 </a:t>
            </a:r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0A2E84-805C-FE12-DB19-8011886E1B56}"/>
              </a:ext>
            </a:extLst>
          </p:cNvPr>
          <p:cNvSpPr txBox="1"/>
          <p:nvPr/>
        </p:nvSpPr>
        <p:spPr>
          <a:xfrm>
            <a:off x="7947167" y="4226647"/>
            <a:ext cx="1263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$ 14 Bn </a:t>
            </a:r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3782CF-4262-BDFE-CAF1-5C61CE96BD8B}"/>
              </a:ext>
            </a:extLst>
          </p:cNvPr>
          <p:cNvSpPr txBox="1"/>
          <p:nvPr/>
        </p:nvSpPr>
        <p:spPr>
          <a:xfrm>
            <a:off x="7947167" y="4872261"/>
            <a:ext cx="1263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$ 3 Bn </a:t>
            </a:r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2220FA-69C4-1C62-8094-9F358F7C1509}"/>
              </a:ext>
            </a:extLst>
          </p:cNvPr>
          <p:cNvSpPr txBox="1"/>
          <p:nvPr/>
        </p:nvSpPr>
        <p:spPr>
          <a:xfrm>
            <a:off x="18741" y="5755786"/>
            <a:ext cx="4888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+mj-lt"/>
              <a:buAutoNum type="arabicPeriod" startAt="5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Cumulative Non-Deliverable Forwards (NDF) Booked</a:t>
            </a:r>
            <a:endParaRPr lang="en-IN" sz="2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F02902-7DDF-CF88-F796-9F79A9B947C2}"/>
              </a:ext>
            </a:extLst>
          </p:cNvPr>
          <p:cNvSpPr txBox="1"/>
          <p:nvPr/>
        </p:nvSpPr>
        <p:spPr>
          <a:xfrm>
            <a:off x="7369518" y="2297752"/>
            <a:ext cx="2187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94   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F79B5CC-BCCD-3F43-73A3-5F386E9BEDFC}"/>
              </a:ext>
            </a:extLst>
          </p:cNvPr>
          <p:cNvSpPr txBox="1"/>
          <p:nvPr/>
        </p:nvSpPr>
        <p:spPr>
          <a:xfrm>
            <a:off x="7360034" y="5524953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$ 3 Bn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391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0C6BE-6D2A-CD36-F336-4A9306699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3A8114-EB57-3018-BA00-EC436622190A}"/>
              </a:ext>
            </a:extLst>
          </p:cNvPr>
          <p:cNvSpPr/>
          <p:nvPr/>
        </p:nvSpPr>
        <p:spPr>
          <a:xfrm>
            <a:off x="0" y="-22452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B37AAC-0AAE-AD05-0224-F5399EC16144}"/>
              </a:ext>
            </a:extLst>
          </p:cNvPr>
          <p:cNvSpPr/>
          <p:nvPr/>
        </p:nvSpPr>
        <p:spPr>
          <a:xfrm>
            <a:off x="9699695" y="2038649"/>
            <a:ext cx="2363986" cy="4496932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172121B-0DF2-6FD3-EC49-434AC850DDE4}"/>
              </a:ext>
            </a:extLst>
          </p:cNvPr>
          <p:cNvSpPr/>
          <p:nvPr/>
        </p:nvSpPr>
        <p:spPr>
          <a:xfrm>
            <a:off x="7332849" y="2027489"/>
            <a:ext cx="2234720" cy="4496932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D023F15-D6A9-B305-187E-5F3B7FBCD86C}"/>
              </a:ext>
            </a:extLst>
          </p:cNvPr>
          <p:cNvSpPr/>
          <p:nvPr/>
        </p:nvSpPr>
        <p:spPr>
          <a:xfrm>
            <a:off x="4960205" y="2038649"/>
            <a:ext cx="2192399" cy="4496932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094577-C4AF-8155-7D9B-77BF1D9F37F7}"/>
              </a:ext>
            </a:extLst>
          </p:cNvPr>
          <p:cNvSpPr txBox="1"/>
          <p:nvPr/>
        </p:nvSpPr>
        <p:spPr>
          <a:xfrm>
            <a:off x="0" y="2375248"/>
            <a:ext cx="5151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+mj-lt"/>
              <a:buAutoNum type="arabicPeriod" startAt="6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Monthly Turnover on IFSC Exchanges </a:t>
            </a:r>
            <a:endParaRPr lang="en-IN" sz="2000" baseline="30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38E20E-DCA4-E795-042C-A56FB2719FCA}"/>
              </a:ext>
            </a:extLst>
          </p:cNvPr>
          <p:cNvSpPr txBox="1"/>
          <p:nvPr/>
        </p:nvSpPr>
        <p:spPr>
          <a:xfrm>
            <a:off x="165606" y="167628"/>
            <a:ext cx="86962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  <a:sym typeface="Garamond" panose="02020404030301010803" pitchFamily="18" charset="0"/>
              </a:rPr>
              <a:t>Business Highlights (2)</a:t>
            </a:r>
            <a:endParaRPr lang="en-IN" sz="3400" b="1" dirty="0">
              <a:solidFill>
                <a:schemeClr val="bg1"/>
              </a:solidFill>
              <a:latin typeface="Biennale Black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5121DF-8D39-C899-446D-BF5911ABB4A2}"/>
              </a:ext>
            </a:extLst>
          </p:cNvPr>
          <p:cNvSpPr txBox="1"/>
          <p:nvPr/>
        </p:nvSpPr>
        <p:spPr>
          <a:xfrm>
            <a:off x="289560" y="1481841"/>
            <a:ext cx="278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Capital Market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BA8533-5094-D9F5-038B-9E8CDEE7E488}"/>
              </a:ext>
            </a:extLst>
          </p:cNvPr>
          <p:cNvSpPr/>
          <p:nvPr/>
        </p:nvSpPr>
        <p:spPr>
          <a:xfrm>
            <a:off x="4973025" y="1152690"/>
            <a:ext cx="2192399" cy="646329"/>
          </a:xfrm>
          <a:prstGeom prst="rect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FF40D8F-8412-3C3D-3560-19C9E310DAB4}"/>
              </a:ext>
            </a:extLst>
          </p:cNvPr>
          <p:cNvSpPr/>
          <p:nvPr/>
        </p:nvSpPr>
        <p:spPr>
          <a:xfrm>
            <a:off x="9699695" y="1146033"/>
            <a:ext cx="2363986" cy="646332"/>
          </a:xfrm>
          <a:prstGeom prst="rect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C6AE9B-593C-9571-002F-890C3C2AA4F6}"/>
              </a:ext>
            </a:extLst>
          </p:cNvPr>
          <p:cNvSpPr txBox="1"/>
          <p:nvPr/>
        </p:nvSpPr>
        <p:spPr>
          <a:xfrm>
            <a:off x="10055851" y="1287472"/>
            <a:ext cx="15410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 Trends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F8D20C-68AC-1DF8-F878-3B9FC97E8C19}"/>
              </a:ext>
            </a:extLst>
          </p:cNvPr>
          <p:cNvCxnSpPr>
            <a:cxnSpLocks/>
          </p:cNvCxnSpPr>
          <p:nvPr/>
        </p:nvCxnSpPr>
        <p:spPr>
          <a:xfrm>
            <a:off x="165606" y="783181"/>
            <a:ext cx="384383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93409C5-42D2-BD0D-8E65-863790857DE7}"/>
              </a:ext>
            </a:extLst>
          </p:cNvPr>
          <p:cNvSpPr/>
          <p:nvPr/>
        </p:nvSpPr>
        <p:spPr>
          <a:xfrm>
            <a:off x="7335862" y="1148720"/>
            <a:ext cx="2192399" cy="646329"/>
          </a:xfrm>
          <a:prstGeom prst="rect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43EAC8-31B6-FAA3-DC5D-61A5841357C1}"/>
              </a:ext>
            </a:extLst>
          </p:cNvPr>
          <p:cNvSpPr txBox="1"/>
          <p:nvPr/>
        </p:nvSpPr>
        <p:spPr>
          <a:xfrm>
            <a:off x="4896515" y="2336986"/>
            <a:ext cx="2187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   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78B40A-38D6-81DA-8EDE-E8C30EB48274}"/>
              </a:ext>
            </a:extLst>
          </p:cNvPr>
          <p:cNvSpPr/>
          <p:nvPr/>
        </p:nvSpPr>
        <p:spPr>
          <a:xfrm rot="5400000">
            <a:off x="11667290" y="422408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91BA1C-BC90-5435-DC93-EF8930A3EAF5}"/>
              </a:ext>
            </a:extLst>
          </p:cNvPr>
          <p:cNvSpPr txBox="1"/>
          <p:nvPr/>
        </p:nvSpPr>
        <p:spPr>
          <a:xfrm>
            <a:off x="4810771" y="1148973"/>
            <a:ext cx="2358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Cumulative Data (Till July 2025)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71DD1C-6395-20B3-7DFC-114D90008B34}"/>
              </a:ext>
            </a:extLst>
          </p:cNvPr>
          <p:cNvSpPr txBox="1"/>
          <p:nvPr/>
        </p:nvSpPr>
        <p:spPr>
          <a:xfrm>
            <a:off x="9481630" y="2336206"/>
            <a:ext cx="2739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60338">
              <a:buFont typeface="Arial" panose="020B0604020202020204" pitchFamily="34" charset="0"/>
              <a:buChar char="•"/>
            </a:pPr>
            <a:r>
              <a:rPr lang="en-IN" sz="1600" b="1" i="1" dirty="0">
                <a:solidFill>
                  <a:schemeClr val="accent2"/>
                </a:solidFill>
                <a:latin typeface="Lato" panose="020F0502020204030203" pitchFamily="34" charset="0"/>
              </a:rPr>
              <a:t>GIFT NIFTY volumes growing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A228020-C070-1BEB-3452-3AE9FFF5CDA5}"/>
              </a:ext>
            </a:extLst>
          </p:cNvPr>
          <p:cNvCxnSpPr>
            <a:cxnSpLocks/>
          </p:cNvCxnSpPr>
          <p:nvPr/>
        </p:nvCxnSpPr>
        <p:spPr>
          <a:xfrm>
            <a:off x="374901" y="2027489"/>
            <a:ext cx="216974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B896AD8-6B9A-3094-9F25-A10091160E72}"/>
              </a:ext>
            </a:extLst>
          </p:cNvPr>
          <p:cNvSpPr txBox="1"/>
          <p:nvPr/>
        </p:nvSpPr>
        <p:spPr>
          <a:xfrm>
            <a:off x="5730306" y="4811965"/>
            <a:ext cx="962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186 </a:t>
            </a:r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61E937-B965-72B4-33A8-C037259660FC}"/>
              </a:ext>
            </a:extLst>
          </p:cNvPr>
          <p:cNvSpPr txBox="1"/>
          <p:nvPr/>
        </p:nvSpPr>
        <p:spPr>
          <a:xfrm>
            <a:off x="4960205" y="3636215"/>
            <a:ext cx="223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$ 15 Bn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93C646-6717-50DB-A615-9A89F6996346}"/>
              </a:ext>
            </a:extLst>
          </p:cNvPr>
          <p:cNvSpPr txBox="1"/>
          <p:nvPr/>
        </p:nvSpPr>
        <p:spPr>
          <a:xfrm>
            <a:off x="4973025" y="3008405"/>
            <a:ext cx="223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$ 65 Bn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EF7A04-FBAE-31DB-5DE4-01A3B153CD29}"/>
              </a:ext>
            </a:extLst>
          </p:cNvPr>
          <p:cNvSpPr txBox="1"/>
          <p:nvPr/>
        </p:nvSpPr>
        <p:spPr>
          <a:xfrm>
            <a:off x="5037905" y="5962019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$ 11.2 Bn</a:t>
            </a:r>
            <a:r>
              <a:rPr lang="en-US" sz="2400" b="1" baseline="30000" dirty="0">
                <a:solidFill>
                  <a:srgbClr val="00338C"/>
                </a:solidFill>
                <a:latin typeface="Lato" panose="020F0502020204030203" pitchFamily="34" charset="0"/>
              </a:rPr>
              <a:t>#</a:t>
            </a:r>
            <a:endParaRPr lang="en-IN" sz="2400" b="1" baseline="30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D28DD8-612C-11B7-EAA3-7CDCE44964CB}"/>
              </a:ext>
            </a:extLst>
          </p:cNvPr>
          <p:cNvSpPr txBox="1"/>
          <p:nvPr/>
        </p:nvSpPr>
        <p:spPr>
          <a:xfrm>
            <a:off x="374901" y="4149678"/>
            <a:ext cx="278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Funds Industry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FB2857-1510-790C-64BB-A432AB2A0DC7}"/>
              </a:ext>
            </a:extLst>
          </p:cNvPr>
          <p:cNvSpPr txBox="1"/>
          <p:nvPr/>
        </p:nvSpPr>
        <p:spPr>
          <a:xfrm>
            <a:off x="0" y="3028761"/>
            <a:ext cx="5151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+mj-lt"/>
              <a:buAutoNum type="arabicPeriod" startAt="7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Cumulative Debt Listing</a:t>
            </a:r>
            <a:endParaRPr lang="en-IN" sz="2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44ED6D-CB7F-CFA9-4B16-10ACC32ABC3C}"/>
              </a:ext>
            </a:extLst>
          </p:cNvPr>
          <p:cNvSpPr txBox="1"/>
          <p:nvPr/>
        </p:nvSpPr>
        <p:spPr>
          <a:xfrm>
            <a:off x="13014" y="3661500"/>
            <a:ext cx="419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+mj-lt"/>
              <a:buAutoNum type="arabicPeriod" startAt="8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Cumulative ESG Debt Listing </a:t>
            </a:r>
            <a:endParaRPr lang="en-IN" sz="2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134C1A-6B7A-E3BE-7ECC-AB45FEE590DB}"/>
              </a:ext>
            </a:extLst>
          </p:cNvPr>
          <p:cNvSpPr txBox="1"/>
          <p:nvPr/>
        </p:nvSpPr>
        <p:spPr>
          <a:xfrm>
            <a:off x="0" y="4811965"/>
            <a:ext cx="4888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9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Total Fund Management Entities</a:t>
            </a:r>
            <a:endParaRPr lang="en-IN" sz="2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8BC1A59-5F8D-DED0-8BA7-02C8D25ED8EB}"/>
              </a:ext>
            </a:extLst>
          </p:cNvPr>
          <p:cNvCxnSpPr>
            <a:cxnSpLocks/>
          </p:cNvCxnSpPr>
          <p:nvPr/>
        </p:nvCxnSpPr>
        <p:spPr>
          <a:xfrm>
            <a:off x="374901" y="4611343"/>
            <a:ext cx="216974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0A4C319-7F08-FDCD-8693-4CD50F396CD9}"/>
              </a:ext>
            </a:extLst>
          </p:cNvPr>
          <p:cNvSpPr txBox="1"/>
          <p:nvPr/>
        </p:nvSpPr>
        <p:spPr>
          <a:xfrm>
            <a:off x="7821278" y="3020361"/>
            <a:ext cx="130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$ 23 Bn </a:t>
            </a:r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89FA3A-D4D1-C52D-ACF5-75B764796922}"/>
              </a:ext>
            </a:extLst>
          </p:cNvPr>
          <p:cNvSpPr txBox="1"/>
          <p:nvPr/>
        </p:nvSpPr>
        <p:spPr>
          <a:xfrm>
            <a:off x="7821278" y="3626237"/>
            <a:ext cx="1405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$ 2.3 Bn </a:t>
            </a:r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AEBBF8-6901-E33D-33A8-390856C84DA7}"/>
              </a:ext>
            </a:extLst>
          </p:cNvPr>
          <p:cNvSpPr txBox="1"/>
          <p:nvPr/>
        </p:nvSpPr>
        <p:spPr>
          <a:xfrm>
            <a:off x="8145854" y="4781187"/>
            <a:ext cx="1263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97B86E-A813-4B43-4CB0-EB3116C08243}"/>
              </a:ext>
            </a:extLst>
          </p:cNvPr>
          <p:cNvSpPr txBox="1"/>
          <p:nvPr/>
        </p:nvSpPr>
        <p:spPr>
          <a:xfrm>
            <a:off x="8294" y="5417841"/>
            <a:ext cx="4888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0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Total Number of Funds/AIFs </a:t>
            </a:r>
            <a:endParaRPr lang="en-IN" sz="2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E7B09B-65A2-B8A5-89D9-0D727ED983BC}"/>
              </a:ext>
            </a:extLst>
          </p:cNvPr>
          <p:cNvSpPr txBox="1"/>
          <p:nvPr/>
        </p:nvSpPr>
        <p:spPr>
          <a:xfrm>
            <a:off x="7356698" y="2340391"/>
            <a:ext cx="2187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$ 21 Bn   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6F9A34A-847F-6AF0-7336-D055603BDB83}"/>
              </a:ext>
            </a:extLst>
          </p:cNvPr>
          <p:cNvSpPr txBox="1"/>
          <p:nvPr/>
        </p:nvSpPr>
        <p:spPr>
          <a:xfrm>
            <a:off x="7359282" y="5387063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NA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175F3-3DAF-73B0-6E56-93677CBBF601}"/>
              </a:ext>
            </a:extLst>
          </p:cNvPr>
          <p:cNvSpPr txBox="1"/>
          <p:nvPr/>
        </p:nvSpPr>
        <p:spPr>
          <a:xfrm>
            <a:off x="0" y="6045731"/>
            <a:ext cx="4888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1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Cumulative Investments by Funds</a:t>
            </a:r>
            <a:endParaRPr lang="en-IN" sz="2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5036AA-A705-7DA0-B287-45198B498649}"/>
              </a:ext>
            </a:extLst>
          </p:cNvPr>
          <p:cNvSpPr txBox="1"/>
          <p:nvPr/>
        </p:nvSpPr>
        <p:spPr>
          <a:xfrm>
            <a:off x="4998771" y="5417136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290 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DBAB3C-208A-F1DE-73FA-A938C8A3E442}"/>
              </a:ext>
            </a:extLst>
          </p:cNvPr>
          <p:cNvSpPr txBox="1"/>
          <p:nvPr/>
        </p:nvSpPr>
        <p:spPr>
          <a:xfrm>
            <a:off x="4973025" y="2326086"/>
            <a:ext cx="223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$ 92.5 Bn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FA5799-E56B-8063-0B2A-8EA2E02DA8B1}"/>
              </a:ext>
            </a:extLst>
          </p:cNvPr>
          <p:cNvSpPr txBox="1"/>
          <p:nvPr/>
        </p:nvSpPr>
        <p:spPr>
          <a:xfrm>
            <a:off x="9470571" y="3007389"/>
            <a:ext cx="2729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60338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Indian issuers listing largely on IFSC exchanges</a:t>
            </a:r>
            <a:endParaRPr lang="en-IN" sz="1600" i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566FFD-67A4-01AF-3D3A-CD4AF3C03179}"/>
              </a:ext>
            </a:extLst>
          </p:cNvPr>
          <p:cNvSpPr txBox="1"/>
          <p:nvPr/>
        </p:nvSpPr>
        <p:spPr>
          <a:xfrm>
            <a:off x="9501254" y="3766071"/>
            <a:ext cx="2719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00338C"/>
                </a:solidFill>
                <a:latin typeface="Lato" panose="020F0502020204030203" pitchFamily="34" charset="0"/>
              </a:defRPr>
            </a:lvl1pPr>
          </a:lstStyle>
          <a:p>
            <a:pPr marL="342900" indent="-160338" algn="l">
              <a:buFont typeface="Arial" panose="020B0604020202020204" pitchFamily="34" charset="0"/>
              <a:buChar char="•"/>
            </a:pPr>
            <a:r>
              <a:rPr lang="en-US" sz="1600" b="0" i="1" dirty="0">
                <a:solidFill>
                  <a:schemeClr val="accent2"/>
                </a:solidFill>
              </a:rPr>
              <a:t>ESG Listing gaining traction </a:t>
            </a:r>
            <a:endParaRPr lang="en-IN" sz="1600" b="0" i="1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674537-423D-937A-851D-90D0DD8D13B1}"/>
              </a:ext>
            </a:extLst>
          </p:cNvPr>
          <p:cNvSpPr txBox="1"/>
          <p:nvPr/>
        </p:nvSpPr>
        <p:spPr>
          <a:xfrm>
            <a:off x="7359282" y="5957927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NA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5A107E-90B0-7273-E753-BC51970F90C4}"/>
              </a:ext>
            </a:extLst>
          </p:cNvPr>
          <p:cNvSpPr txBox="1"/>
          <p:nvPr/>
        </p:nvSpPr>
        <p:spPr>
          <a:xfrm>
            <a:off x="9499545" y="4749361"/>
            <a:ext cx="2746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60338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Foreign Fund Managers setting up FMEs in IFSC</a:t>
            </a:r>
            <a:endParaRPr lang="en-IN" sz="1600" i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F633DB-8163-6665-2355-3032E7F3E99D}"/>
              </a:ext>
            </a:extLst>
          </p:cNvPr>
          <p:cNvSpPr txBox="1"/>
          <p:nvPr/>
        </p:nvSpPr>
        <p:spPr>
          <a:xfrm>
            <a:off x="9498917" y="5765582"/>
            <a:ext cx="2654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60338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Strong growth in launch of new funds</a:t>
            </a:r>
            <a:endParaRPr lang="en-IN" sz="1600" i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A7E4BF-6E16-D75F-3918-CA4B05FEC076}"/>
              </a:ext>
            </a:extLst>
          </p:cNvPr>
          <p:cNvSpPr txBox="1"/>
          <p:nvPr/>
        </p:nvSpPr>
        <p:spPr>
          <a:xfrm>
            <a:off x="7221998" y="1189790"/>
            <a:ext cx="237977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Cumulative till 30</a:t>
            </a:r>
            <a:r>
              <a:rPr lang="en-US" b="1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Sept 2020 </a:t>
            </a:r>
          </a:p>
          <a:p>
            <a:pPr algn="ctr"/>
            <a:endParaRPr lang="en-US" sz="300" b="1" baseline="-25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14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(Prior to IFSCA)</a:t>
            </a:r>
            <a:endParaRPr lang="en-US" b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9D790E-17FD-49B5-5485-25C56E035CA5}"/>
              </a:ext>
            </a:extLst>
          </p:cNvPr>
          <p:cNvSpPr txBox="1"/>
          <p:nvPr/>
        </p:nvSpPr>
        <p:spPr>
          <a:xfrm>
            <a:off x="4978964" y="6542599"/>
            <a:ext cx="3432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rgbClr val="00338C"/>
                </a:solidFill>
                <a:latin typeface="Lato" panose="020F0502020204030203" pitchFamily="34" charset="0"/>
              </a:rPr>
              <a:t># Data till June 2025</a:t>
            </a:r>
          </a:p>
        </p:txBody>
      </p:sp>
    </p:spTree>
    <p:extLst>
      <p:ext uri="{BB962C8B-B14F-4D97-AF65-F5344CB8AC3E}">
        <p14:creationId xmlns:p14="http://schemas.microsoft.com/office/powerpoint/2010/main" val="3362938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8D0D0-4E2B-B605-FD92-F57288B80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D8637A-BB7A-D27E-53BB-0954E90F634F}"/>
              </a:ext>
            </a:extLst>
          </p:cNvPr>
          <p:cNvSpPr/>
          <p:nvPr/>
        </p:nvSpPr>
        <p:spPr>
          <a:xfrm>
            <a:off x="0" y="-22452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1FAF2E-E87A-1222-8F2F-7E4E981DFE1B}"/>
              </a:ext>
            </a:extLst>
          </p:cNvPr>
          <p:cNvSpPr/>
          <p:nvPr/>
        </p:nvSpPr>
        <p:spPr>
          <a:xfrm>
            <a:off x="9700379" y="2038649"/>
            <a:ext cx="2363986" cy="4496932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50F7B6F-7B95-B3AD-DCC0-8B0E3E324693}"/>
              </a:ext>
            </a:extLst>
          </p:cNvPr>
          <p:cNvSpPr/>
          <p:nvPr/>
        </p:nvSpPr>
        <p:spPr>
          <a:xfrm>
            <a:off x="7333533" y="2027489"/>
            <a:ext cx="2234720" cy="4496932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FCB5CEC-8C86-5434-973E-0A52464D77E9}"/>
              </a:ext>
            </a:extLst>
          </p:cNvPr>
          <p:cNvSpPr/>
          <p:nvPr/>
        </p:nvSpPr>
        <p:spPr>
          <a:xfrm>
            <a:off x="4960889" y="2038649"/>
            <a:ext cx="2192399" cy="4496932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E4227D-FB9F-7587-3CCF-4373012985C6}"/>
              </a:ext>
            </a:extLst>
          </p:cNvPr>
          <p:cNvSpPr txBox="1"/>
          <p:nvPr/>
        </p:nvSpPr>
        <p:spPr>
          <a:xfrm>
            <a:off x="165606" y="167628"/>
            <a:ext cx="86962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  <a:sym typeface="Garamond" panose="02020404030301010803" pitchFamily="18" charset="0"/>
              </a:rPr>
              <a:t>Business Highlights (3)</a:t>
            </a:r>
            <a:endParaRPr lang="en-IN" sz="3400" b="1" dirty="0">
              <a:solidFill>
                <a:schemeClr val="bg1"/>
              </a:solidFill>
              <a:latin typeface="Biennale Black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8EF463-4EDD-E187-ED5C-9F12AB3F3DD1}"/>
              </a:ext>
            </a:extLst>
          </p:cNvPr>
          <p:cNvSpPr txBox="1"/>
          <p:nvPr/>
        </p:nvSpPr>
        <p:spPr>
          <a:xfrm>
            <a:off x="289560" y="1481841"/>
            <a:ext cx="278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Insurance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F2BB47-57AF-C98A-4CDE-EF3719A239ED}"/>
              </a:ext>
            </a:extLst>
          </p:cNvPr>
          <p:cNvSpPr/>
          <p:nvPr/>
        </p:nvSpPr>
        <p:spPr>
          <a:xfrm>
            <a:off x="4973025" y="1152690"/>
            <a:ext cx="2192399" cy="646329"/>
          </a:xfrm>
          <a:prstGeom prst="rect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481844D-0314-E82F-EF6E-4F1C803C25FE}"/>
              </a:ext>
            </a:extLst>
          </p:cNvPr>
          <p:cNvSpPr/>
          <p:nvPr/>
        </p:nvSpPr>
        <p:spPr>
          <a:xfrm>
            <a:off x="9699695" y="1146033"/>
            <a:ext cx="2363986" cy="646332"/>
          </a:xfrm>
          <a:prstGeom prst="rect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07BA33-7A68-6C63-701F-12FDC8AAAB6C}"/>
              </a:ext>
            </a:extLst>
          </p:cNvPr>
          <p:cNvSpPr txBox="1"/>
          <p:nvPr/>
        </p:nvSpPr>
        <p:spPr>
          <a:xfrm>
            <a:off x="10055851" y="1287472"/>
            <a:ext cx="15410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 Trends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C37F53-F7F6-7314-6661-5217717E31DF}"/>
              </a:ext>
            </a:extLst>
          </p:cNvPr>
          <p:cNvCxnSpPr>
            <a:cxnSpLocks/>
          </p:cNvCxnSpPr>
          <p:nvPr/>
        </p:nvCxnSpPr>
        <p:spPr>
          <a:xfrm>
            <a:off x="165606" y="783181"/>
            <a:ext cx="384383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9C4C63C-2B79-5CF6-AD1B-046F7D303F3A}"/>
              </a:ext>
            </a:extLst>
          </p:cNvPr>
          <p:cNvSpPr/>
          <p:nvPr/>
        </p:nvSpPr>
        <p:spPr>
          <a:xfrm>
            <a:off x="7335862" y="1148720"/>
            <a:ext cx="2192399" cy="646329"/>
          </a:xfrm>
          <a:prstGeom prst="rect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289193-9C4B-92BA-B89E-D75C558CA0BC}"/>
              </a:ext>
            </a:extLst>
          </p:cNvPr>
          <p:cNvSpPr txBox="1"/>
          <p:nvPr/>
        </p:nvSpPr>
        <p:spPr>
          <a:xfrm>
            <a:off x="4897199" y="2336986"/>
            <a:ext cx="2187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   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7E81E4-AB25-7E16-3E02-8D97B0036B9B}"/>
              </a:ext>
            </a:extLst>
          </p:cNvPr>
          <p:cNvSpPr/>
          <p:nvPr/>
        </p:nvSpPr>
        <p:spPr>
          <a:xfrm rot="5400000">
            <a:off x="11667290" y="422408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583053-2CB1-8F39-343B-F06BF66CD0C5}"/>
              </a:ext>
            </a:extLst>
          </p:cNvPr>
          <p:cNvSpPr txBox="1"/>
          <p:nvPr/>
        </p:nvSpPr>
        <p:spPr>
          <a:xfrm>
            <a:off x="4810771" y="1148973"/>
            <a:ext cx="2358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Cumulative Data (Till July 2025)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3BF6F7A-D140-C058-1E16-016D0181CE7F}"/>
              </a:ext>
            </a:extLst>
          </p:cNvPr>
          <p:cNvCxnSpPr>
            <a:cxnSpLocks/>
          </p:cNvCxnSpPr>
          <p:nvPr/>
        </p:nvCxnSpPr>
        <p:spPr>
          <a:xfrm>
            <a:off x="365535" y="1957902"/>
            <a:ext cx="179317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1F5BCF4-AB35-3B24-31A4-09C8BAB9121A}"/>
              </a:ext>
            </a:extLst>
          </p:cNvPr>
          <p:cNvSpPr txBox="1"/>
          <p:nvPr/>
        </p:nvSpPr>
        <p:spPr>
          <a:xfrm>
            <a:off x="5676754" y="5115318"/>
            <a:ext cx="962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50 </a:t>
            </a:r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818FF9-FD57-075E-8097-8BCBF31D2266}"/>
              </a:ext>
            </a:extLst>
          </p:cNvPr>
          <p:cNvSpPr txBox="1"/>
          <p:nvPr/>
        </p:nvSpPr>
        <p:spPr>
          <a:xfrm>
            <a:off x="4960889" y="3663999"/>
            <a:ext cx="223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$ 1466 Mn</a:t>
            </a:r>
            <a:r>
              <a:rPr lang="en-US" sz="2400" b="1" baseline="30000" dirty="0">
                <a:solidFill>
                  <a:srgbClr val="00338C"/>
                </a:solidFill>
                <a:latin typeface="Lato" panose="020F0502020204030203" pitchFamily="34" charset="0"/>
              </a:rPr>
              <a:t>#</a:t>
            </a:r>
            <a:endParaRPr lang="en-IN" sz="2400" b="1" baseline="30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98821E-0911-E72B-8532-AEB579EEEF13}"/>
              </a:ext>
            </a:extLst>
          </p:cNvPr>
          <p:cNvSpPr txBox="1"/>
          <p:nvPr/>
        </p:nvSpPr>
        <p:spPr>
          <a:xfrm>
            <a:off x="4973709" y="2925166"/>
            <a:ext cx="223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$ 612 Mn</a:t>
            </a:r>
            <a:r>
              <a:rPr lang="en-US" sz="2800" b="1" baseline="30000" dirty="0">
                <a:solidFill>
                  <a:srgbClr val="00338C"/>
                </a:solidFill>
                <a:latin typeface="Lato" panose="020F0502020204030203" pitchFamily="34" charset="0"/>
              </a:rPr>
              <a:t>#</a:t>
            </a:r>
            <a:endParaRPr lang="en-IN" sz="2400" b="1" baseline="30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0A3378-CE06-5355-BD3F-E32E4E22A3E1}"/>
              </a:ext>
            </a:extLst>
          </p:cNvPr>
          <p:cNvSpPr txBox="1"/>
          <p:nvPr/>
        </p:nvSpPr>
        <p:spPr>
          <a:xfrm>
            <a:off x="365535" y="4493425"/>
            <a:ext cx="278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FinTech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57EE9A6-6F4F-39B1-B942-6FE85A067779}"/>
              </a:ext>
            </a:extLst>
          </p:cNvPr>
          <p:cNvCxnSpPr>
            <a:cxnSpLocks/>
          </p:cNvCxnSpPr>
          <p:nvPr/>
        </p:nvCxnSpPr>
        <p:spPr>
          <a:xfrm>
            <a:off x="290244" y="4955090"/>
            <a:ext cx="197249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D9B2B2D-5EBD-0AE0-57CF-482D7171402C}"/>
              </a:ext>
            </a:extLst>
          </p:cNvPr>
          <p:cNvSpPr txBox="1"/>
          <p:nvPr/>
        </p:nvSpPr>
        <p:spPr>
          <a:xfrm>
            <a:off x="7925490" y="2965917"/>
            <a:ext cx="152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$ 47 Mn </a:t>
            </a:r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1C73BE3-6715-D196-D952-E0EC1750C2D3}"/>
              </a:ext>
            </a:extLst>
          </p:cNvPr>
          <p:cNvSpPr txBox="1"/>
          <p:nvPr/>
        </p:nvSpPr>
        <p:spPr>
          <a:xfrm>
            <a:off x="7908409" y="3596032"/>
            <a:ext cx="1659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$ 148 Mn </a:t>
            </a:r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D20D24E-FD3C-7837-F751-76CE20FA41FB}"/>
              </a:ext>
            </a:extLst>
          </p:cNvPr>
          <p:cNvSpPr txBox="1"/>
          <p:nvPr/>
        </p:nvSpPr>
        <p:spPr>
          <a:xfrm>
            <a:off x="36144" y="5138761"/>
            <a:ext cx="4888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5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FinTech’s approved under Sandbox</a:t>
            </a:r>
            <a:endParaRPr lang="en-IN" sz="2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034F950-BCCF-D0FF-A33F-0C8B5BADF1DB}"/>
              </a:ext>
            </a:extLst>
          </p:cNvPr>
          <p:cNvSpPr txBox="1"/>
          <p:nvPr/>
        </p:nvSpPr>
        <p:spPr>
          <a:xfrm>
            <a:off x="7357382" y="2298420"/>
            <a:ext cx="2187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16   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EB373EF-D7BF-1AEE-F8D3-5E0F46244CE0}"/>
              </a:ext>
            </a:extLst>
          </p:cNvPr>
          <p:cNvSpPr txBox="1"/>
          <p:nvPr/>
        </p:nvSpPr>
        <p:spPr>
          <a:xfrm>
            <a:off x="7347914" y="5129259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NA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88B32-834A-E69C-6D1F-F8108A0E0B3C}"/>
              </a:ext>
            </a:extLst>
          </p:cNvPr>
          <p:cNvSpPr txBox="1"/>
          <p:nvPr/>
        </p:nvSpPr>
        <p:spPr>
          <a:xfrm>
            <a:off x="48958" y="5833656"/>
            <a:ext cx="4888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6"/>
            </a:pPr>
            <a:r>
              <a:rPr lang="en-US" sz="2000" dirty="0" err="1">
                <a:solidFill>
                  <a:srgbClr val="00338C"/>
                </a:solidFill>
                <a:latin typeface="Lato" panose="020F0502020204030203" pitchFamily="34" charset="0"/>
              </a:rPr>
              <a:t>TechFin</a:t>
            </a: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 Authorizations</a:t>
            </a:r>
            <a:endParaRPr lang="en-IN" sz="2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F579C-94F4-658E-41ED-56E4DC16DE39}"/>
              </a:ext>
            </a:extLst>
          </p:cNvPr>
          <p:cNvSpPr txBox="1"/>
          <p:nvPr/>
        </p:nvSpPr>
        <p:spPr>
          <a:xfrm>
            <a:off x="4852868" y="5760654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20 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5C75F-1D42-91A0-75EE-5045A3D21E11}"/>
              </a:ext>
            </a:extLst>
          </p:cNvPr>
          <p:cNvSpPr txBox="1"/>
          <p:nvPr/>
        </p:nvSpPr>
        <p:spPr>
          <a:xfrm>
            <a:off x="4973709" y="2242847"/>
            <a:ext cx="223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48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855695-1C97-5AAB-4E18-DC59BBD8DDDC}"/>
              </a:ext>
            </a:extLst>
          </p:cNvPr>
          <p:cNvSpPr txBox="1"/>
          <p:nvPr/>
        </p:nvSpPr>
        <p:spPr>
          <a:xfrm>
            <a:off x="7380952" y="5765582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NA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F111A-F163-157A-72B3-9F134513E706}"/>
              </a:ext>
            </a:extLst>
          </p:cNvPr>
          <p:cNvSpPr txBox="1"/>
          <p:nvPr/>
        </p:nvSpPr>
        <p:spPr>
          <a:xfrm>
            <a:off x="-381" y="2246884"/>
            <a:ext cx="55407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+mj-lt"/>
              <a:buAutoNum type="arabicPeriod" startAt="12"/>
            </a:pPr>
            <a:r>
              <a:rPr lang="en-US" sz="1900" dirty="0">
                <a:solidFill>
                  <a:srgbClr val="00338C"/>
                </a:solidFill>
                <a:latin typeface="Lato" panose="020F0502020204030203" pitchFamily="34" charset="0"/>
              </a:rPr>
              <a:t>Number of Insurance Cos &amp; Intermediaries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7A82F3-50C6-CCF7-8292-CECB829A1F10}"/>
              </a:ext>
            </a:extLst>
          </p:cNvPr>
          <p:cNvSpPr txBox="1"/>
          <p:nvPr/>
        </p:nvSpPr>
        <p:spPr>
          <a:xfrm>
            <a:off x="-12015" y="2914911"/>
            <a:ext cx="48167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+mj-lt"/>
              <a:buAutoNum type="arabicPeriod" startAt="13"/>
            </a:pPr>
            <a:r>
              <a:rPr lang="en-US" sz="1900" dirty="0">
                <a:solidFill>
                  <a:srgbClr val="00338C"/>
                </a:solidFill>
                <a:latin typeface="Lato" panose="020F0502020204030203" pitchFamily="34" charset="0"/>
              </a:rPr>
              <a:t>Re(insurance) Gross Premium Booked by Insurance Offices (IIOs)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2E78C0-9948-0D26-3886-B57F8125BCBD}"/>
              </a:ext>
            </a:extLst>
          </p:cNvPr>
          <p:cNvSpPr txBox="1"/>
          <p:nvPr/>
        </p:nvSpPr>
        <p:spPr>
          <a:xfrm>
            <a:off x="-29448" y="3766758"/>
            <a:ext cx="50452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+mj-lt"/>
              <a:buAutoNum type="arabicPeriod" startAt="14"/>
            </a:pPr>
            <a:r>
              <a:rPr lang="en-US" sz="1900" dirty="0">
                <a:solidFill>
                  <a:srgbClr val="00338C"/>
                </a:solidFill>
                <a:latin typeface="Lato" panose="020F0502020204030203" pitchFamily="34" charset="0"/>
              </a:rPr>
              <a:t>Re(insurance) Premium transacted by Intermediaries (IIIOs)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56C630-4C34-2881-7180-73805FF534D4}"/>
              </a:ext>
            </a:extLst>
          </p:cNvPr>
          <p:cNvSpPr txBox="1"/>
          <p:nvPr/>
        </p:nvSpPr>
        <p:spPr>
          <a:xfrm>
            <a:off x="9568253" y="2272908"/>
            <a:ext cx="2798929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160338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Huge opportunity for reinsurance business </a:t>
            </a:r>
            <a:endParaRPr lang="en-IN" sz="1600" i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DB3C6C2-41A7-0676-3DEE-BBD1CE79E9C2}"/>
              </a:ext>
            </a:extLst>
          </p:cNvPr>
          <p:cNvSpPr txBox="1"/>
          <p:nvPr/>
        </p:nvSpPr>
        <p:spPr>
          <a:xfrm>
            <a:off x="9621012" y="2947066"/>
            <a:ext cx="248696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198438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Reinsurance picking up</a:t>
            </a:r>
            <a:endParaRPr lang="en-IN" sz="1600" i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007DBA-75BB-35E6-9353-31C6766524AF}"/>
              </a:ext>
            </a:extLst>
          </p:cNvPr>
          <p:cNvSpPr txBox="1"/>
          <p:nvPr/>
        </p:nvSpPr>
        <p:spPr>
          <a:xfrm>
            <a:off x="9621012" y="3540889"/>
            <a:ext cx="2798929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198438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Offshore to offshore reinsurance business opportunity </a:t>
            </a:r>
            <a:endParaRPr lang="en-IN" sz="1600" i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49B2FB-41DA-1AA3-70D5-96DD70EBF821}"/>
              </a:ext>
            </a:extLst>
          </p:cNvPr>
          <p:cNvSpPr txBox="1"/>
          <p:nvPr/>
        </p:nvSpPr>
        <p:spPr>
          <a:xfrm>
            <a:off x="9621012" y="5703857"/>
            <a:ext cx="2798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8438">
              <a:buFont typeface="Arial" panose="020B0604020202020204" pitchFamily="34" charset="0"/>
              <a:buChar char="•"/>
            </a:pPr>
            <a:r>
              <a:rPr lang="en-IN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Infosys, Cognizant and Wipro (employment generation)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1D82D96-107B-F43C-E743-22D6C374C977}"/>
              </a:ext>
            </a:extLst>
          </p:cNvPr>
          <p:cNvSpPr txBox="1"/>
          <p:nvPr/>
        </p:nvSpPr>
        <p:spPr>
          <a:xfrm>
            <a:off x="9649266" y="5052995"/>
            <a:ext cx="2678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8438">
              <a:buFont typeface="Arial" panose="020B0604020202020204" pitchFamily="34" charset="0"/>
              <a:buChar char="•"/>
            </a:pPr>
            <a:r>
              <a:rPr lang="en-IN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38 FinTech Start-ups exited Sandbox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ACA6B3-2D5D-3B46-4A5F-CFC452F90C40}"/>
              </a:ext>
            </a:extLst>
          </p:cNvPr>
          <p:cNvSpPr txBox="1"/>
          <p:nvPr/>
        </p:nvSpPr>
        <p:spPr>
          <a:xfrm>
            <a:off x="7221998" y="1189790"/>
            <a:ext cx="237977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Cumulative till 30</a:t>
            </a:r>
            <a:r>
              <a:rPr lang="en-US" b="1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Sept 2020 </a:t>
            </a:r>
          </a:p>
          <a:p>
            <a:pPr algn="ctr"/>
            <a:endParaRPr lang="en-US" sz="300" b="1" baseline="-25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14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(Prior to IFSCA)</a:t>
            </a:r>
            <a:endParaRPr lang="en-US" b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026080-4DBF-1C12-6380-DF14FB8B758E}"/>
              </a:ext>
            </a:extLst>
          </p:cNvPr>
          <p:cNvSpPr txBox="1"/>
          <p:nvPr/>
        </p:nvSpPr>
        <p:spPr>
          <a:xfrm>
            <a:off x="4978964" y="6542599"/>
            <a:ext cx="3432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rgbClr val="00338C"/>
                </a:solidFill>
                <a:latin typeface="Lato" panose="020F0502020204030203" pitchFamily="34" charset="0"/>
              </a:rPr>
              <a:t># Data till June 2025</a:t>
            </a:r>
          </a:p>
        </p:txBody>
      </p:sp>
    </p:spTree>
    <p:extLst>
      <p:ext uri="{BB962C8B-B14F-4D97-AF65-F5344CB8AC3E}">
        <p14:creationId xmlns:p14="http://schemas.microsoft.com/office/powerpoint/2010/main" val="3672057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77225-60A9-A442-9E28-9DEFC0D26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146716-58AB-10E5-1A7A-FC1E338A1B40}"/>
              </a:ext>
            </a:extLst>
          </p:cNvPr>
          <p:cNvSpPr/>
          <p:nvPr/>
        </p:nvSpPr>
        <p:spPr>
          <a:xfrm>
            <a:off x="0" y="-22452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63C127-F03B-FEAB-04E8-47759B244023}"/>
              </a:ext>
            </a:extLst>
          </p:cNvPr>
          <p:cNvSpPr/>
          <p:nvPr/>
        </p:nvSpPr>
        <p:spPr>
          <a:xfrm>
            <a:off x="9640110" y="2038649"/>
            <a:ext cx="2363986" cy="4496932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0D95EE8-D387-71D8-E82C-46047A80B075}"/>
              </a:ext>
            </a:extLst>
          </p:cNvPr>
          <p:cNvSpPr/>
          <p:nvPr/>
        </p:nvSpPr>
        <p:spPr>
          <a:xfrm>
            <a:off x="7273264" y="2027489"/>
            <a:ext cx="2234720" cy="4496932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AABC5C-B4CF-18E8-6262-083E7FCE9B28}"/>
              </a:ext>
            </a:extLst>
          </p:cNvPr>
          <p:cNvSpPr/>
          <p:nvPr/>
        </p:nvSpPr>
        <p:spPr>
          <a:xfrm>
            <a:off x="4900620" y="2038649"/>
            <a:ext cx="2192399" cy="4496932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A715B-0C3F-08B4-291B-7ED7E964BEDF}"/>
              </a:ext>
            </a:extLst>
          </p:cNvPr>
          <p:cNvSpPr txBox="1"/>
          <p:nvPr/>
        </p:nvSpPr>
        <p:spPr>
          <a:xfrm>
            <a:off x="165606" y="167628"/>
            <a:ext cx="86962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  <a:sym typeface="Garamond" panose="02020404030301010803" pitchFamily="18" charset="0"/>
              </a:rPr>
              <a:t>Business Highlights (4)</a:t>
            </a:r>
            <a:endParaRPr lang="en-IN" sz="3400" b="1" dirty="0">
              <a:solidFill>
                <a:schemeClr val="bg1"/>
              </a:solidFill>
              <a:latin typeface="Biennale Black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972F1D-1804-3BAA-9CEE-74851E798DBB}"/>
              </a:ext>
            </a:extLst>
          </p:cNvPr>
          <p:cNvSpPr txBox="1"/>
          <p:nvPr/>
        </p:nvSpPr>
        <p:spPr>
          <a:xfrm>
            <a:off x="289560" y="1481841"/>
            <a:ext cx="340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Aircraft &amp; Ship Leasing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079E21-D3BE-C05B-B75A-2868D599A4B8}"/>
              </a:ext>
            </a:extLst>
          </p:cNvPr>
          <p:cNvSpPr/>
          <p:nvPr/>
        </p:nvSpPr>
        <p:spPr>
          <a:xfrm>
            <a:off x="4973025" y="1152690"/>
            <a:ext cx="2192399" cy="646329"/>
          </a:xfrm>
          <a:prstGeom prst="rect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AB366F-2AC5-2C10-0AB7-F284205BDC37}"/>
              </a:ext>
            </a:extLst>
          </p:cNvPr>
          <p:cNvSpPr/>
          <p:nvPr/>
        </p:nvSpPr>
        <p:spPr>
          <a:xfrm>
            <a:off x="9699695" y="1146033"/>
            <a:ext cx="2363986" cy="646332"/>
          </a:xfrm>
          <a:prstGeom prst="rect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4F5631-5390-DB29-875A-29054993F109}"/>
              </a:ext>
            </a:extLst>
          </p:cNvPr>
          <p:cNvSpPr txBox="1"/>
          <p:nvPr/>
        </p:nvSpPr>
        <p:spPr>
          <a:xfrm>
            <a:off x="10055851" y="1287472"/>
            <a:ext cx="15410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 Trends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3C50A8-D062-8726-20F4-D93FBCEB04C2}"/>
              </a:ext>
            </a:extLst>
          </p:cNvPr>
          <p:cNvCxnSpPr>
            <a:cxnSpLocks/>
          </p:cNvCxnSpPr>
          <p:nvPr/>
        </p:nvCxnSpPr>
        <p:spPr>
          <a:xfrm>
            <a:off x="165606" y="783181"/>
            <a:ext cx="384383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2309325-EF08-792F-BB99-EF5647F82E3B}"/>
              </a:ext>
            </a:extLst>
          </p:cNvPr>
          <p:cNvSpPr/>
          <p:nvPr/>
        </p:nvSpPr>
        <p:spPr>
          <a:xfrm>
            <a:off x="7335862" y="1148720"/>
            <a:ext cx="2192399" cy="646329"/>
          </a:xfrm>
          <a:prstGeom prst="rect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CD979C-C152-BF42-742D-8A1841B34370}"/>
              </a:ext>
            </a:extLst>
          </p:cNvPr>
          <p:cNvSpPr txBox="1"/>
          <p:nvPr/>
        </p:nvSpPr>
        <p:spPr>
          <a:xfrm>
            <a:off x="4836930" y="2336986"/>
            <a:ext cx="2187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   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95E871-8018-FA7D-3A09-CF0DDA875BA4}"/>
              </a:ext>
            </a:extLst>
          </p:cNvPr>
          <p:cNvSpPr/>
          <p:nvPr/>
        </p:nvSpPr>
        <p:spPr>
          <a:xfrm rot="5400000">
            <a:off x="11667290" y="422408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428512-0820-E2D6-F83E-36E0362A6BFB}"/>
              </a:ext>
            </a:extLst>
          </p:cNvPr>
          <p:cNvSpPr txBox="1"/>
          <p:nvPr/>
        </p:nvSpPr>
        <p:spPr>
          <a:xfrm>
            <a:off x="4810771" y="1148973"/>
            <a:ext cx="2358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Cumulative Data (Till July 2025)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674F91E-E565-DC23-B6AF-7CE942BA3237}"/>
              </a:ext>
            </a:extLst>
          </p:cNvPr>
          <p:cNvCxnSpPr>
            <a:cxnSpLocks/>
          </p:cNvCxnSpPr>
          <p:nvPr/>
        </p:nvCxnSpPr>
        <p:spPr>
          <a:xfrm>
            <a:off x="289560" y="1964261"/>
            <a:ext cx="317672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619B32F-48BF-3828-8D28-844397A04E2D}"/>
              </a:ext>
            </a:extLst>
          </p:cNvPr>
          <p:cNvSpPr txBox="1"/>
          <p:nvPr/>
        </p:nvSpPr>
        <p:spPr>
          <a:xfrm>
            <a:off x="5755629" y="3435323"/>
            <a:ext cx="962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25 </a:t>
            </a:r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364AE7-5A76-1ADA-393D-E3343772D236}"/>
              </a:ext>
            </a:extLst>
          </p:cNvPr>
          <p:cNvSpPr txBox="1"/>
          <p:nvPr/>
        </p:nvSpPr>
        <p:spPr>
          <a:xfrm>
            <a:off x="4921989" y="2813160"/>
            <a:ext cx="223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271</a:t>
            </a:r>
            <a:endParaRPr lang="en-IN" sz="2400" b="1" baseline="30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56656-386B-FB52-4C40-5354D851CCCA}"/>
              </a:ext>
            </a:extLst>
          </p:cNvPr>
          <p:cNvSpPr txBox="1"/>
          <p:nvPr/>
        </p:nvSpPr>
        <p:spPr>
          <a:xfrm>
            <a:off x="294395" y="4464743"/>
            <a:ext cx="3430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Foreign Universities 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9E3E870-B06C-8607-BB1E-EC88D7068000}"/>
              </a:ext>
            </a:extLst>
          </p:cNvPr>
          <p:cNvCxnSpPr>
            <a:cxnSpLocks/>
          </p:cNvCxnSpPr>
          <p:nvPr/>
        </p:nvCxnSpPr>
        <p:spPr>
          <a:xfrm>
            <a:off x="229975" y="4926408"/>
            <a:ext cx="317672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DBDA9CDE-23FB-7209-1815-1F9E3A5148DF}"/>
              </a:ext>
            </a:extLst>
          </p:cNvPr>
          <p:cNvSpPr txBox="1"/>
          <p:nvPr/>
        </p:nvSpPr>
        <p:spPr>
          <a:xfrm>
            <a:off x="6372" y="5092148"/>
            <a:ext cx="4888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1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Number of International Branch Campuses registered</a:t>
            </a:r>
            <a:endParaRPr lang="en-IN" sz="2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36C531-50D4-48F8-4A25-9869B03371DD}"/>
              </a:ext>
            </a:extLst>
          </p:cNvPr>
          <p:cNvSpPr txBox="1"/>
          <p:nvPr/>
        </p:nvSpPr>
        <p:spPr>
          <a:xfrm>
            <a:off x="7287645" y="5129259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NA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5C341-54B6-D6EE-6FB9-5980EBF759BA}"/>
              </a:ext>
            </a:extLst>
          </p:cNvPr>
          <p:cNvSpPr txBox="1"/>
          <p:nvPr/>
        </p:nvSpPr>
        <p:spPr>
          <a:xfrm>
            <a:off x="0" y="5907206"/>
            <a:ext cx="4888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2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Number of Degree Courses launched</a:t>
            </a:r>
            <a:endParaRPr lang="en-IN" sz="2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7F8F76-2826-3198-E55E-A9FC35575337}"/>
              </a:ext>
            </a:extLst>
          </p:cNvPr>
          <p:cNvSpPr txBox="1"/>
          <p:nvPr/>
        </p:nvSpPr>
        <p:spPr>
          <a:xfrm>
            <a:off x="4908746" y="3974618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28 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28119-A47A-AE1D-73C2-48BEFA60AF9E}"/>
              </a:ext>
            </a:extLst>
          </p:cNvPr>
          <p:cNvSpPr txBox="1"/>
          <p:nvPr/>
        </p:nvSpPr>
        <p:spPr>
          <a:xfrm>
            <a:off x="4913037" y="2190997"/>
            <a:ext cx="223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33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37E7DD-C232-7F00-91A7-275188D96623}"/>
              </a:ext>
            </a:extLst>
          </p:cNvPr>
          <p:cNvSpPr txBox="1"/>
          <p:nvPr/>
        </p:nvSpPr>
        <p:spPr>
          <a:xfrm>
            <a:off x="7320683" y="5765582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NA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32430F4-CDF2-0C5C-E66D-248C7AD9BD10}"/>
              </a:ext>
            </a:extLst>
          </p:cNvPr>
          <p:cNvSpPr txBox="1"/>
          <p:nvPr/>
        </p:nvSpPr>
        <p:spPr>
          <a:xfrm>
            <a:off x="9553075" y="4866491"/>
            <a:ext cx="2583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8438">
              <a:buFont typeface="Arial" panose="020B0604020202020204" pitchFamily="34" charset="0"/>
              <a:buChar char="•"/>
            </a:pPr>
            <a:r>
              <a:rPr lang="en-IN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Deakin Uni. &amp; Uni. of Wollongong operational</a:t>
            </a:r>
          </a:p>
          <a:p>
            <a:pPr marL="285750" indent="-198438">
              <a:buFont typeface="Arial" panose="020B0604020202020204" pitchFamily="34" charset="0"/>
              <a:buChar char="•"/>
            </a:pPr>
            <a:r>
              <a:rPr lang="en-IN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Queen’s Belfast and Coventry University granted in-principle approval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7594A-0DE1-115F-63D2-F16A379FA7BD}"/>
              </a:ext>
            </a:extLst>
          </p:cNvPr>
          <p:cNvSpPr txBox="1"/>
          <p:nvPr/>
        </p:nvSpPr>
        <p:spPr>
          <a:xfrm>
            <a:off x="33603" y="3462729"/>
            <a:ext cx="359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9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Registered Ship Lessors</a:t>
            </a:r>
            <a:endParaRPr lang="en-IN" sz="2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1020B8-00E1-83E9-4271-6519950A9EC6}"/>
              </a:ext>
            </a:extLst>
          </p:cNvPr>
          <p:cNvSpPr txBox="1"/>
          <p:nvPr/>
        </p:nvSpPr>
        <p:spPr>
          <a:xfrm>
            <a:off x="28655" y="2247561"/>
            <a:ext cx="4370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7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Registered Aircraft Lessors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4C94E1-B04F-05C3-3C49-4F1D115AE0C5}"/>
              </a:ext>
            </a:extLst>
          </p:cNvPr>
          <p:cNvSpPr txBox="1"/>
          <p:nvPr/>
        </p:nvSpPr>
        <p:spPr>
          <a:xfrm>
            <a:off x="42497" y="2849813"/>
            <a:ext cx="4688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8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Total Aviation Assets Leased</a:t>
            </a:r>
            <a:r>
              <a:rPr lang="en-US" sz="2000" b="1" baseline="30000" dirty="0">
                <a:solidFill>
                  <a:srgbClr val="00338C"/>
                </a:solidFill>
                <a:latin typeface="Lato" panose="020F0502020204030203" pitchFamily="34" charset="0"/>
              </a:rPr>
              <a:t> #</a:t>
            </a:r>
            <a:endParaRPr lang="en-US" sz="2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3372D6-5E49-9F61-F13C-E357C7368221}"/>
              </a:ext>
            </a:extLst>
          </p:cNvPr>
          <p:cNvSpPr txBox="1"/>
          <p:nvPr/>
        </p:nvSpPr>
        <p:spPr>
          <a:xfrm>
            <a:off x="42497" y="4005395"/>
            <a:ext cx="4304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0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Total Ships Leased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ED7C57-8C7F-9964-775C-0BBDFDC0989E}"/>
              </a:ext>
            </a:extLst>
          </p:cNvPr>
          <p:cNvSpPr txBox="1"/>
          <p:nvPr/>
        </p:nvSpPr>
        <p:spPr>
          <a:xfrm>
            <a:off x="9527759" y="2197645"/>
            <a:ext cx="2618061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198438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Air India, Rolls-Royce &amp; Indigo registered</a:t>
            </a:r>
            <a:endParaRPr lang="en-IN" sz="1600" i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F98AD9-EB41-14B2-6760-E912500B16EC}"/>
              </a:ext>
            </a:extLst>
          </p:cNvPr>
          <p:cNvSpPr txBox="1"/>
          <p:nvPr/>
        </p:nvSpPr>
        <p:spPr>
          <a:xfrm>
            <a:off x="9523292" y="2814717"/>
            <a:ext cx="2600531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198438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Air India &amp; Indigo leasing A 350, A 321 Neo, etc.</a:t>
            </a:r>
            <a:endParaRPr lang="en-IN" sz="1600" i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834ACF-B13C-33D9-5819-CBB7056F0137}"/>
              </a:ext>
            </a:extLst>
          </p:cNvPr>
          <p:cNvSpPr txBox="1"/>
          <p:nvPr/>
        </p:nvSpPr>
        <p:spPr>
          <a:xfrm>
            <a:off x="9520383" y="3443594"/>
            <a:ext cx="2603440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198438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Ship leasing business picking up pace</a:t>
            </a:r>
            <a:endParaRPr lang="en-IN" sz="1600" i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FA73AE-F156-18F4-16E3-BB364D9E12EB}"/>
              </a:ext>
            </a:extLst>
          </p:cNvPr>
          <p:cNvSpPr txBox="1"/>
          <p:nvPr/>
        </p:nvSpPr>
        <p:spPr>
          <a:xfrm>
            <a:off x="7264312" y="2167333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NA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05218E-7369-1A34-1013-C607D4ACA1A2}"/>
              </a:ext>
            </a:extLst>
          </p:cNvPr>
          <p:cNvSpPr txBox="1"/>
          <p:nvPr/>
        </p:nvSpPr>
        <p:spPr>
          <a:xfrm>
            <a:off x="7257956" y="2782335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NA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2A692C-B30F-B4CD-4210-A5D0609F9DD4}"/>
              </a:ext>
            </a:extLst>
          </p:cNvPr>
          <p:cNvSpPr txBox="1"/>
          <p:nvPr/>
        </p:nvSpPr>
        <p:spPr>
          <a:xfrm>
            <a:off x="7257956" y="3340072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NA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26DC97A-D614-30F3-5030-05145C11E6B2}"/>
              </a:ext>
            </a:extLst>
          </p:cNvPr>
          <p:cNvSpPr txBox="1"/>
          <p:nvPr/>
        </p:nvSpPr>
        <p:spPr>
          <a:xfrm>
            <a:off x="7264312" y="3923948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NA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5EB539-C6DD-5411-B345-0592A124D653}"/>
              </a:ext>
            </a:extLst>
          </p:cNvPr>
          <p:cNvSpPr txBox="1"/>
          <p:nvPr/>
        </p:nvSpPr>
        <p:spPr>
          <a:xfrm>
            <a:off x="4883523" y="5081801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4 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D18B2A7-CBA2-ABFC-EFB6-C58035406AD5}"/>
              </a:ext>
            </a:extLst>
          </p:cNvPr>
          <p:cNvSpPr txBox="1"/>
          <p:nvPr/>
        </p:nvSpPr>
        <p:spPr>
          <a:xfrm>
            <a:off x="4899148" y="5810381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4 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DCBAC0-EB37-D831-839C-64FB051CEAFF}"/>
              </a:ext>
            </a:extLst>
          </p:cNvPr>
          <p:cNvSpPr txBox="1"/>
          <p:nvPr/>
        </p:nvSpPr>
        <p:spPr>
          <a:xfrm>
            <a:off x="7221998" y="1189790"/>
            <a:ext cx="237977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Cumulative till 30</a:t>
            </a:r>
            <a:r>
              <a:rPr lang="en-US" b="1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Sept 2020 </a:t>
            </a:r>
          </a:p>
          <a:p>
            <a:pPr algn="ctr"/>
            <a:endParaRPr lang="en-US" sz="300" b="1" baseline="-25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14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(Prior to IFSCA)</a:t>
            </a:r>
            <a:endParaRPr lang="en-US" b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3CBCE3-FD13-292C-9224-9AE9F523E1D0}"/>
              </a:ext>
            </a:extLst>
          </p:cNvPr>
          <p:cNvSpPr txBox="1"/>
          <p:nvPr/>
        </p:nvSpPr>
        <p:spPr>
          <a:xfrm>
            <a:off x="4899142" y="6572180"/>
            <a:ext cx="7025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rgbClr val="00338C"/>
                </a:solidFill>
                <a:latin typeface="Lato" panose="020F0502020204030203" pitchFamily="34" charset="0"/>
              </a:rPr>
              <a:t># Break Up of Aviation Assets- Aircrafts -115, Engines- 71, APUs-85</a:t>
            </a:r>
          </a:p>
        </p:txBody>
      </p:sp>
    </p:spTree>
    <p:extLst>
      <p:ext uri="{BB962C8B-B14F-4D97-AF65-F5344CB8AC3E}">
        <p14:creationId xmlns:p14="http://schemas.microsoft.com/office/powerpoint/2010/main" val="65204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B54FF8-5B59-A6D6-0506-A92C6778B396}"/>
              </a:ext>
            </a:extLst>
          </p:cNvPr>
          <p:cNvSpPr/>
          <p:nvPr/>
        </p:nvSpPr>
        <p:spPr>
          <a:xfrm>
            <a:off x="0" y="-22452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               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12F6F-A143-DF10-809C-BA07E57D388C}"/>
              </a:ext>
            </a:extLst>
          </p:cNvPr>
          <p:cNvSpPr/>
          <p:nvPr/>
        </p:nvSpPr>
        <p:spPr>
          <a:xfrm rot="5400000">
            <a:off x="11675148" y="438110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263465-7B0C-064B-D2EA-0D6A0B9C9C2B}"/>
              </a:ext>
            </a:extLst>
          </p:cNvPr>
          <p:cNvSpPr/>
          <p:nvPr/>
        </p:nvSpPr>
        <p:spPr>
          <a:xfrm>
            <a:off x="4857107" y="2051152"/>
            <a:ext cx="2175765" cy="4456490"/>
          </a:xfrm>
          <a:prstGeom prst="rect">
            <a:avLst/>
          </a:prstGeom>
          <a:solidFill>
            <a:schemeClr val="bg1"/>
          </a:solidFill>
          <a:ln>
            <a:solidFill>
              <a:srgbClr val="0033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A5B8978-BBE8-CDFA-9909-DFCD476D58F8}"/>
              </a:ext>
            </a:extLst>
          </p:cNvPr>
          <p:cNvSpPr/>
          <p:nvPr/>
        </p:nvSpPr>
        <p:spPr>
          <a:xfrm>
            <a:off x="7346828" y="2043136"/>
            <a:ext cx="2184077" cy="4475871"/>
          </a:xfrm>
          <a:prstGeom prst="rect">
            <a:avLst/>
          </a:prstGeom>
          <a:solidFill>
            <a:schemeClr val="bg1"/>
          </a:solidFill>
          <a:ln>
            <a:solidFill>
              <a:srgbClr val="0033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5C5F8F-BA02-C9E0-135A-0929CFCEB8E4}"/>
              </a:ext>
            </a:extLst>
          </p:cNvPr>
          <p:cNvSpPr txBox="1"/>
          <p:nvPr/>
        </p:nvSpPr>
        <p:spPr>
          <a:xfrm>
            <a:off x="126446" y="1485543"/>
            <a:ext cx="538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Bullion Exchange-IIBX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199E7B-FDDA-0A39-AEF7-C5841FDA2805}"/>
              </a:ext>
            </a:extLst>
          </p:cNvPr>
          <p:cNvSpPr txBox="1"/>
          <p:nvPr/>
        </p:nvSpPr>
        <p:spPr>
          <a:xfrm>
            <a:off x="9774" y="2881820"/>
            <a:ext cx="515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4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Total Number of Qualified Jewellers (QJs)</a:t>
            </a:r>
            <a:endParaRPr lang="en-IN" sz="2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7AD33C-6824-B8B9-8A2A-704A4A1C0B68}"/>
              </a:ext>
            </a:extLst>
          </p:cNvPr>
          <p:cNvSpPr txBox="1"/>
          <p:nvPr/>
        </p:nvSpPr>
        <p:spPr>
          <a:xfrm>
            <a:off x="19348" y="2200939"/>
            <a:ext cx="4750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3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Total Number of Qualified Suppliers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25633A-F7E3-66E0-6ECB-0AF488E143E8}"/>
              </a:ext>
            </a:extLst>
          </p:cNvPr>
          <p:cNvSpPr txBox="1"/>
          <p:nvPr/>
        </p:nvSpPr>
        <p:spPr>
          <a:xfrm>
            <a:off x="37566" y="3778866"/>
            <a:ext cx="4555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5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Total Gold imported through IIBX</a:t>
            </a:r>
            <a:endParaRPr lang="en-US" sz="2000" baseline="30000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D1F300-4B52-2324-1BC4-D3140F67D184}"/>
              </a:ext>
            </a:extLst>
          </p:cNvPr>
          <p:cNvSpPr/>
          <p:nvPr/>
        </p:nvSpPr>
        <p:spPr>
          <a:xfrm>
            <a:off x="9711691" y="2062353"/>
            <a:ext cx="2363986" cy="4456490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DBC5C1-3000-D8F7-9397-2B7A9CD6C61F}"/>
              </a:ext>
            </a:extLst>
          </p:cNvPr>
          <p:cNvSpPr/>
          <p:nvPr/>
        </p:nvSpPr>
        <p:spPr>
          <a:xfrm>
            <a:off x="7351326" y="1162108"/>
            <a:ext cx="2192399" cy="646329"/>
          </a:xfrm>
          <a:prstGeom prst="rect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CCF5E1-D1F6-8DEC-D87F-D1B67159D6CE}"/>
              </a:ext>
            </a:extLst>
          </p:cNvPr>
          <p:cNvSpPr/>
          <p:nvPr/>
        </p:nvSpPr>
        <p:spPr>
          <a:xfrm>
            <a:off x="9711691" y="1154961"/>
            <a:ext cx="2363986" cy="619747"/>
          </a:xfrm>
          <a:prstGeom prst="rect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111F11-52BE-FC46-5A49-B595FAB82977}"/>
              </a:ext>
            </a:extLst>
          </p:cNvPr>
          <p:cNvCxnSpPr>
            <a:cxnSpLocks/>
          </p:cNvCxnSpPr>
          <p:nvPr/>
        </p:nvCxnSpPr>
        <p:spPr>
          <a:xfrm>
            <a:off x="322959" y="713783"/>
            <a:ext cx="427041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8BA8B45-EF3E-6835-A41C-4432ABBC7D4D}"/>
              </a:ext>
            </a:extLst>
          </p:cNvPr>
          <p:cNvSpPr txBox="1"/>
          <p:nvPr/>
        </p:nvSpPr>
        <p:spPr>
          <a:xfrm>
            <a:off x="196713" y="98230"/>
            <a:ext cx="86962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  <a:sym typeface="Garamond" panose="02020404030301010803" pitchFamily="18" charset="0"/>
              </a:rPr>
              <a:t>Business Highlights (5) </a:t>
            </a:r>
            <a:endParaRPr lang="en-IN" sz="3400" b="1" dirty="0">
              <a:solidFill>
                <a:schemeClr val="bg1"/>
              </a:solidFill>
              <a:latin typeface="Biennale Black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08607C-22D3-DACF-3020-70D481E5E8EC}"/>
              </a:ext>
            </a:extLst>
          </p:cNvPr>
          <p:cNvSpPr/>
          <p:nvPr/>
        </p:nvSpPr>
        <p:spPr>
          <a:xfrm>
            <a:off x="4874116" y="1156894"/>
            <a:ext cx="2158756" cy="646329"/>
          </a:xfrm>
          <a:prstGeom prst="rect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AA5C9C3-90AB-D562-9F1F-51A1A802A3E6}"/>
              </a:ext>
            </a:extLst>
          </p:cNvPr>
          <p:cNvSpPr txBox="1"/>
          <p:nvPr/>
        </p:nvSpPr>
        <p:spPr>
          <a:xfrm>
            <a:off x="4962064" y="3751882"/>
            <a:ext cx="219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101</a:t>
            </a:r>
            <a:r>
              <a:rPr lang="en-US" sz="20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Tonnes</a:t>
            </a:r>
            <a:endParaRPr lang="en-IN" sz="2000" b="1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7519FCF-4E25-93FA-43B9-5935EF59F772}"/>
              </a:ext>
            </a:extLst>
          </p:cNvPr>
          <p:cNvSpPr txBox="1"/>
          <p:nvPr/>
        </p:nvSpPr>
        <p:spPr>
          <a:xfrm>
            <a:off x="4875933" y="2194248"/>
            <a:ext cx="2156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38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4B8B58-DE3E-4CAC-5530-61D69A2626FA}"/>
              </a:ext>
            </a:extLst>
          </p:cNvPr>
          <p:cNvSpPr txBox="1"/>
          <p:nvPr/>
        </p:nvSpPr>
        <p:spPr>
          <a:xfrm>
            <a:off x="4836192" y="2895591"/>
            <a:ext cx="219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177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511149-E3A7-8F70-D225-EC5B5DB7B797}"/>
              </a:ext>
            </a:extLst>
          </p:cNvPr>
          <p:cNvSpPr txBox="1"/>
          <p:nvPr/>
        </p:nvSpPr>
        <p:spPr>
          <a:xfrm>
            <a:off x="9958225" y="1235991"/>
            <a:ext cx="18172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 Trends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7DDB58B-60B4-7290-5EAF-5883F3F46176}"/>
              </a:ext>
            </a:extLst>
          </p:cNvPr>
          <p:cNvCxnSpPr>
            <a:cxnSpLocks/>
          </p:cNvCxnSpPr>
          <p:nvPr/>
        </p:nvCxnSpPr>
        <p:spPr>
          <a:xfrm>
            <a:off x="224475" y="2010806"/>
            <a:ext cx="28879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A8F1472-CA6E-2CEA-8243-3E3849A6C92F}"/>
              </a:ext>
            </a:extLst>
          </p:cNvPr>
          <p:cNvCxnSpPr>
            <a:cxnSpLocks/>
          </p:cNvCxnSpPr>
          <p:nvPr/>
        </p:nvCxnSpPr>
        <p:spPr>
          <a:xfrm>
            <a:off x="224475" y="4956651"/>
            <a:ext cx="28879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5C944DF-2910-7E1B-0454-7689E3347DD2}"/>
              </a:ext>
            </a:extLst>
          </p:cNvPr>
          <p:cNvSpPr txBox="1"/>
          <p:nvPr/>
        </p:nvSpPr>
        <p:spPr>
          <a:xfrm>
            <a:off x="116323" y="4435667"/>
            <a:ext cx="538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Other Key Segments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66F63-2D31-98AD-B65B-3DFB67532B62}"/>
              </a:ext>
            </a:extLst>
          </p:cNvPr>
          <p:cNvSpPr txBox="1"/>
          <p:nvPr/>
        </p:nvSpPr>
        <p:spPr>
          <a:xfrm>
            <a:off x="165606" y="5196198"/>
            <a:ext cx="4370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6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Ancillary Services Entities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5295E-3BBE-E506-54D4-ECC947C0811A}"/>
              </a:ext>
            </a:extLst>
          </p:cNvPr>
          <p:cNvSpPr txBox="1"/>
          <p:nvPr/>
        </p:nvSpPr>
        <p:spPr>
          <a:xfrm>
            <a:off x="165606" y="5814653"/>
            <a:ext cx="4285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7"/>
            </a:pP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BATF Entities</a:t>
            </a:r>
            <a:r>
              <a:rPr lang="en-US" sz="2000" baseline="30000" dirty="0">
                <a:solidFill>
                  <a:srgbClr val="00338C"/>
                </a:solidFill>
                <a:latin typeface="Lato" panose="020F0502020204030203" pitchFamily="34" charset="0"/>
              </a:rPr>
              <a:t>#</a:t>
            </a:r>
            <a:r>
              <a:rPr lang="en-US" sz="2000" dirty="0">
                <a:solidFill>
                  <a:srgbClr val="00338C"/>
                </a:solidFill>
                <a:latin typeface="Lato" panose="020F0502020204030203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07596D-64A5-A03A-1075-9AAE500AD925}"/>
              </a:ext>
            </a:extLst>
          </p:cNvPr>
          <p:cNvSpPr txBox="1"/>
          <p:nvPr/>
        </p:nvSpPr>
        <p:spPr>
          <a:xfrm>
            <a:off x="4840235" y="5166511"/>
            <a:ext cx="216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83	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AD3610-D776-C01E-49CC-5C34D41985D2}"/>
              </a:ext>
            </a:extLst>
          </p:cNvPr>
          <p:cNvSpPr txBox="1"/>
          <p:nvPr/>
        </p:nvSpPr>
        <p:spPr>
          <a:xfrm>
            <a:off x="4867500" y="5790258"/>
            <a:ext cx="216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4	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417C8C-E7EF-54A1-9999-FCF73D8F5052}"/>
              </a:ext>
            </a:extLst>
          </p:cNvPr>
          <p:cNvSpPr txBox="1"/>
          <p:nvPr/>
        </p:nvSpPr>
        <p:spPr>
          <a:xfrm>
            <a:off x="4727128" y="1154961"/>
            <a:ext cx="2358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Cumulative Data (Till July 2025)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7D235A-B2F6-9186-B9E3-26F12E0070BE}"/>
              </a:ext>
            </a:extLst>
          </p:cNvPr>
          <p:cNvSpPr txBox="1"/>
          <p:nvPr/>
        </p:nvSpPr>
        <p:spPr>
          <a:xfrm>
            <a:off x="9658115" y="2117956"/>
            <a:ext cx="2494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8438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Global suppliers being onboarded</a:t>
            </a:r>
            <a:endParaRPr lang="en-IN" sz="1600" i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E6722D-36E8-7CF2-E8A6-1D941EBD4B9D}"/>
              </a:ext>
            </a:extLst>
          </p:cNvPr>
          <p:cNvSpPr txBox="1"/>
          <p:nvPr/>
        </p:nvSpPr>
        <p:spPr>
          <a:xfrm>
            <a:off x="9651945" y="2816588"/>
            <a:ext cx="2530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8438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Growth traction from QJs</a:t>
            </a:r>
            <a:endParaRPr lang="en-IN" sz="1600" i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BE1B28-53A9-6DA3-260B-E999CF97AE0A}"/>
              </a:ext>
            </a:extLst>
          </p:cNvPr>
          <p:cNvSpPr txBox="1"/>
          <p:nvPr/>
        </p:nvSpPr>
        <p:spPr>
          <a:xfrm>
            <a:off x="9645804" y="3601326"/>
            <a:ext cx="2542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8438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UAE India CEPA Gold imports via IIBX</a:t>
            </a:r>
            <a:endParaRPr lang="en-IN" sz="1600" i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582D82-C6B8-A2E0-E6DF-AB562B2B5CB0}"/>
              </a:ext>
            </a:extLst>
          </p:cNvPr>
          <p:cNvSpPr txBox="1"/>
          <p:nvPr/>
        </p:nvSpPr>
        <p:spPr>
          <a:xfrm>
            <a:off x="9647211" y="5075093"/>
            <a:ext cx="2639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8438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Law firms, Accounting Firms, Consulting Firms</a:t>
            </a:r>
            <a:endParaRPr lang="en-IN" sz="1600" i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994C05-788D-A6ED-9DCB-C61728198F4F}"/>
              </a:ext>
            </a:extLst>
          </p:cNvPr>
          <p:cNvSpPr txBox="1"/>
          <p:nvPr/>
        </p:nvSpPr>
        <p:spPr>
          <a:xfrm>
            <a:off x="9609685" y="5679825"/>
            <a:ext cx="2542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8438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2"/>
                </a:solidFill>
                <a:latin typeface="Lato" panose="020F0502020204030203" pitchFamily="34" charset="0"/>
              </a:rPr>
              <a:t>22 ancillary entities obtained approval for BATF services</a:t>
            </a:r>
            <a:endParaRPr lang="en-IN" sz="1600" i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7A2CF8-81A5-4251-3551-48000B1A2F29}"/>
              </a:ext>
            </a:extLst>
          </p:cNvPr>
          <p:cNvSpPr txBox="1"/>
          <p:nvPr/>
        </p:nvSpPr>
        <p:spPr>
          <a:xfrm>
            <a:off x="7293800" y="2187476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NA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62BFB7-BFD1-5242-01D8-6A3D14AADE28}"/>
              </a:ext>
            </a:extLst>
          </p:cNvPr>
          <p:cNvSpPr txBox="1"/>
          <p:nvPr/>
        </p:nvSpPr>
        <p:spPr>
          <a:xfrm>
            <a:off x="7304761" y="2909282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NA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F0A587-42BF-D5B3-F6DE-A195FDB1C7C3}"/>
              </a:ext>
            </a:extLst>
          </p:cNvPr>
          <p:cNvSpPr txBox="1"/>
          <p:nvPr/>
        </p:nvSpPr>
        <p:spPr>
          <a:xfrm>
            <a:off x="7309445" y="3724436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NA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13A2AF-D6E9-080F-942D-5D31F50ADA8D}"/>
              </a:ext>
            </a:extLst>
          </p:cNvPr>
          <p:cNvSpPr txBox="1"/>
          <p:nvPr/>
        </p:nvSpPr>
        <p:spPr>
          <a:xfrm>
            <a:off x="7322670" y="5785135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NA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1F9429-00F7-3E41-7925-6B829707BF5F}"/>
              </a:ext>
            </a:extLst>
          </p:cNvPr>
          <p:cNvSpPr txBox="1"/>
          <p:nvPr/>
        </p:nvSpPr>
        <p:spPr>
          <a:xfrm>
            <a:off x="7302130" y="5185660"/>
            <a:ext cx="22323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8C"/>
                </a:solidFill>
                <a:latin typeface="Lato" panose="020F0502020204030203" pitchFamily="34" charset="0"/>
              </a:rPr>
              <a:t>NA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978916-C2B2-67F5-F231-D77D14496026}"/>
              </a:ext>
            </a:extLst>
          </p:cNvPr>
          <p:cNvSpPr txBox="1"/>
          <p:nvPr/>
        </p:nvSpPr>
        <p:spPr>
          <a:xfrm>
            <a:off x="7221998" y="1189790"/>
            <a:ext cx="237977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Cumulative till 30</a:t>
            </a:r>
            <a:r>
              <a:rPr lang="en-US" b="1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Sept 2020 </a:t>
            </a:r>
          </a:p>
          <a:p>
            <a:pPr algn="ctr"/>
            <a:endParaRPr lang="en-US" sz="300" b="1" baseline="-25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14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(Prior to IFSCA)</a:t>
            </a:r>
            <a:endParaRPr lang="en-US" b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5F0BD4-B428-E3D5-C8FB-9BA3640FF861}"/>
              </a:ext>
            </a:extLst>
          </p:cNvPr>
          <p:cNvSpPr txBox="1"/>
          <p:nvPr/>
        </p:nvSpPr>
        <p:spPr>
          <a:xfrm>
            <a:off x="280786" y="6518843"/>
            <a:ext cx="76948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00" dirty="0">
                <a:solidFill>
                  <a:srgbClr val="00338C"/>
                </a:solidFill>
                <a:latin typeface="Lato" panose="020F0502020204030203" pitchFamily="34" charset="0"/>
              </a:rPr>
              <a:t># BATF- Book-Keeping, Accounting, Taxation and Financial Crime Compliance Services</a:t>
            </a:r>
          </a:p>
        </p:txBody>
      </p:sp>
    </p:spTree>
    <p:extLst>
      <p:ext uri="{BB962C8B-B14F-4D97-AF65-F5344CB8AC3E}">
        <p14:creationId xmlns:p14="http://schemas.microsoft.com/office/powerpoint/2010/main" val="583347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06A9C-DBDB-6968-FB42-B4627BEA2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7B2EE42-1B71-13F8-3C3A-DFC8EEC226A5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EFFC26-C172-72D6-D80D-D79FD0952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26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6A31B6-B2AA-2C59-BF3E-A1A520C68FFA}"/>
                </a:ext>
              </a:extLst>
            </p:cNvPr>
            <p:cNvSpPr/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solidFill>
              <a:srgbClr val="002C70">
                <a:alpha val="88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AD8592E-2BF0-BE3A-55AD-2C58C4FBABA4}"/>
                </a:ext>
              </a:extLst>
            </p:cNvPr>
            <p:cNvCxnSpPr>
              <a:cxnSpLocks/>
            </p:cNvCxnSpPr>
            <p:nvPr/>
          </p:nvCxnSpPr>
          <p:spPr>
            <a:xfrm>
              <a:off x="3102967" y="3562895"/>
              <a:ext cx="5802422" cy="0"/>
            </a:xfrm>
            <a:prstGeom prst="line">
              <a:avLst/>
            </a:prstGeom>
            <a:ln w="28575">
              <a:solidFill>
                <a:srgbClr val="ED7D3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F5A725-1093-79D3-AFA1-424BDE83CCE8}"/>
                </a:ext>
              </a:extLst>
            </p:cNvPr>
            <p:cNvSpPr txBox="1"/>
            <p:nvPr/>
          </p:nvSpPr>
          <p:spPr>
            <a:xfrm>
              <a:off x="3385771" y="2793454"/>
              <a:ext cx="55883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FFFFF"/>
                  </a:solidFill>
                  <a:latin typeface="Biennale Black" panose="00000A00000000000000" pitchFamily="50" charset="0"/>
                  <a:cs typeface="Arial" panose="020B0604020202020204" pitchFamily="34" charset="0"/>
                </a:rPr>
                <a:t>Collaboration with ICAI</a:t>
              </a:r>
              <a:endParaRPr lang="en-IN" sz="4400" dirty="0">
                <a:latin typeface="Biennale Black" panose="00000A00000000000000" pitchFamily="50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5876E-A217-1174-62DD-4145C8A6C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2117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D8307-5C85-134F-F82F-42134D282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CD4965-D4BD-B0D6-F729-957558337F3F}"/>
              </a:ext>
            </a:extLst>
          </p:cNvPr>
          <p:cNvSpPr/>
          <p:nvPr/>
        </p:nvSpPr>
        <p:spPr>
          <a:xfrm>
            <a:off x="0" y="-22452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               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9BC310-44F7-7443-AE46-6D6CC71DF7A9}"/>
              </a:ext>
            </a:extLst>
          </p:cNvPr>
          <p:cNvSpPr/>
          <p:nvPr/>
        </p:nvSpPr>
        <p:spPr>
          <a:xfrm rot="5400000">
            <a:off x="11675148" y="438110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6479503-653E-8E0F-92A9-109E8136A2DA}"/>
              </a:ext>
            </a:extLst>
          </p:cNvPr>
          <p:cNvCxnSpPr>
            <a:cxnSpLocks/>
          </p:cNvCxnSpPr>
          <p:nvPr/>
        </p:nvCxnSpPr>
        <p:spPr>
          <a:xfrm>
            <a:off x="349047" y="691651"/>
            <a:ext cx="687754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9C92107-2B32-7B54-FF35-2A0E85D1EF0D}"/>
              </a:ext>
            </a:extLst>
          </p:cNvPr>
          <p:cNvSpPr txBox="1"/>
          <p:nvPr/>
        </p:nvSpPr>
        <p:spPr>
          <a:xfrm>
            <a:off x="181724" y="95137"/>
            <a:ext cx="86962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  <a:sym typeface="Garamond" panose="02020404030301010803" pitchFamily="18" charset="0"/>
              </a:rPr>
              <a:t>Opportunities for Collaboration with ICAI</a:t>
            </a:r>
            <a:endParaRPr lang="en-IN" sz="3400" b="1" dirty="0">
              <a:solidFill>
                <a:schemeClr val="bg1"/>
              </a:solidFill>
              <a:latin typeface="Biennale Black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5ED6FC-FCCA-2298-647E-2FC7290FDA22}"/>
              </a:ext>
            </a:extLst>
          </p:cNvPr>
          <p:cNvSpPr/>
          <p:nvPr/>
        </p:nvSpPr>
        <p:spPr>
          <a:xfrm>
            <a:off x="301556" y="1596805"/>
            <a:ext cx="1148296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85FF23-9995-F922-0552-ED9250196C8F}"/>
              </a:ext>
            </a:extLst>
          </p:cNvPr>
          <p:cNvSpPr txBox="1"/>
          <p:nvPr/>
        </p:nvSpPr>
        <p:spPr>
          <a:xfrm>
            <a:off x="1300564" y="1543624"/>
            <a:ext cx="939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ICAI’s Centre of Excellence in GIFT IFSC </a:t>
            </a:r>
            <a:r>
              <a:rPr lang="en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for training of Professionals in foreign accounting practices and standards </a:t>
            </a:r>
            <a:endParaRPr lang="en-IN" dirty="0">
              <a:solidFill>
                <a:srgbClr val="00338C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9B0638-C7C9-B7F8-B460-F234C780B2F5}"/>
              </a:ext>
            </a:extLst>
          </p:cNvPr>
          <p:cNvSpPr/>
          <p:nvPr/>
        </p:nvSpPr>
        <p:spPr>
          <a:xfrm>
            <a:off x="301557" y="2568543"/>
            <a:ext cx="11482960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F21A41-3EF9-412A-7782-D8C4063F7344}"/>
              </a:ext>
            </a:extLst>
          </p:cNvPr>
          <p:cNvSpPr txBox="1"/>
          <p:nvPr/>
        </p:nvSpPr>
        <p:spPr>
          <a:xfrm>
            <a:off x="1300563" y="2650196"/>
            <a:ext cx="10582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00338C"/>
                </a:solidFill>
                <a:latin typeface="Lato" panose="020F0502020204030203" pitchFamily="34" charset="0"/>
              </a:rPr>
              <a:t>Capacity Building &amp; Talent Development: </a:t>
            </a:r>
            <a:r>
              <a:rPr lang="en-IN" dirty="0">
                <a:solidFill>
                  <a:srgbClr val="00338C"/>
                </a:solidFill>
                <a:latin typeface="Lato" panose="020F0502020204030203" pitchFamily="34" charset="0"/>
              </a:rPr>
              <a:t>Training of workforce on IFSCA Regulations and Frameworks</a:t>
            </a:r>
            <a:endParaRPr lang="en-IN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Roboto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28CD98-D962-535A-C4FB-AAFB43A25A37}"/>
              </a:ext>
            </a:extLst>
          </p:cNvPr>
          <p:cNvSpPr/>
          <p:nvPr/>
        </p:nvSpPr>
        <p:spPr>
          <a:xfrm>
            <a:off x="301556" y="3417011"/>
            <a:ext cx="11482959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316F5F-0B89-60D6-F9A9-EEA6A2A864A5}"/>
              </a:ext>
            </a:extLst>
          </p:cNvPr>
          <p:cNvSpPr txBox="1"/>
          <p:nvPr/>
        </p:nvSpPr>
        <p:spPr>
          <a:xfrm>
            <a:off x="1301531" y="3543847"/>
            <a:ext cx="1007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Research and Publications: </a:t>
            </a:r>
            <a:r>
              <a:rPr lang="en-IN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Corporate Governance, Ethics, Export of Financial Services from IFSC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E527414-8E39-F4D2-E144-3FDDBA7781B0}"/>
              </a:ext>
            </a:extLst>
          </p:cNvPr>
          <p:cNvSpPr/>
          <p:nvPr/>
        </p:nvSpPr>
        <p:spPr>
          <a:xfrm>
            <a:off x="301557" y="4403160"/>
            <a:ext cx="10963342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3265B0-A15D-BC38-F72C-BF3310598CAB}"/>
              </a:ext>
            </a:extLst>
          </p:cNvPr>
          <p:cNvSpPr txBox="1"/>
          <p:nvPr/>
        </p:nvSpPr>
        <p:spPr>
          <a:xfrm>
            <a:off x="1334790" y="4550941"/>
            <a:ext cx="10179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Global Recognition &amp; Networking: </a:t>
            </a:r>
            <a:r>
              <a:rPr lang="en-IN" dirty="0">
                <a:solidFill>
                  <a:srgbClr val="00338C"/>
                </a:solidFill>
                <a:latin typeface="Lato" panose="020F0502020204030203" pitchFamily="34" charset="0"/>
              </a:rPr>
              <a:t>ICAI’s </a:t>
            </a:r>
            <a:r>
              <a:rPr lang="en-IN" dirty="0" err="1">
                <a:solidFill>
                  <a:srgbClr val="00338C"/>
                </a:solidFill>
                <a:latin typeface="Lato" panose="020F0502020204030203" pitchFamily="34" charset="0"/>
              </a:rPr>
              <a:t>MoUs</a:t>
            </a:r>
            <a:r>
              <a:rPr lang="en-IN" dirty="0">
                <a:solidFill>
                  <a:srgbClr val="00338C"/>
                </a:solidFill>
                <a:latin typeface="Lato" panose="020F0502020204030203" pitchFamily="34" charset="0"/>
              </a:rPr>
              <a:t> with foreign accounting bodies can help attract global financial players to IFSC</a:t>
            </a:r>
            <a:endParaRPr lang="en-US" b="1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Roboto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3F99BCD-9825-5FDC-292E-A97F545B12F4}"/>
              </a:ext>
            </a:extLst>
          </p:cNvPr>
          <p:cNvSpPr/>
          <p:nvPr/>
        </p:nvSpPr>
        <p:spPr>
          <a:xfrm>
            <a:off x="301557" y="5379751"/>
            <a:ext cx="10963342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795871-CBAC-D77B-3AB7-4CA10AED7566}"/>
              </a:ext>
            </a:extLst>
          </p:cNvPr>
          <p:cNvSpPr txBox="1"/>
          <p:nvPr/>
        </p:nvSpPr>
        <p:spPr>
          <a:xfrm>
            <a:off x="1334790" y="5476548"/>
            <a:ext cx="1004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Assurance &amp; Investor Confidence: </a:t>
            </a:r>
            <a:r>
              <a:rPr lang="en-IN" dirty="0">
                <a:solidFill>
                  <a:srgbClr val="00338C"/>
                </a:solidFill>
                <a:latin typeface="Lato" panose="020F0502020204030203" pitchFamily="34" charset="0"/>
              </a:rPr>
              <a:t>By enforcing high-quality auditing and assurance standards</a:t>
            </a:r>
            <a:endParaRPr lang="en-US" b="1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Roboto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1E10C10-FF41-D96C-E04B-E69ED1977DB5}"/>
              </a:ext>
            </a:extLst>
          </p:cNvPr>
          <p:cNvGrpSpPr/>
          <p:nvPr/>
        </p:nvGrpSpPr>
        <p:grpSpPr>
          <a:xfrm>
            <a:off x="315131" y="1593185"/>
            <a:ext cx="779205" cy="566728"/>
            <a:chOff x="793158" y="1552895"/>
            <a:chExt cx="760273" cy="689465"/>
          </a:xfrm>
        </p:grpSpPr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C3E323CB-5D14-6FC8-B751-9BDF8580F2A0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solidFill>
                  <a:schemeClr val="bg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51" name="Shape">
              <a:extLst>
                <a:ext uri="{FF2B5EF4-FFF2-40B4-BE49-F238E27FC236}">
                  <a16:creationId xmlns:a16="http://schemas.microsoft.com/office/drawing/2014/main" id="{A823D167-5CFA-27BF-D394-8C44ED875B3B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CB32163-4E47-7FBC-1FF2-12C579CA9AA2}"/>
              </a:ext>
            </a:extLst>
          </p:cNvPr>
          <p:cNvGrpSpPr/>
          <p:nvPr/>
        </p:nvGrpSpPr>
        <p:grpSpPr>
          <a:xfrm>
            <a:off x="309044" y="2561356"/>
            <a:ext cx="779205" cy="566728"/>
            <a:chOff x="793158" y="1552895"/>
            <a:chExt cx="760273" cy="689465"/>
          </a:xfrm>
        </p:grpSpPr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2C87B86F-C572-D653-1E40-5E7B360C5B40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00338C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49D75D00-528F-8B62-50D1-DBAC272C098C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48E3066-2B8E-F919-B097-FB26C6F24713}"/>
              </a:ext>
            </a:extLst>
          </p:cNvPr>
          <p:cNvGrpSpPr/>
          <p:nvPr/>
        </p:nvGrpSpPr>
        <p:grpSpPr>
          <a:xfrm>
            <a:off x="309394" y="3418152"/>
            <a:ext cx="779205" cy="566728"/>
            <a:chOff x="793158" y="1552895"/>
            <a:chExt cx="760273" cy="689465"/>
          </a:xfrm>
        </p:grpSpPr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2C7B969F-9113-6A98-1EF0-BDBCF0E47BD7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 dirty="0">
                <a:latin typeface="Lato" panose="020F0502020204030203" pitchFamily="34" charset="0"/>
              </a:endParaRPr>
            </a:p>
          </p:txBody>
        </p:sp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5DC75B73-349A-D2B3-978D-8D0B7CD41A27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9FA3BE9-AC70-2981-0EE1-1406B447CF69}"/>
              </a:ext>
            </a:extLst>
          </p:cNvPr>
          <p:cNvGrpSpPr/>
          <p:nvPr/>
        </p:nvGrpSpPr>
        <p:grpSpPr>
          <a:xfrm>
            <a:off x="304652" y="4400734"/>
            <a:ext cx="779205" cy="566728"/>
            <a:chOff x="793158" y="1552895"/>
            <a:chExt cx="760273" cy="689465"/>
          </a:xfrm>
        </p:grpSpPr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CDEC5628-DFCC-4A2E-0C1A-BDBFF9918E7A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00338C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63" name="Shape">
              <a:extLst>
                <a:ext uri="{FF2B5EF4-FFF2-40B4-BE49-F238E27FC236}">
                  <a16:creationId xmlns:a16="http://schemas.microsoft.com/office/drawing/2014/main" id="{E96F6BBA-5DA6-BB8D-F206-92954775CE86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C93FA2D-2DE6-E3DB-3E20-31385AF9EC50}"/>
              </a:ext>
            </a:extLst>
          </p:cNvPr>
          <p:cNvGrpSpPr/>
          <p:nvPr/>
        </p:nvGrpSpPr>
        <p:grpSpPr>
          <a:xfrm>
            <a:off x="306346" y="5366197"/>
            <a:ext cx="779205" cy="566728"/>
            <a:chOff x="793158" y="1552895"/>
            <a:chExt cx="760273" cy="689465"/>
          </a:xfrm>
        </p:grpSpPr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E61CCD86-B146-4447-726D-FA531AB39795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66" name="Shape">
              <a:extLst>
                <a:ext uri="{FF2B5EF4-FFF2-40B4-BE49-F238E27FC236}">
                  <a16:creationId xmlns:a16="http://schemas.microsoft.com/office/drawing/2014/main" id="{1117EF74-6022-6D71-E2F3-162631300F4A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E515BBC-1119-CF13-386A-8A68030FF367}"/>
              </a:ext>
            </a:extLst>
          </p:cNvPr>
          <p:cNvSpPr txBox="1"/>
          <p:nvPr/>
        </p:nvSpPr>
        <p:spPr>
          <a:xfrm>
            <a:off x="611826" y="2624315"/>
            <a:ext cx="38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185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</a:t>
            </a:r>
            <a:endParaRPr lang="en-IN" sz="2400" b="1" spc="185" dirty="0">
              <a:solidFill>
                <a:srgbClr val="FFFFF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A6A6C74-5ADF-DB7F-C032-475F03448519}"/>
              </a:ext>
            </a:extLst>
          </p:cNvPr>
          <p:cNvSpPr txBox="1"/>
          <p:nvPr/>
        </p:nvSpPr>
        <p:spPr>
          <a:xfrm>
            <a:off x="615032" y="1650582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</a:t>
            </a:r>
            <a:endParaRPr lang="en-IN" sz="2400" b="1" spc="185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F719169-82B2-1032-6025-AA9CC5C7B814}"/>
              </a:ext>
            </a:extLst>
          </p:cNvPr>
          <p:cNvSpPr txBox="1"/>
          <p:nvPr/>
        </p:nvSpPr>
        <p:spPr>
          <a:xfrm>
            <a:off x="610482" y="3473547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</a:t>
            </a:r>
            <a:endParaRPr lang="en-IN" sz="2400" b="1" spc="185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267736A-2ECB-3071-8C9F-D6E7643A6EB0}"/>
              </a:ext>
            </a:extLst>
          </p:cNvPr>
          <p:cNvSpPr txBox="1"/>
          <p:nvPr/>
        </p:nvSpPr>
        <p:spPr>
          <a:xfrm>
            <a:off x="614927" y="5410506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</a:t>
            </a:r>
            <a:endParaRPr lang="en-IN" sz="2400" b="1" spc="185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D8EDE68-675D-558A-C261-5AB3EA1F8BDA}"/>
              </a:ext>
            </a:extLst>
          </p:cNvPr>
          <p:cNvSpPr txBox="1"/>
          <p:nvPr/>
        </p:nvSpPr>
        <p:spPr>
          <a:xfrm>
            <a:off x="618133" y="4431920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</a:t>
            </a:r>
            <a:endParaRPr lang="en-IN" sz="2400" b="1" spc="185" dirty="0">
              <a:solidFill>
                <a:srgbClr val="FFFFF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979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649DB-1DD0-473F-08E0-FD674BE30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" y="-11958"/>
            <a:ext cx="1219101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310337-9858-8956-D06F-FC1159FBEDBA}"/>
              </a:ext>
            </a:extLst>
          </p:cNvPr>
          <p:cNvSpPr/>
          <p:nvPr/>
        </p:nvSpPr>
        <p:spPr>
          <a:xfrm>
            <a:off x="0" y="-11958"/>
            <a:ext cx="12243188" cy="933361"/>
          </a:xfrm>
          <a:prstGeom prst="rect">
            <a:avLst/>
          </a:prstGeom>
          <a:solidFill>
            <a:srgbClr val="00338C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             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C9BA4F-0D73-C0AC-8CDD-51659CA5343E}"/>
              </a:ext>
            </a:extLst>
          </p:cNvPr>
          <p:cNvSpPr/>
          <p:nvPr/>
        </p:nvSpPr>
        <p:spPr>
          <a:xfrm>
            <a:off x="-19301" y="3502656"/>
            <a:ext cx="12281790" cy="3353270"/>
          </a:xfrm>
          <a:prstGeom prst="rect">
            <a:avLst/>
          </a:prstGeom>
          <a:solidFill>
            <a:srgbClr val="00338C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                 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4C7510-C672-017B-36FD-47709B58F39F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endParaRPr lang="en-IN" dirty="0"/>
          </a:p>
        </p:txBody>
      </p:sp>
      <p:sp>
        <p:nvSpPr>
          <p:cNvPr id="17" name="Rectangle: Single Corner Snipped 16">
            <a:extLst>
              <a:ext uri="{FF2B5EF4-FFF2-40B4-BE49-F238E27FC236}">
                <a16:creationId xmlns:a16="http://schemas.microsoft.com/office/drawing/2014/main" id="{05FA6792-05BE-2E7D-EE53-A6721151EA03}"/>
              </a:ext>
            </a:extLst>
          </p:cNvPr>
          <p:cNvSpPr/>
          <p:nvPr/>
        </p:nvSpPr>
        <p:spPr>
          <a:xfrm rot="5400000">
            <a:off x="975474" y="948294"/>
            <a:ext cx="4185337" cy="4794633"/>
          </a:xfrm>
          <a:prstGeom prst="snip1Rect">
            <a:avLst>
              <a:gd name="adj" fmla="val 29317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C3945B-441D-DF24-6428-A5A49E51EE03}"/>
              </a:ext>
            </a:extLst>
          </p:cNvPr>
          <p:cNvSpPr txBox="1">
            <a:spLocks/>
          </p:cNvSpPr>
          <p:nvPr/>
        </p:nvSpPr>
        <p:spPr>
          <a:xfrm>
            <a:off x="813097" y="2011780"/>
            <a:ext cx="469145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600" b="1" dirty="0">
                <a:solidFill>
                  <a:schemeClr val="bg1"/>
                </a:solidFill>
                <a:latin typeface="Biennale Black" panose="00000A00000000000000" pitchFamily="50" charset="0"/>
              </a:rPr>
              <a:t>Thank You !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CEFF64-B40F-96DD-9F01-470791B53DA0}"/>
              </a:ext>
            </a:extLst>
          </p:cNvPr>
          <p:cNvCxnSpPr>
            <a:cxnSpLocks/>
          </p:cNvCxnSpPr>
          <p:nvPr/>
        </p:nvCxnSpPr>
        <p:spPr>
          <a:xfrm flipH="1">
            <a:off x="915286" y="2874113"/>
            <a:ext cx="9993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8974D1BD-7FF3-0229-8D82-DF01FC487356}"/>
              </a:ext>
            </a:extLst>
          </p:cNvPr>
          <p:cNvSpPr txBox="1">
            <a:spLocks/>
          </p:cNvSpPr>
          <p:nvPr/>
        </p:nvSpPr>
        <p:spPr>
          <a:xfrm>
            <a:off x="813097" y="3787816"/>
            <a:ext cx="4652362" cy="77292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Biennale Black" panose="00000A00000000000000" pitchFamily="50" charset="0"/>
                <a:cs typeface="Arial" panose="020B0604020202020204" pitchFamily="34" charset="0"/>
              </a:rPr>
              <a:t>International Financial Services Centre Authority (IFSCA)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2</a:t>
            </a:r>
            <a:r>
              <a:rPr kumimoji="0" lang="en-GB" sz="160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nd</a:t>
            </a: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 and 3</a:t>
            </a:r>
            <a:r>
              <a:rPr kumimoji="0" lang="en-GB" sz="160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rd</a:t>
            </a: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 Floor, PRAGYA Tower, Block 15, Zone 1, Road 1C, GIFT SEZ, GIFT City, Gandhinagar,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bg1"/>
                </a:solidFill>
                <a:latin typeface="Biennale" panose="00000500000000000000" pitchFamily="50" charset="0"/>
                <a:cs typeface="Arial" panose="020B0604020202020204" pitchFamily="34" charset="0"/>
              </a:rPr>
              <a:t>Gujarat - 382355</a:t>
            </a: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42632-BB84-3738-DC57-13B69013D99E}"/>
              </a:ext>
            </a:extLst>
          </p:cNvPr>
          <p:cNvSpPr txBox="1">
            <a:spLocks/>
          </p:cNvSpPr>
          <p:nvPr/>
        </p:nvSpPr>
        <p:spPr>
          <a:xfrm>
            <a:off x="9430112" y="5730574"/>
            <a:ext cx="5165890" cy="77292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+91-79-6180-9800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chemeClr val="bg1"/>
                </a:solidFill>
                <a:latin typeface="Biennale" panose="00000500000000000000" pitchFamily="50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Info-desk@ifsca.gov.in</a:t>
            </a:r>
            <a:endParaRPr lang="en-GB" sz="1800" dirty="0">
              <a:solidFill>
                <a:schemeClr val="bg1"/>
              </a:solidFill>
              <a:latin typeface="Biennale" panose="00000500000000000000" pitchFamily="50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www.ifsca.gov.in</a:t>
            </a:r>
          </a:p>
        </p:txBody>
      </p:sp>
      <p:pic>
        <p:nvPicPr>
          <p:cNvPr id="7" name="Graphic 6" descr="Speaker phone with solid fill">
            <a:extLst>
              <a:ext uri="{FF2B5EF4-FFF2-40B4-BE49-F238E27FC236}">
                <a16:creationId xmlns:a16="http://schemas.microsoft.com/office/drawing/2014/main" id="{78DBD017-B99A-AA52-7D4A-B69280D9E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80265" y="5468138"/>
            <a:ext cx="432000" cy="432000"/>
          </a:xfrm>
          <a:prstGeom prst="rect">
            <a:avLst/>
          </a:prstGeom>
        </p:spPr>
      </p:pic>
      <p:pic>
        <p:nvPicPr>
          <p:cNvPr id="11" name="Graphic 10" descr="Envelope with solid fill">
            <a:extLst>
              <a:ext uri="{FF2B5EF4-FFF2-40B4-BE49-F238E27FC236}">
                <a16:creationId xmlns:a16="http://schemas.microsoft.com/office/drawing/2014/main" id="{7F2C5CD1-C649-4F8C-B8AF-89B61EA855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4586" y="5875002"/>
            <a:ext cx="432000" cy="432000"/>
          </a:xfrm>
          <a:prstGeom prst="rect">
            <a:avLst/>
          </a:prstGeom>
        </p:spPr>
      </p:pic>
      <p:pic>
        <p:nvPicPr>
          <p:cNvPr id="13" name="Graphic 12" descr="Internet with solid fill">
            <a:extLst>
              <a:ext uri="{FF2B5EF4-FFF2-40B4-BE49-F238E27FC236}">
                <a16:creationId xmlns:a16="http://schemas.microsoft.com/office/drawing/2014/main" id="{5A1CFA1F-1B30-BFBF-3453-FD629D2020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48797" y="6252192"/>
            <a:ext cx="432000" cy="432000"/>
          </a:xfrm>
          <a:prstGeom prst="rect">
            <a:avLst/>
          </a:prstGeom>
        </p:spPr>
      </p:pic>
      <p:pic>
        <p:nvPicPr>
          <p:cNvPr id="19" name="Picture 18" descr="A logo for a company&#10;&#10;Description automatically generated">
            <a:extLst>
              <a:ext uri="{FF2B5EF4-FFF2-40B4-BE49-F238E27FC236}">
                <a16:creationId xmlns:a16="http://schemas.microsoft.com/office/drawing/2014/main" id="{A3602CAB-83A9-B5F5-A0AE-D74B18306D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47" y="1488559"/>
            <a:ext cx="1842379" cy="1579274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C3C279D9-E37C-2E96-42AF-69C1801E71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7349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3F01388-4414-0C50-543C-7498E7082C6C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81C60C-837A-7FD3-945E-A28706E29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26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2473E0-B0AA-BC97-A361-0422605265D7}"/>
                </a:ext>
              </a:extLst>
            </p:cNvPr>
            <p:cNvSpPr/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solidFill>
              <a:srgbClr val="002C70">
                <a:alpha val="88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4CED05-6100-BEF1-DCA8-51FA115C3EDE}"/>
                </a:ext>
              </a:extLst>
            </p:cNvPr>
            <p:cNvSpPr txBox="1"/>
            <p:nvPr/>
          </p:nvSpPr>
          <p:spPr>
            <a:xfrm>
              <a:off x="187521" y="843164"/>
              <a:ext cx="739074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FFFFF"/>
                  </a:solidFill>
                  <a:latin typeface="Biennale Black" panose="00000A00000000000000" pitchFamily="50" charset="0"/>
                  <a:cs typeface="Arial" panose="020B0604020202020204" pitchFamily="34" charset="0"/>
                </a:rPr>
                <a:t>GIFT City and IFSC Opportunity</a:t>
              </a:r>
              <a:endParaRPr lang="en-IN" sz="4400" dirty="0">
                <a:latin typeface="Biennale Black" panose="00000A00000000000000" pitchFamily="50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87A33-AD72-C127-195F-574D46F7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2</a:t>
            </a:fld>
            <a:endParaRPr lang="th-TH"/>
          </a:p>
        </p:txBody>
      </p:sp>
      <p:pic>
        <p:nvPicPr>
          <p:cNvPr id="5" name="Picture 4" descr="A city skyline at night&#10;&#10;Description automatically generated">
            <a:extLst>
              <a:ext uri="{FF2B5EF4-FFF2-40B4-BE49-F238E27FC236}">
                <a16:creationId xmlns:a16="http://schemas.microsoft.com/office/drawing/2014/main" id="{8AD63074-0F46-EE77-202A-F2EE24266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5" b="7316"/>
          <a:stretch/>
        </p:blipFill>
        <p:spPr>
          <a:xfrm>
            <a:off x="0" y="1752238"/>
            <a:ext cx="12192000" cy="51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96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CB7E0-261F-0546-9225-44650B285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E263E53-453A-B0CB-186A-5E489C38BC7C}"/>
              </a:ext>
            </a:extLst>
          </p:cNvPr>
          <p:cNvGrpSpPr/>
          <p:nvPr/>
        </p:nvGrpSpPr>
        <p:grpSpPr>
          <a:xfrm>
            <a:off x="0" y="-28117"/>
            <a:ext cx="12192000" cy="1009692"/>
            <a:chOff x="0" y="-12732"/>
            <a:chExt cx="12192000" cy="100969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FA691B9-F3E7-1856-578C-2EC8E97A927A}"/>
                </a:ext>
              </a:extLst>
            </p:cNvPr>
            <p:cNvSpPr/>
            <p:nvPr/>
          </p:nvSpPr>
          <p:spPr>
            <a:xfrm>
              <a:off x="0" y="-11958"/>
              <a:ext cx="12120007" cy="933361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                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EBC4114-8E12-6721-BA64-A8CC4E272948}"/>
                </a:ext>
              </a:extLst>
            </p:cNvPr>
            <p:cNvSpPr/>
            <p:nvPr/>
          </p:nvSpPr>
          <p:spPr>
            <a:xfrm rot="5400000">
              <a:off x="11689324" y="417952"/>
              <a:ext cx="933359" cy="7199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</a:t>
              </a:r>
              <a:endParaRPr lang="en-IN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307318-8B1E-B5C0-88B4-49C5D5430180}"/>
                </a:ext>
              </a:extLst>
            </p:cNvPr>
            <p:cNvSpPr/>
            <p:nvPr/>
          </p:nvSpPr>
          <p:spPr>
            <a:xfrm>
              <a:off x="0" y="912964"/>
              <a:ext cx="3774030" cy="839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 </a:t>
              </a:r>
              <a:endParaRPr lang="en-IN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F9ABF87-FE4E-10B1-64C4-AAB7F06382CB}"/>
              </a:ext>
            </a:extLst>
          </p:cNvPr>
          <p:cNvSpPr txBox="1"/>
          <p:nvPr/>
        </p:nvSpPr>
        <p:spPr>
          <a:xfrm>
            <a:off x="119590" y="130786"/>
            <a:ext cx="99994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GIFT IFSC Journey so far</a:t>
            </a:r>
            <a:endParaRPr lang="en-IN" sz="3400" b="1" dirty="0">
              <a:solidFill>
                <a:schemeClr val="bg1"/>
              </a:solidFill>
              <a:latin typeface="Biennale Black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4" name="Freeform 505">
            <a:extLst>
              <a:ext uri="{FF2B5EF4-FFF2-40B4-BE49-F238E27FC236}">
                <a16:creationId xmlns:a16="http://schemas.microsoft.com/office/drawing/2014/main" id="{70EB1F6C-C829-985C-7F43-9CA261B0F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310" y="3796973"/>
            <a:ext cx="2266437" cy="925442"/>
          </a:xfrm>
          <a:custGeom>
            <a:avLst/>
            <a:gdLst>
              <a:gd name="T0" fmla="*/ 2227 w 3919"/>
              <a:gd name="T1" fmla="*/ 1271 h 1601"/>
              <a:gd name="T2" fmla="*/ 1959 w 3919"/>
              <a:gd name="T3" fmla="*/ 1600 h 1601"/>
              <a:gd name="T4" fmla="*/ 1691 w 3919"/>
              <a:gd name="T5" fmla="*/ 1271 h 1601"/>
              <a:gd name="T6" fmla="*/ 0 w 3919"/>
              <a:gd name="T7" fmla="*/ 1271 h 1601"/>
              <a:gd name="T8" fmla="*/ 0 w 3919"/>
              <a:gd name="T9" fmla="*/ 0 h 1601"/>
              <a:gd name="T10" fmla="*/ 3918 w 3919"/>
              <a:gd name="T11" fmla="*/ 0 h 1601"/>
              <a:gd name="T12" fmla="*/ 3918 w 3919"/>
              <a:gd name="T13" fmla="*/ 1271 h 1601"/>
              <a:gd name="T14" fmla="*/ 2227 w 3919"/>
              <a:gd name="T15" fmla="*/ 1271 h 1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19" h="1601">
                <a:moveTo>
                  <a:pt x="2227" y="1271"/>
                </a:moveTo>
                <a:lnTo>
                  <a:pt x="1959" y="1600"/>
                </a:lnTo>
                <a:lnTo>
                  <a:pt x="1691" y="1271"/>
                </a:lnTo>
                <a:lnTo>
                  <a:pt x="0" y="1271"/>
                </a:lnTo>
                <a:lnTo>
                  <a:pt x="0" y="0"/>
                </a:lnTo>
                <a:lnTo>
                  <a:pt x="3918" y="0"/>
                </a:lnTo>
                <a:lnTo>
                  <a:pt x="3918" y="1271"/>
                </a:lnTo>
                <a:lnTo>
                  <a:pt x="2227" y="1271"/>
                </a:lnTo>
              </a:path>
            </a:pathLst>
          </a:cu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>
              <a:solidFill>
                <a:schemeClr val="lt1"/>
              </a:solidFill>
              <a:latin typeface="Effra Heavy" panose="02000906080000020004" pitchFamily="2" charset="0"/>
            </a:endParaRPr>
          </a:p>
        </p:txBody>
      </p:sp>
      <p:sp>
        <p:nvSpPr>
          <p:cNvPr id="16" name="Freeform 506">
            <a:extLst>
              <a:ext uri="{FF2B5EF4-FFF2-40B4-BE49-F238E27FC236}">
                <a16:creationId xmlns:a16="http://schemas.microsoft.com/office/drawing/2014/main" id="{E0A8A3CC-700F-E547-0E42-02EA5CDA4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3261" y="3618042"/>
            <a:ext cx="2263889" cy="927990"/>
          </a:xfrm>
          <a:custGeom>
            <a:avLst/>
            <a:gdLst>
              <a:gd name="T0" fmla="*/ 2226 w 3918"/>
              <a:gd name="T1" fmla="*/ 328 h 1607"/>
              <a:gd name="T2" fmla="*/ 1959 w 3918"/>
              <a:gd name="T3" fmla="*/ 0 h 1607"/>
              <a:gd name="T4" fmla="*/ 1691 w 3918"/>
              <a:gd name="T5" fmla="*/ 328 h 1607"/>
              <a:gd name="T6" fmla="*/ 0 w 3918"/>
              <a:gd name="T7" fmla="*/ 328 h 1607"/>
              <a:gd name="T8" fmla="*/ 0 w 3918"/>
              <a:gd name="T9" fmla="*/ 1606 h 1607"/>
              <a:gd name="T10" fmla="*/ 3917 w 3918"/>
              <a:gd name="T11" fmla="*/ 1606 h 1607"/>
              <a:gd name="T12" fmla="*/ 3917 w 3918"/>
              <a:gd name="T13" fmla="*/ 328 h 1607"/>
              <a:gd name="T14" fmla="*/ 2226 w 3918"/>
              <a:gd name="T15" fmla="*/ 328 h 1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18" h="1607">
                <a:moveTo>
                  <a:pt x="2226" y="328"/>
                </a:moveTo>
                <a:lnTo>
                  <a:pt x="1959" y="0"/>
                </a:lnTo>
                <a:lnTo>
                  <a:pt x="1691" y="328"/>
                </a:lnTo>
                <a:lnTo>
                  <a:pt x="0" y="328"/>
                </a:lnTo>
                <a:lnTo>
                  <a:pt x="0" y="1606"/>
                </a:lnTo>
                <a:lnTo>
                  <a:pt x="3917" y="1606"/>
                </a:lnTo>
                <a:lnTo>
                  <a:pt x="3917" y="328"/>
                </a:lnTo>
                <a:lnTo>
                  <a:pt x="2226" y="328"/>
                </a:lnTo>
              </a:path>
            </a:pathLst>
          </a:cu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>
              <a:solidFill>
                <a:schemeClr val="lt1"/>
              </a:solidFill>
              <a:latin typeface="Effra Heavy" panose="02000906080000020004" pitchFamily="2" charset="0"/>
            </a:endParaRPr>
          </a:p>
        </p:txBody>
      </p:sp>
      <p:sp>
        <p:nvSpPr>
          <p:cNvPr id="17" name="Freeform 507">
            <a:extLst>
              <a:ext uri="{FF2B5EF4-FFF2-40B4-BE49-F238E27FC236}">
                <a16:creationId xmlns:a16="http://schemas.microsoft.com/office/drawing/2014/main" id="{C46D566E-ADAB-60AB-8915-29FBB37C5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7911" y="3810423"/>
            <a:ext cx="2266439" cy="925442"/>
          </a:xfrm>
          <a:custGeom>
            <a:avLst/>
            <a:gdLst>
              <a:gd name="T0" fmla="*/ 2227 w 3919"/>
              <a:gd name="T1" fmla="*/ 1271 h 1601"/>
              <a:gd name="T2" fmla="*/ 1959 w 3919"/>
              <a:gd name="T3" fmla="*/ 1600 h 1601"/>
              <a:gd name="T4" fmla="*/ 1691 w 3919"/>
              <a:gd name="T5" fmla="*/ 1271 h 1601"/>
              <a:gd name="T6" fmla="*/ 0 w 3919"/>
              <a:gd name="T7" fmla="*/ 1271 h 1601"/>
              <a:gd name="T8" fmla="*/ 0 w 3919"/>
              <a:gd name="T9" fmla="*/ 0 h 1601"/>
              <a:gd name="T10" fmla="*/ 3918 w 3919"/>
              <a:gd name="T11" fmla="*/ 0 h 1601"/>
              <a:gd name="T12" fmla="*/ 3918 w 3919"/>
              <a:gd name="T13" fmla="*/ 1271 h 1601"/>
              <a:gd name="T14" fmla="*/ 2227 w 3919"/>
              <a:gd name="T15" fmla="*/ 1271 h 1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19" h="1601">
                <a:moveTo>
                  <a:pt x="2227" y="1271"/>
                </a:moveTo>
                <a:lnTo>
                  <a:pt x="1959" y="1600"/>
                </a:lnTo>
                <a:lnTo>
                  <a:pt x="1691" y="1271"/>
                </a:lnTo>
                <a:lnTo>
                  <a:pt x="0" y="1271"/>
                </a:lnTo>
                <a:lnTo>
                  <a:pt x="0" y="0"/>
                </a:lnTo>
                <a:lnTo>
                  <a:pt x="3918" y="0"/>
                </a:lnTo>
                <a:lnTo>
                  <a:pt x="3918" y="1271"/>
                </a:lnTo>
                <a:lnTo>
                  <a:pt x="2227" y="1271"/>
                </a:lnTo>
              </a:path>
            </a:pathLst>
          </a:cu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200" dirty="0">
              <a:solidFill>
                <a:srgbClr val="002060"/>
              </a:solidFill>
              <a:latin typeface="Roboto Black"/>
              <a:ea typeface="Roboto Black"/>
            </a:endParaRPr>
          </a:p>
        </p:txBody>
      </p:sp>
      <p:sp>
        <p:nvSpPr>
          <p:cNvPr id="18" name="Freeform 508">
            <a:extLst>
              <a:ext uri="{FF2B5EF4-FFF2-40B4-BE49-F238E27FC236}">
                <a16:creationId xmlns:a16="http://schemas.microsoft.com/office/drawing/2014/main" id="{51CCB15D-60B4-9362-6C35-7CBEAC33C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4763" y="3606137"/>
            <a:ext cx="2266439" cy="927990"/>
          </a:xfrm>
          <a:custGeom>
            <a:avLst/>
            <a:gdLst>
              <a:gd name="T0" fmla="*/ 2227 w 3919"/>
              <a:gd name="T1" fmla="*/ 328 h 1607"/>
              <a:gd name="T2" fmla="*/ 1959 w 3919"/>
              <a:gd name="T3" fmla="*/ 0 h 1607"/>
              <a:gd name="T4" fmla="*/ 1691 w 3919"/>
              <a:gd name="T5" fmla="*/ 328 h 1607"/>
              <a:gd name="T6" fmla="*/ 0 w 3919"/>
              <a:gd name="T7" fmla="*/ 328 h 1607"/>
              <a:gd name="T8" fmla="*/ 0 w 3919"/>
              <a:gd name="T9" fmla="*/ 1606 h 1607"/>
              <a:gd name="T10" fmla="*/ 3918 w 3919"/>
              <a:gd name="T11" fmla="*/ 1606 h 1607"/>
              <a:gd name="T12" fmla="*/ 3918 w 3919"/>
              <a:gd name="T13" fmla="*/ 328 h 1607"/>
              <a:gd name="T14" fmla="*/ 2227 w 3919"/>
              <a:gd name="T15" fmla="*/ 328 h 1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19" h="1607">
                <a:moveTo>
                  <a:pt x="2227" y="328"/>
                </a:moveTo>
                <a:lnTo>
                  <a:pt x="1959" y="0"/>
                </a:lnTo>
                <a:lnTo>
                  <a:pt x="1691" y="328"/>
                </a:lnTo>
                <a:lnTo>
                  <a:pt x="0" y="328"/>
                </a:lnTo>
                <a:lnTo>
                  <a:pt x="0" y="1606"/>
                </a:lnTo>
                <a:lnTo>
                  <a:pt x="3918" y="1606"/>
                </a:lnTo>
                <a:lnTo>
                  <a:pt x="3918" y="328"/>
                </a:lnTo>
                <a:lnTo>
                  <a:pt x="2227" y="328"/>
                </a:lnTo>
              </a:path>
            </a:pathLst>
          </a:custGeom>
          <a:solidFill>
            <a:srgbClr val="00338C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19" name="CuadroTexto 395">
            <a:extLst>
              <a:ext uri="{FF2B5EF4-FFF2-40B4-BE49-F238E27FC236}">
                <a16:creationId xmlns:a16="http://schemas.microsoft.com/office/drawing/2014/main" id="{E8E1F6BA-877C-E263-E666-554DDCD8C1E1}"/>
              </a:ext>
            </a:extLst>
          </p:cNvPr>
          <p:cNvSpPr txBox="1"/>
          <p:nvPr/>
        </p:nvSpPr>
        <p:spPr>
          <a:xfrm>
            <a:off x="2436252" y="3931880"/>
            <a:ext cx="223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April  2015</a:t>
            </a:r>
          </a:p>
        </p:txBody>
      </p:sp>
      <p:sp>
        <p:nvSpPr>
          <p:cNvPr id="28" name="CuadroTexto 395">
            <a:extLst>
              <a:ext uri="{FF2B5EF4-FFF2-40B4-BE49-F238E27FC236}">
                <a16:creationId xmlns:a16="http://schemas.microsoft.com/office/drawing/2014/main" id="{82BE15ED-EA1E-1EE3-0FEB-AFFDA73DC190}"/>
              </a:ext>
            </a:extLst>
          </p:cNvPr>
          <p:cNvSpPr txBox="1"/>
          <p:nvPr/>
        </p:nvSpPr>
        <p:spPr>
          <a:xfrm>
            <a:off x="4787229" y="3898008"/>
            <a:ext cx="2266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Dec. 2019</a:t>
            </a:r>
          </a:p>
        </p:txBody>
      </p:sp>
      <p:sp>
        <p:nvSpPr>
          <p:cNvPr id="29" name="CuadroTexto 395">
            <a:extLst>
              <a:ext uri="{FF2B5EF4-FFF2-40B4-BE49-F238E27FC236}">
                <a16:creationId xmlns:a16="http://schemas.microsoft.com/office/drawing/2014/main" id="{50BED9E7-8889-9BC6-DDBF-FED034B2F80C}"/>
              </a:ext>
            </a:extLst>
          </p:cNvPr>
          <p:cNvSpPr txBox="1"/>
          <p:nvPr/>
        </p:nvSpPr>
        <p:spPr>
          <a:xfrm>
            <a:off x="7209745" y="3875222"/>
            <a:ext cx="2075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Oct. 2020</a:t>
            </a:r>
          </a:p>
        </p:txBody>
      </p:sp>
      <p:sp>
        <p:nvSpPr>
          <p:cNvPr id="30" name="CuadroTexto 395">
            <a:extLst>
              <a:ext uri="{FF2B5EF4-FFF2-40B4-BE49-F238E27FC236}">
                <a16:creationId xmlns:a16="http://schemas.microsoft.com/office/drawing/2014/main" id="{55FCD42D-461C-BAB0-A405-C56143E8ABAB}"/>
              </a:ext>
            </a:extLst>
          </p:cNvPr>
          <p:cNvSpPr txBox="1"/>
          <p:nvPr/>
        </p:nvSpPr>
        <p:spPr>
          <a:xfrm>
            <a:off x="9408553" y="3898008"/>
            <a:ext cx="251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August 2025</a:t>
            </a:r>
          </a:p>
        </p:txBody>
      </p:sp>
      <p:sp>
        <p:nvSpPr>
          <p:cNvPr id="31" name="Rectangle 56">
            <a:extLst>
              <a:ext uri="{FF2B5EF4-FFF2-40B4-BE49-F238E27FC236}">
                <a16:creationId xmlns:a16="http://schemas.microsoft.com/office/drawing/2014/main" id="{230EA5A5-047C-85DF-2102-8886B89AABF1}"/>
              </a:ext>
            </a:extLst>
          </p:cNvPr>
          <p:cNvSpPr/>
          <p:nvPr/>
        </p:nvSpPr>
        <p:spPr>
          <a:xfrm>
            <a:off x="2349997" y="4735865"/>
            <a:ext cx="2847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India’s 1</a:t>
            </a:r>
            <a:r>
              <a:rPr lang="en-US" baseline="300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</a:t>
            </a:r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IFSC became operational with regulations from RBI, SEBI and IRDAI</a:t>
            </a:r>
          </a:p>
        </p:txBody>
      </p:sp>
      <p:sp>
        <p:nvSpPr>
          <p:cNvPr id="32" name="Rectangle 56">
            <a:extLst>
              <a:ext uri="{FF2B5EF4-FFF2-40B4-BE49-F238E27FC236}">
                <a16:creationId xmlns:a16="http://schemas.microsoft.com/office/drawing/2014/main" id="{CC938E03-DD6D-2660-2B64-E8C4E2C4C804}"/>
              </a:ext>
            </a:extLst>
          </p:cNvPr>
          <p:cNvSpPr/>
          <p:nvPr/>
        </p:nvSpPr>
        <p:spPr>
          <a:xfrm>
            <a:off x="4955748" y="2715263"/>
            <a:ext cx="23705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Georgia"/>
              </a:rPr>
              <a:t>IFSC Authority Act, 2019 passed by Union  Parliament</a:t>
            </a:r>
            <a:endParaRPr lang="en-US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Rectangle 56">
            <a:extLst>
              <a:ext uri="{FF2B5EF4-FFF2-40B4-BE49-F238E27FC236}">
                <a16:creationId xmlns:a16="http://schemas.microsoft.com/office/drawing/2014/main" id="{3E0B431F-FC62-9312-47D8-8C84E02EED19}"/>
              </a:ext>
            </a:extLst>
          </p:cNvPr>
          <p:cNvSpPr/>
          <p:nvPr/>
        </p:nvSpPr>
        <p:spPr>
          <a:xfrm>
            <a:off x="7026099" y="4857322"/>
            <a:ext cx="28473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IFSCA assumes power to develop and regulate GIFT IFSC from 1</a:t>
            </a:r>
            <a:r>
              <a:rPr lang="en-US" baseline="300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</a:t>
            </a:r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Oct 2020</a:t>
            </a:r>
          </a:p>
        </p:txBody>
      </p:sp>
      <p:sp>
        <p:nvSpPr>
          <p:cNvPr id="34" name="Rectangle 56">
            <a:extLst>
              <a:ext uri="{FF2B5EF4-FFF2-40B4-BE49-F238E27FC236}">
                <a16:creationId xmlns:a16="http://schemas.microsoft.com/office/drawing/2014/main" id="{9EA9E685-C54A-3C6A-C4A8-9CDECED1DB1E}"/>
              </a:ext>
            </a:extLst>
          </p:cNvPr>
          <p:cNvSpPr/>
          <p:nvPr/>
        </p:nvSpPr>
        <p:spPr>
          <a:xfrm>
            <a:off x="9216469" y="2637255"/>
            <a:ext cx="3067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IFSCA notified 30+  Regulations and granted 1000 + Registrations </a:t>
            </a:r>
          </a:p>
        </p:txBody>
      </p:sp>
      <p:sp>
        <p:nvSpPr>
          <p:cNvPr id="35" name="Rectangle 56">
            <a:extLst>
              <a:ext uri="{FF2B5EF4-FFF2-40B4-BE49-F238E27FC236}">
                <a16:creationId xmlns:a16="http://schemas.microsoft.com/office/drawing/2014/main" id="{A969443F-0F8D-704F-48DF-C5B72182A3FA}"/>
              </a:ext>
            </a:extLst>
          </p:cNvPr>
          <p:cNvSpPr/>
          <p:nvPr/>
        </p:nvSpPr>
        <p:spPr>
          <a:xfrm>
            <a:off x="129316" y="2836502"/>
            <a:ext cx="2936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Georgia"/>
              </a:rPr>
              <a:t>1</a:t>
            </a:r>
            <a:r>
              <a:rPr lang="en-US" baseline="300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Georgia"/>
              </a:rPr>
              <a:t>st</a:t>
            </a:r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Georgia"/>
              </a:rPr>
              <a:t> Commercial building inaugurated at GIFT City </a:t>
            </a:r>
            <a:endParaRPr lang="en-US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Freeform 506">
            <a:extLst>
              <a:ext uri="{FF2B5EF4-FFF2-40B4-BE49-F238E27FC236}">
                <a16:creationId xmlns:a16="http://schemas.microsoft.com/office/drawing/2014/main" id="{F68EBD92-6766-2511-5023-5B6D08983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90" y="3593486"/>
            <a:ext cx="2263889" cy="927990"/>
          </a:xfrm>
          <a:custGeom>
            <a:avLst/>
            <a:gdLst>
              <a:gd name="T0" fmla="*/ 2226 w 3918"/>
              <a:gd name="T1" fmla="*/ 328 h 1607"/>
              <a:gd name="T2" fmla="*/ 1959 w 3918"/>
              <a:gd name="T3" fmla="*/ 0 h 1607"/>
              <a:gd name="T4" fmla="*/ 1691 w 3918"/>
              <a:gd name="T5" fmla="*/ 328 h 1607"/>
              <a:gd name="T6" fmla="*/ 0 w 3918"/>
              <a:gd name="T7" fmla="*/ 328 h 1607"/>
              <a:gd name="T8" fmla="*/ 0 w 3918"/>
              <a:gd name="T9" fmla="*/ 1606 h 1607"/>
              <a:gd name="T10" fmla="*/ 3917 w 3918"/>
              <a:gd name="T11" fmla="*/ 1606 h 1607"/>
              <a:gd name="T12" fmla="*/ 3917 w 3918"/>
              <a:gd name="T13" fmla="*/ 328 h 1607"/>
              <a:gd name="T14" fmla="*/ 2226 w 3918"/>
              <a:gd name="T15" fmla="*/ 328 h 1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18" h="1607">
                <a:moveTo>
                  <a:pt x="2226" y="328"/>
                </a:moveTo>
                <a:lnTo>
                  <a:pt x="1959" y="0"/>
                </a:lnTo>
                <a:lnTo>
                  <a:pt x="1691" y="328"/>
                </a:lnTo>
                <a:lnTo>
                  <a:pt x="0" y="328"/>
                </a:lnTo>
                <a:lnTo>
                  <a:pt x="0" y="1606"/>
                </a:lnTo>
                <a:lnTo>
                  <a:pt x="3917" y="1606"/>
                </a:lnTo>
                <a:lnTo>
                  <a:pt x="3917" y="328"/>
                </a:lnTo>
                <a:lnTo>
                  <a:pt x="2226" y="328"/>
                </a:lnTo>
              </a:path>
            </a:pathLst>
          </a:cu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>
              <a:solidFill>
                <a:schemeClr val="lt1"/>
              </a:solidFill>
              <a:latin typeface="Effra Heavy" panose="02000906080000020004" pitchFamily="2" charset="0"/>
            </a:endParaRPr>
          </a:p>
        </p:txBody>
      </p:sp>
      <p:sp>
        <p:nvSpPr>
          <p:cNvPr id="37" name="CuadroTexto 395">
            <a:extLst>
              <a:ext uri="{FF2B5EF4-FFF2-40B4-BE49-F238E27FC236}">
                <a16:creationId xmlns:a16="http://schemas.microsoft.com/office/drawing/2014/main" id="{8771589C-3C9E-F884-772F-B7201A425AE6}"/>
              </a:ext>
            </a:extLst>
          </p:cNvPr>
          <p:cNvSpPr txBox="1"/>
          <p:nvPr/>
        </p:nvSpPr>
        <p:spPr>
          <a:xfrm>
            <a:off x="83558" y="3873452"/>
            <a:ext cx="2266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2"/>
                </a:solidFill>
                <a:latin typeface="Lato" charset="0"/>
              </a:rPr>
              <a:t>Jan. 2013</a:t>
            </a:r>
          </a:p>
        </p:txBody>
      </p:sp>
      <p:sp>
        <p:nvSpPr>
          <p:cNvPr id="53" name="Google Shape;95;p17">
            <a:extLst>
              <a:ext uri="{FF2B5EF4-FFF2-40B4-BE49-F238E27FC236}">
                <a16:creationId xmlns:a16="http://schemas.microsoft.com/office/drawing/2014/main" id="{07A46C46-FD54-CCD4-13FF-6D2E5BAD4492}"/>
              </a:ext>
            </a:extLst>
          </p:cNvPr>
          <p:cNvSpPr txBox="1"/>
          <p:nvPr/>
        </p:nvSpPr>
        <p:spPr>
          <a:xfrm>
            <a:off x="0" y="1373960"/>
            <a:ext cx="12192000" cy="769009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800">
                <a:solidFill>
                  <a:schemeClr val="lt1"/>
                </a:solidFill>
                <a:latin typeface="Effra Heavy" panose="02000906080000020004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Roboto Black"/>
              </a:rPr>
              <a:t>The latest </a:t>
            </a:r>
            <a:r>
              <a:rPr lang="en-US" sz="2400" b="1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Roboto Black"/>
              </a:rPr>
              <a:t>Global Financial Centers Index</a:t>
            </a:r>
            <a:r>
              <a:rPr lang="en-US" sz="24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Roboto Black"/>
              </a:rPr>
              <a:t>, London Report (March 2025) ranks IFSC in GIFT City at </a:t>
            </a:r>
            <a:r>
              <a:rPr lang="en-US" sz="24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Roboto Black"/>
              </a:rPr>
              <a:t>46</a:t>
            </a:r>
            <a:r>
              <a:rPr lang="en-US" sz="2400" b="1" baseline="300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Roboto Black"/>
              </a:rPr>
              <a:t>th</a:t>
            </a:r>
            <a:r>
              <a:rPr lang="en-US" sz="24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Roboto Black"/>
              </a:rPr>
              <a:t> Position </a:t>
            </a:r>
            <a:r>
              <a:rPr lang="en-US" sz="24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Roboto Black"/>
              </a:rPr>
              <a:t>among </a:t>
            </a:r>
            <a:r>
              <a:rPr lang="en-US" sz="24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Roboto Black"/>
              </a:rPr>
              <a:t>119 Centres</a:t>
            </a:r>
          </a:p>
        </p:txBody>
      </p:sp>
    </p:spTree>
    <p:extLst>
      <p:ext uri="{BB962C8B-B14F-4D97-AF65-F5344CB8AC3E}">
        <p14:creationId xmlns:p14="http://schemas.microsoft.com/office/powerpoint/2010/main" val="3132521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79B14-F5CB-A08E-8C6E-BA4B478B7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0AAD0FB-D092-D810-B5F5-854555DFE996}"/>
              </a:ext>
            </a:extLst>
          </p:cNvPr>
          <p:cNvGrpSpPr/>
          <p:nvPr/>
        </p:nvGrpSpPr>
        <p:grpSpPr>
          <a:xfrm>
            <a:off x="0" y="-12732"/>
            <a:ext cx="12192000" cy="1009692"/>
            <a:chOff x="0" y="-12732"/>
            <a:chExt cx="12192000" cy="10096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0464BC-0B53-1A31-5364-B46067449BE9}"/>
                </a:ext>
              </a:extLst>
            </p:cNvPr>
            <p:cNvSpPr/>
            <p:nvPr/>
          </p:nvSpPr>
          <p:spPr>
            <a:xfrm>
              <a:off x="0" y="-11958"/>
              <a:ext cx="12120007" cy="933361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                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DB64AF-932B-EEC0-223E-2DF0CA6E3E5C}"/>
                </a:ext>
              </a:extLst>
            </p:cNvPr>
            <p:cNvSpPr/>
            <p:nvPr/>
          </p:nvSpPr>
          <p:spPr>
            <a:xfrm rot="5400000">
              <a:off x="11689324" y="417952"/>
              <a:ext cx="933359" cy="7199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</a:t>
              </a: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D01281-92BE-040B-135F-3E93F08DDD75}"/>
                </a:ext>
              </a:extLst>
            </p:cNvPr>
            <p:cNvSpPr/>
            <p:nvPr/>
          </p:nvSpPr>
          <p:spPr>
            <a:xfrm>
              <a:off x="0" y="912964"/>
              <a:ext cx="3774030" cy="839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8D428FD2-8B9F-19D0-E638-AB97A0485245}"/>
              </a:ext>
            </a:extLst>
          </p:cNvPr>
          <p:cNvSpPr txBox="1">
            <a:spLocks/>
          </p:cNvSpPr>
          <p:nvPr/>
        </p:nvSpPr>
        <p:spPr>
          <a:xfrm>
            <a:off x="71993" y="12371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Jurisdictional Comparison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51A593D-854C-A9FC-1BC8-0FFEFFA5D1E9}"/>
              </a:ext>
            </a:extLst>
          </p:cNvPr>
          <p:cNvGraphicFramePr>
            <a:graphicFrameLocks noGrp="1"/>
          </p:cNvGraphicFramePr>
          <p:nvPr/>
        </p:nvGraphicFramePr>
        <p:xfrm>
          <a:off x="2638269" y="1112838"/>
          <a:ext cx="8529402" cy="564673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43134">
                  <a:extLst>
                    <a:ext uri="{9D8B030D-6E8A-4147-A177-3AD203B41FA5}">
                      <a16:colId xmlns:a16="http://schemas.microsoft.com/office/drawing/2014/main" val="1417818028"/>
                    </a:ext>
                  </a:extLst>
                </a:gridCol>
                <a:gridCol w="2843134">
                  <a:extLst>
                    <a:ext uri="{9D8B030D-6E8A-4147-A177-3AD203B41FA5}">
                      <a16:colId xmlns:a16="http://schemas.microsoft.com/office/drawing/2014/main" val="3991958900"/>
                    </a:ext>
                  </a:extLst>
                </a:gridCol>
                <a:gridCol w="2843134">
                  <a:extLst>
                    <a:ext uri="{9D8B030D-6E8A-4147-A177-3AD203B41FA5}">
                      <a16:colId xmlns:a16="http://schemas.microsoft.com/office/drawing/2014/main" val="3609456803"/>
                    </a:ext>
                  </a:extLst>
                </a:gridCol>
              </a:tblGrid>
              <a:tr h="957926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Foreign jurisdiction 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(rest of the world)</a:t>
                      </a:r>
                    </a:p>
                  </a:txBody>
                  <a:tcPr anchor="ctr">
                    <a:solidFill>
                      <a:srgbClr val="00338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GIFT IFSC 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(India)</a:t>
                      </a:r>
                    </a:p>
                  </a:txBody>
                  <a:tcPr anchor="ctr">
                    <a:solidFill>
                      <a:srgbClr val="00338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Domestic Tariff Area (India)</a:t>
                      </a:r>
                    </a:p>
                  </a:txBody>
                  <a:tcPr anchor="ctr">
                    <a:solidFill>
                      <a:srgbClr val="0033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171536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Offshore Non-Resident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Offshore Non-Resident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Onshore Resident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772790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Respective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Int’l Currency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1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15 Currencies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1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(INR Not Permitted)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INR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denominated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553984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Offshore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Tax Holiday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(Tax Resident)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Taxes as applicable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02674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Resident’s Jurisdiction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Indian Jurisdiction </a:t>
                      </a:r>
                      <a:r>
                        <a:rPr lang="en-IN" sz="2000" b="1" i="1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with carveouts under various Laws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Indian Jurisdiction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341070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Different for different jurisdictions</a:t>
                      </a:r>
                      <a:endParaRPr lang="en-IN" sz="2000" b="0" dirty="0">
                        <a:solidFill>
                          <a:srgbClr val="00338C"/>
                        </a:solidFill>
                        <a:latin typeface="Lato" panose="020F0502020204030204" pitchFamily="34" charset="0"/>
                        <a:ea typeface="Lato" panose="020F0502020204030204" pitchFamily="34" charset="0"/>
                        <a:cs typeface="Lato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IFSCA –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Unified Regulator</a:t>
                      </a:r>
                      <a:endParaRPr lang="en-IN" sz="2000" b="1" dirty="0">
                        <a:solidFill>
                          <a:srgbClr val="00338C"/>
                        </a:solidFill>
                        <a:latin typeface="Lato" panose="020F0502020204030204" pitchFamily="34" charset="0"/>
                        <a:ea typeface="Lato" panose="020F0502020204030204" pitchFamily="34" charset="0"/>
                        <a:cs typeface="Lato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RBI, SEBI, IRDAI, PFRDA</a:t>
                      </a:r>
                      <a:endParaRPr lang="en-IN" sz="2000" b="0" dirty="0">
                        <a:solidFill>
                          <a:srgbClr val="00338C"/>
                        </a:solidFill>
                        <a:latin typeface="Lato" panose="020F0502020204030204" pitchFamily="34" charset="0"/>
                        <a:ea typeface="Lato" panose="020F0502020204030204" pitchFamily="34" charset="0"/>
                        <a:cs typeface="Lato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140134"/>
                  </a:ext>
                </a:extLst>
              </a:tr>
            </a:tbl>
          </a:graphicData>
        </a:graphic>
      </p:graphicFrame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B7C8194-56DC-4D6B-79A1-32EB7DFD2DBA}"/>
              </a:ext>
            </a:extLst>
          </p:cNvPr>
          <p:cNvSpPr/>
          <p:nvPr/>
        </p:nvSpPr>
        <p:spPr>
          <a:xfrm>
            <a:off x="610581" y="2291079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FEMA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FCB0CC1B-020B-8CBA-374D-F7D093008D9C}"/>
              </a:ext>
            </a:extLst>
          </p:cNvPr>
          <p:cNvSpPr/>
          <p:nvPr/>
        </p:nvSpPr>
        <p:spPr>
          <a:xfrm>
            <a:off x="610581" y="3205627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Currency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BF7FF997-0A92-8C1F-ACEE-2832CE10558B}"/>
              </a:ext>
            </a:extLst>
          </p:cNvPr>
          <p:cNvSpPr/>
          <p:nvPr/>
        </p:nvSpPr>
        <p:spPr>
          <a:xfrm>
            <a:off x="610581" y="4111291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Tax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7A923020-EBB2-B5C0-D37C-7DDAAFB0FE64}"/>
              </a:ext>
            </a:extLst>
          </p:cNvPr>
          <p:cNvSpPr/>
          <p:nvPr/>
        </p:nvSpPr>
        <p:spPr>
          <a:xfrm>
            <a:off x="610581" y="5060415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Law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644A124A-E336-0786-02C7-9C2349AFF6CC}"/>
              </a:ext>
            </a:extLst>
          </p:cNvPr>
          <p:cNvSpPr/>
          <p:nvPr/>
        </p:nvSpPr>
        <p:spPr>
          <a:xfrm>
            <a:off x="610581" y="1356945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Jurisdiction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313D4A83-EE8B-A30B-610E-3665C4B463FE}"/>
              </a:ext>
            </a:extLst>
          </p:cNvPr>
          <p:cNvSpPr/>
          <p:nvPr/>
        </p:nvSpPr>
        <p:spPr>
          <a:xfrm>
            <a:off x="613081" y="6007293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Regulators</a:t>
            </a:r>
          </a:p>
        </p:txBody>
      </p:sp>
    </p:spTree>
    <p:extLst>
      <p:ext uri="{BB962C8B-B14F-4D97-AF65-F5344CB8AC3E}">
        <p14:creationId xmlns:p14="http://schemas.microsoft.com/office/powerpoint/2010/main" val="296432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18AA57-173A-2305-515C-C03F22D51511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6E0814-66B4-FE68-8741-130E2E5E5215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IFSC: Business Activities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16EFD8-EEED-357D-7835-472E2B93CF4F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60FD26-7386-87D0-F3F3-80D7A7CBA7FE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5" name="Flowchart: Alternate Process 41">
            <a:extLst>
              <a:ext uri="{FF2B5EF4-FFF2-40B4-BE49-F238E27FC236}">
                <a16:creationId xmlns:a16="http://schemas.microsoft.com/office/drawing/2014/main" id="{82136A80-B6AB-9B30-5DAD-243F443578C6}"/>
              </a:ext>
            </a:extLst>
          </p:cNvPr>
          <p:cNvSpPr/>
          <p:nvPr/>
        </p:nvSpPr>
        <p:spPr>
          <a:xfrm>
            <a:off x="393912" y="1720595"/>
            <a:ext cx="3473238" cy="206610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1700" noProof="1">
                <a:solidFill>
                  <a:srgbClr val="00338C"/>
                </a:solidFill>
                <a:latin typeface="Lato" panose="020F0502020204030203" pitchFamily="34" charset="0"/>
              </a:rPr>
              <a:t>l</a:t>
            </a: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ndian Banks (17)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Foreign Banks (18)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Global Administrative Office (2)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Rep. Offices</a:t>
            </a:r>
          </a:p>
        </p:txBody>
      </p:sp>
      <p:sp>
        <p:nvSpPr>
          <p:cNvPr id="9" name="Flowchart: Alternate Process 41">
            <a:extLst>
              <a:ext uri="{FF2B5EF4-FFF2-40B4-BE49-F238E27FC236}">
                <a16:creationId xmlns:a16="http://schemas.microsoft.com/office/drawing/2014/main" id="{7294E2E3-EAC0-BD14-6E09-F491457B0B2F}"/>
              </a:ext>
            </a:extLst>
          </p:cNvPr>
          <p:cNvSpPr/>
          <p:nvPr/>
        </p:nvSpPr>
        <p:spPr>
          <a:xfrm>
            <a:off x="393912" y="1282987"/>
            <a:ext cx="3473238" cy="437608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Banking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0" name="Flowchart: Alternate Process 41">
            <a:extLst>
              <a:ext uri="{FF2B5EF4-FFF2-40B4-BE49-F238E27FC236}">
                <a16:creationId xmlns:a16="http://schemas.microsoft.com/office/drawing/2014/main" id="{0F7E221D-6DE2-761A-0C6D-D730B6CBBD2D}"/>
              </a:ext>
            </a:extLst>
          </p:cNvPr>
          <p:cNvSpPr/>
          <p:nvPr/>
        </p:nvSpPr>
        <p:spPr>
          <a:xfrm>
            <a:off x="4359381" y="1720595"/>
            <a:ext cx="3473238" cy="206610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Stock Exchanges (2)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Clearing Corporation (2)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International Depository (1)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Broker Dealers (89)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Investment Bankers (6)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Custodians (5)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Depository Participants (10)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Clearing members (23)</a:t>
            </a:r>
          </a:p>
        </p:txBody>
      </p:sp>
      <p:sp>
        <p:nvSpPr>
          <p:cNvPr id="11" name="Flowchart: Alternate Process 41">
            <a:extLst>
              <a:ext uri="{FF2B5EF4-FFF2-40B4-BE49-F238E27FC236}">
                <a16:creationId xmlns:a16="http://schemas.microsoft.com/office/drawing/2014/main" id="{02A9F0CB-C9D0-82CC-8F30-5B0347975DAA}"/>
              </a:ext>
            </a:extLst>
          </p:cNvPr>
          <p:cNvSpPr/>
          <p:nvPr/>
        </p:nvSpPr>
        <p:spPr>
          <a:xfrm>
            <a:off x="4359381" y="1282987"/>
            <a:ext cx="3473238" cy="437608"/>
          </a:xfrm>
          <a:prstGeom prst="rect">
            <a:avLst/>
          </a:prstGeom>
          <a:solidFill>
            <a:srgbClr val="00338C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Capital Market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2" name="Flowchart: Alternate Process 41">
            <a:extLst>
              <a:ext uri="{FF2B5EF4-FFF2-40B4-BE49-F238E27FC236}">
                <a16:creationId xmlns:a16="http://schemas.microsoft.com/office/drawing/2014/main" id="{66CDA403-26CF-44AA-A611-0247DC1EFABA}"/>
              </a:ext>
            </a:extLst>
          </p:cNvPr>
          <p:cNvSpPr/>
          <p:nvPr/>
        </p:nvSpPr>
        <p:spPr>
          <a:xfrm>
            <a:off x="8169639" y="1720595"/>
            <a:ext cx="3628449" cy="206610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Fund Management Entities (186)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Alternate Investment Funds (290)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Investment Advisers (4)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Portfolio Managers (19)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Distributors (15)</a:t>
            </a:r>
          </a:p>
        </p:txBody>
      </p:sp>
      <p:sp>
        <p:nvSpPr>
          <p:cNvPr id="13" name="Flowchart: Alternate Process 41">
            <a:extLst>
              <a:ext uri="{FF2B5EF4-FFF2-40B4-BE49-F238E27FC236}">
                <a16:creationId xmlns:a16="http://schemas.microsoft.com/office/drawing/2014/main" id="{4B5F6161-CF0A-7373-5218-F6FC4ACD8B93}"/>
              </a:ext>
            </a:extLst>
          </p:cNvPr>
          <p:cNvSpPr/>
          <p:nvPr/>
        </p:nvSpPr>
        <p:spPr>
          <a:xfrm>
            <a:off x="8169639" y="1282987"/>
            <a:ext cx="3628449" cy="437608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Asset management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4" name="Flowchart: Alternate Process 41">
            <a:extLst>
              <a:ext uri="{FF2B5EF4-FFF2-40B4-BE49-F238E27FC236}">
                <a16:creationId xmlns:a16="http://schemas.microsoft.com/office/drawing/2014/main" id="{29F6A048-8D28-2A83-6583-13A1448B0B68}"/>
              </a:ext>
            </a:extLst>
          </p:cNvPr>
          <p:cNvSpPr/>
          <p:nvPr/>
        </p:nvSpPr>
        <p:spPr>
          <a:xfrm>
            <a:off x="393912" y="4547615"/>
            <a:ext cx="3473238" cy="183206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Indian &amp; Foreign Insurer (13)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Indian &amp; Foreign Reinsurer (6)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Insurance Intermediaries (29)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Insurance Web-Aggregators</a:t>
            </a:r>
          </a:p>
        </p:txBody>
      </p:sp>
      <p:sp>
        <p:nvSpPr>
          <p:cNvPr id="15" name="Flowchart: Alternate Process 41">
            <a:extLst>
              <a:ext uri="{FF2B5EF4-FFF2-40B4-BE49-F238E27FC236}">
                <a16:creationId xmlns:a16="http://schemas.microsoft.com/office/drawing/2014/main" id="{C86B090D-3A41-A441-079F-B87A6CAD533F}"/>
              </a:ext>
            </a:extLst>
          </p:cNvPr>
          <p:cNvSpPr/>
          <p:nvPr/>
        </p:nvSpPr>
        <p:spPr>
          <a:xfrm>
            <a:off x="393912" y="4110007"/>
            <a:ext cx="3473238" cy="437608"/>
          </a:xfrm>
          <a:prstGeom prst="rect">
            <a:avLst/>
          </a:prstGeom>
          <a:solidFill>
            <a:srgbClr val="00338C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Insurance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6" name="Flowchart: Alternate Process 41">
            <a:extLst>
              <a:ext uri="{FF2B5EF4-FFF2-40B4-BE49-F238E27FC236}">
                <a16:creationId xmlns:a16="http://schemas.microsoft.com/office/drawing/2014/main" id="{8F50787D-A6E7-77F2-BBD6-5EF69DC72C4A}"/>
              </a:ext>
            </a:extLst>
          </p:cNvPr>
          <p:cNvSpPr/>
          <p:nvPr/>
        </p:nvSpPr>
        <p:spPr>
          <a:xfrm>
            <a:off x="4359381" y="4547615"/>
            <a:ext cx="3585406" cy="183206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International Bullion Exchange  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Finance Companies (13)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Global Treasury Centre (3)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ITFS Platform (4)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Aircraft Leasing &amp; Financing (33)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Ship Leasing &amp; Financing (25)</a:t>
            </a:r>
          </a:p>
        </p:txBody>
      </p:sp>
      <p:sp>
        <p:nvSpPr>
          <p:cNvPr id="27" name="Flowchart: Alternate Process 41">
            <a:extLst>
              <a:ext uri="{FF2B5EF4-FFF2-40B4-BE49-F238E27FC236}">
                <a16:creationId xmlns:a16="http://schemas.microsoft.com/office/drawing/2014/main" id="{12CAC3A1-CD14-2BF7-E1D6-2ABB553D7621}"/>
              </a:ext>
            </a:extLst>
          </p:cNvPr>
          <p:cNvSpPr/>
          <p:nvPr/>
        </p:nvSpPr>
        <p:spPr>
          <a:xfrm>
            <a:off x="4359381" y="4110007"/>
            <a:ext cx="3585406" cy="437608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Niche Institutions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8" name="Flowchart: Alternate Process 41">
            <a:extLst>
              <a:ext uri="{FF2B5EF4-FFF2-40B4-BE49-F238E27FC236}">
                <a16:creationId xmlns:a16="http://schemas.microsoft.com/office/drawing/2014/main" id="{01188AC7-D5F4-97AD-E3F3-30B15CC09DE9}"/>
              </a:ext>
            </a:extLst>
          </p:cNvPr>
          <p:cNvSpPr/>
          <p:nvPr/>
        </p:nvSpPr>
        <p:spPr>
          <a:xfrm>
            <a:off x="8169639" y="4547615"/>
            <a:ext cx="3628449" cy="183206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Foreign Universities (4) 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TechFin Firms (20)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Global in-House Centres (3)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Ancillary Service Providers (83)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Payment Service Providers (5)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BATF Service Provider (4)</a:t>
            </a:r>
          </a:p>
        </p:txBody>
      </p:sp>
      <p:sp>
        <p:nvSpPr>
          <p:cNvPr id="29" name="Flowchart: Alternate Process 41">
            <a:extLst>
              <a:ext uri="{FF2B5EF4-FFF2-40B4-BE49-F238E27FC236}">
                <a16:creationId xmlns:a16="http://schemas.microsoft.com/office/drawing/2014/main" id="{ECA0939E-87A2-51CD-4FBD-FC366FEF36BF}"/>
              </a:ext>
            </a:extLst>
          </p:cNvPr>
          <p:cNvSpPr/>
          <p:nvPr/>
        </p:nvSpPr>
        <p:spPr>
          <a:xfrm>
            <a:off x="8169639" y="4110007"/>
            <a:ext cx="3628449" cy="437608"/>
          </a:xfrm>
          <a:prstGeom prst="rect">
            <a:avLst/>
          </a:prstGeom>
          <a:solidFill>
            <a:srgbClr val="00338C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Emerging businesses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15884-197A-9573-5DAA-FC879B3E3144}"/>
              </a:ext>
            </a:extLst>
          </p:cNvPr>
          <p:cNvSpPr txBox="1"/>
          <p:nvPr/>
        </p:nvSpPr>
        <p:spPr>
          <a:xfrm>
            <a:off x="5990088" y="6519446"/>
            <a:ext cx="5808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Figures in brackets are the number of entities authorized by IFSCA</a:t>
            </a:r>
            <a:endParaRPr lang="en-IN" sz="1600" i="1" dirty="0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64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2C16E1-84C9-43A9-4CB8-4E81828EC79C}"/>
              </a:ext>
            </a:extLst>
          </p:cNvPr>
          <p:cNvSpPr/>
          <p:nvPr/>
        </p:nvSpPr>
        <p:spPr>
          <a:xfrm>
            <a:off x="317770" y="1397516"/>
            <a:ext cx="11556460" cy="492440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IN" sz="1600" b="1">
              <a:solidFill>
                <a:schemeClr val="tx1">
                  <a:lumMod val="95000"/>
                  <a:lumOff val="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F4B1764-B5FD-67FD-66F9-F8AB4566955F}"/>
              </a:ext>
            </a:extLst>
          </p:cNvPr>
          <p:cNvSpPr/>
          <p:nvPr/>
        </p:nvSpPr>
        <p:spPr>
          <a:xfrm>
            <a:off x="319180" y="148291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Banking Regulations 2020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B52CEE7-6F79-DAF1-A621-9E5BC31EAAEC}"/>
              </a:ext>
            </a:extLst>
          </p:cNvPr>
          <p:cNvSpPr/>
          <p:nvPr/>
        </p:nvSpPr>
        <p:spPr>
          <a:xfrm>
            <a:off x="2274411" y="148291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Bullion Market Regulations, 2025</a:t>
            </a:r>
            <a:endParaRPr lang="en-US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48DAE79-DB8A-D8AF-2339-FB5F585BC21A}"/>
              </a:ext>
            </a:extLst>
          </p:cNvPr>
          <p:cNvSpPr/>
          <p:nvPr/>
        </p:nvSpPr>
        <p:spPr>
          <a:xfrm>
            <a:off x="4229642" y="148291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Global In-House Regulations 2020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FF3D3B-DBEB-F793-3181-DA5F3B6F3DA4}"/>
              </a:ext>
            </a:extLst>
          </p:cNvPr>
          <p:cNvSpPr/>
          <p:nvPr/>
        </p:nvSpPr>
        <p:spPr>
          <a:xfrm>
            <a:off x="6184873" y="148291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FinTech Entity Framework 2022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F8B21AD-2AB7-98F6-BC3C-63E00187CCF7}"/>
              </a:ext>
            </a:extLst>
          </p:cNvPr>
          <p:cNvSpPr/>
          <p:nvPr/>
        </p:nvSpPr>
        <p:spPr>
          <a:xfrm>
            <a:off x="8140104" y="148291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Listing Regulations, 2024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FFE2C2D-E954-2696-70E2-8D8D53E9D83F}"/>
              </a:ext>
            </a:extLst>
          </p:cNvPr>
          <p:cNvSpPr/>
          <p:nvPr/>
        </p:nvSpPr>
        <p:spPr>
          <a:xfrm>
            <a:off x="10095336" y="148291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Finance Company Regulations, 2021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8B31322-36D7-D160-7B6A-5DE0F4F13598}"/>
              </a:ext>
            </a:extLst>
          </p:cNvPr>
          <p:cNvSpPr/>
          <p:nvPr/>
        </p:nvSpPr>
        <p:spPr>
          <a:xfrm>
            <a:off x="319180" y="274947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Market Infrastructure Institutions Regulations 2021</a:t>
            </a:r>
            <a:endParaRPr lang="en-US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F9618C6-1F4E-985C-6720-C35AD728CE7D}"/>
              </a:ext>
            </a:extLst>
          </p:cNvPr>
          <p:cNvSpPr/>
          <p:nvPr/>
        </p:nvSpPr>
        <p:spPr>
          <a:xfrm>
            <a:off x="2274411" y="274947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Framework for Aircraft Lease 2022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16E5DF5-7149-D029-1430-C35C60AD2E23}"/>
              </a:ext>
            </a:extLst>
          </p:cNvPr>
          <p:cNvSpPr/>
          <p:nvPr/>
        </p:nvSpPr>
        <p:spPr>
          <a:xfrm>
            <a:off x="4229642" y="274947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Payment and Settlement System Regulations, 2024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155B66E-ABFA-7F76-512B-157F899FB1C0}"/>
              </a:ext>
            </a:extLst>
          </p:cNvPr>
          <p:cNvSpPr/>
          <p:nvPr/>
        </p:nvSpPr>
        <p:spPr>
          <a:xfrm>
            <a:off x="6184873" y="274947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Book-keeping, Accounting, Taxation Regulations, 2024</a:t>
            </a:r>
            <a:endParaRPr lang="en-IN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366CC38-82B7-0232-0A71-BE55DD9D28CD}"/>
              </a:ext>
            </a:extLst>
          </p:cNvPr>
          <p:cNvSpPr/>
          <p:nvPr/>
        </p:nvSpPr>
        <p:spPr>
          <a:xfrm>
            <a:off x="8140104" y="274947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00338C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711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 Management Regulations, 2025</a:t>
            </a:r>
            <a:endParaRPr lang="en-IN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E47FFB8-2AEE-9BC0-402D-B3B6C68B72A6}"/>
              </a:ext>
            </a:extLst>
          </p:cNvPr>
          <p:cNvSpPr/>
          <p:nvPr/>
        </p:nvSpPr>
        <p:spPr>
          <a:xfrm>
            <a:off x="10095336" y="274947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711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Capital Market Intermediaries Regulations, 2025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9774E5-558F-AE45-7156-DD0164050883}"/>
              </a:ext>
            </a:extLst>
          </p:cNvPr>
          <p:cNvSpPr/>
          <p:nvPr/>
        </p:nvSpPr>
        <p:spPr>
          <a:xfrm>
            <a:off x="319180" y="4016037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00338C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711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Registration of Insurance Business Regulations 2021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6929CD2-96F1-E979-4CF4-024DBF20BB64}"/>
              </a:ext>
            </a:extLst>
          </p:cNvPr>
          <p:cNvSpPr/>
          <p:nvPr/>
        </p:nvSpPr>
        <p:spPr>
          <a:xfrm>
            <a:off x="2274411" y="4016037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711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Insurance Intermediary Regulations 2021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820CEAA-1D18-00F5-18CE-67835811C4DE}"/>
              </a:ext>
            </a:extLst>
          </p:cNvPr>
          <p:cNvSpPr/>
          <p:nvPr/>
        </p:nvSpPr>
        <p:spPr>
          <a:xfrm>
            <a:off x="4229642" y="4016037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914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Framework for setting up ITFS 2021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2A5E6F2-60A9-C205-010C-A5B704D61216}"/>
              </a:ext>
            </a:extLst>
          </p:cNvPr>
          <p:cNvSpPr/>
          <p:nvPr/>
        </p:nvSpPr>
        <p:spPr>
          <a:xfrm>
            <a:off x="6184874" y="4016037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Framework for Ship Lease 2022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4253244-854E-2D7F-7C99-46C0E99590F5}"/>
              </a:ext>
            </a:extLst>
          </p:cNvPr>
          <p:cNvSpPr/>
          <p:nvPr/>
        </p:nvSpPr>
        <p:spPr>
          <a:xfrm>
            <a:off x="8140105" y="4016037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Foreign University Regulations 2022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CFFEE6C-5499-4A68-3CA1-1E68C5989D88}"/>
              </a:ext>
            </a:extLst>
          </p:cNvPr>
          <p:cNvSpPr/>
          <p:nvPr/>
        </p:nvSpPr>
        <p:spPr>
          <a:xfrm>
            <a:off x="10095336" y="4016037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KYC Registration Agency Regulations, 2025</a:t>
            </a:r>
            <a:endParaRPr lang="en-IN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3CF99F7-F1F5-C706-1A7C-9F87E8ABA311}"/>
              </a:ext>
            </a:extLst>
          </p:cNvPr>
          <p:cNvSpPr/>
          <p:nvPr/>
        </p:nvSpPr>
        <p:spPr>
          <a:xfrm>
            <a:off x="319180" y="5269126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Insurance Products and Pricing Regulations 2022</a:t>
            </a:r>
            <a:endParaRPr lang="en-IN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7572B7A-41DB-7503-5439-9C178165EFE9}"/>
              </a:ext>
            </a:extLst>
          </p:cNvPr>
          <p:cNvSpPr/>
          <p:nvPr/>
        </p:nvSpPr>
        <p:spPr>
          <a:xfrm>
            <a:off x="2274411" y="5269126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 err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TechFin</a:t>
            </a: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and Ancillary Services Regulations, 2025</a:t>
            </a:r>
            <a:endParaRPr lang="en-IN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368F7D9-42BA-D4B3-40CC-BAB1AEAE8DF1}"/>
              </a:ext>
            </a:extLst>
          </p:cNvPr>
          <p:cNvSpPr/>
          <p:nvPr/>
        </p:nvSpPr>
        <p:spPr>
          <a:xfrm>
            <a:off x="4229642" y="5269126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Registration of Factors Regulations 2024</a:t>
            </a:r>
            <a:endParaRPr lang="en-IN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EEA8CB6-D789-DDCA-D02B-62429B8D1F2F}"/>
              </a:ext>
            </a:extLst>
          </p:cNvPr>
          <p:cNvSpPr/>
          <p:nvPr/>
        </p:nvSpPr>
        <p:spPr>
          <a:xfrm>
            <a:off x="6184873" y="5269126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Payment Services Regulations, 2024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FFD0228-A7FE-77B5-279F-F2BCA30ADEEE}"/>
              </a:ext>
            </a:extLst>
          </p:cNvPr>
          <p:cNvSpPr/>
          <p:nvPr/>
        </p:nvSpPr>
        <p:spPr>
          <a:xfrm>
            <a:off x="8140104" y="5269126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914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Framework for Global Administrative Office 2022</a:t>
            </a:r>
            <a:endParaRPr lang="en-IN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FE94BEE-1D35-FFF3-D5BF-87D76B61D2B4}"/>
              </a:ext>
            </a:extLst>
          </p:cNvPr>
          <p:cNvSpPr/>
          <p:nvPr/>
        </p:nvSpPr>
        <p:spPr>
          <a:xfrm>
            <a:off x="10095336" y="5269126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914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Re-Insurance Regulations 2023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5A0A4F-F1BB-5524-CCB0-9612039A699C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481763-B16A-DE08-B0B8-975B142918A7}"/>
              </a:ext>
            </a:extLst>
          </p:cNvPr>
          <p:cNvSpPr txBox="1">
            <a:spLocks/>
          </p:cNvSpPr>
          <p:nvPr/>
        </p:nvSpPr>
        <p:spPr>
          <a:xfrm>
            <a:off x="71992" y="183674"/>
            <a:ext cx="696888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Regulatory Architecture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Regulations Benchmarked with Global Best Practices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9ACCA0-A541-C152-A8D2-5D3F7B997979}"/>
              </a:ext>
            </a:extLst>
          </p:cNvPr>
          <p:cNvSpPr/>
          <p:nvPr/>
        </p:nvSpPr>
        <p:spPr>
          <a:xfrm rot="5400000">
            <a:off x="11675148" y="438110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1A97B8-E039-3590-03B9-529BC6A32315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5081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97BA950-201A-42A6-A989-F299C76A39C3}"/>
              </a:ext>
            </a:extLst>
          </p:cNvPr>
          <p:cNvSpPr txBox="1"/>
          <p:nvPr/>
        </p:nvSpPr>
        <p:spPr>
          <a:xfrm>
            <a:off x="433148" y="5643109"/>
            <a:ext cx="6159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*MAT provisions not applicable for companies opting for concessional tax rate under Sec. 115 BA of Income Tax Act, 1961</a:t>
            </a:r>
          </a:p>
          <a:p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**CTT- Commodity Transaction Tax, STT- Securities Transaction Tax, GST- Goods and Service Tax</a:t>
            </a:r>
          </a:p>
        </p:txBody>
      </p:sp>
      <p:pic>
        <p:nvPicPr>
          <p:cNvPr id="3" name="Picture 2" descr="A flag on a pole in front of a city&#10;&#10;Description automatically generated with low confidence">
            <a:extLst>
              <a:ext uri="{FF2B5EF4-FFF2-40B4-BE49-F238E27FC236}">
                <a16:creationId xmlns:a16="http://schemas.microsoft.com/office/drawing/2014/main" id="{D7BC9532-B8BA-40DF-9273-7797726A7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548" y="1196641"/>
            <a:ext cx="4626541" cy="53507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15EBD-24B0-2E13-07BC-4CE963E56A01}"/>
              </a:ext>
            </a:extLst>
          </p:cNvPr>
          <p:cNvSpPr/>
          <p:nvPr/>
        </p:nvSpPr>
        <p:spPr>
          <a:xfrm>
            <a:off x="301558" y="1200261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EA851-322A-900A-C36B-CE62F9742306}"/>
              </a:ext>
            </a:extLst>
          </p:cNvPr>
          <p:cNvSpPr txBox="1"/>
          <p:nvPr/>
        </p:nvSpPr>
        <p:spPr>
          <a:xfrm>
            <a:off x="1300565" y="1147080"/>
            <a:ext cx="4974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Tax Holiday on Business Income for 10 out of 15 years</a:t>
            </a:r>
            <a:endParaRPr lang="en-IN" dirty="0">
              <a:solidFill>
                <a:srgbClr val="00338C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E44A3F-3424-51C5-71E8-96DAE352641A}"/>
              </a:ext>
            </a:extLst>
          </p:cNvPr>
          <p:cNvSpPr/>
          <p:nvPr/>
        </p:nvSpPr>
        <p:spPr>
          <a:xfrm>
            <a:off x="301558" y="1921735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5797B8-2935-DAEA-89B2-576BA353765D}"/>
              </a:ext>
            </a:extLst>
          </p:cNvPr>
          <p:cNvSpPr txBox="1"/>
          <p:nvPr/>
        </p:nvSpPr>
        <p:spPr>
          <a:xfrm>
            <a:off x="1300565" y="2003388"/>
            <a:ext cx="330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Minimum Alternate Tax* @ 9%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1E165D-F0E7-8BA9-3A74-B3F325508E2C}"/>
              </a:ext>
            </a:extLst>
          </p:cNvPr>
          <p:cNvSpPr/>
          <p:nvPr/>
        </p:nvSpPr>
        <p:spPr>
          <a:xfrm>
            <a:off x="302902" y="2643209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56D1DA-BE3C-B779-7988-B7ED80411D2B}"/>
              </a:ext>
            </a:extLst>
          </p:cNvPr>
          <p:cNvSpPr txBox="1"/>
          <p:nvPr/>
        </p:nvSpPr>
        <p:spPr>
          <a:xfrm>
            <a:off x="1302876" y="2770045"/>
            <a:ext cx="391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No CTT**/STT**/GST**/Stamp Duty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829041-4F03-DC6A-3382-C164FB5B02F5}"/>
              </a:ext>
            </a:extLst>
          </p:cNvPr>
          <p:cNvSpPr/>
          <p:nvPr/>
        </p:nvSpPr>
        <p:spPr>
          <a:xfrm>
            <a:off x="301557" y="3364683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60CEF5-64C4-6354-0565-03B05F9C31A5}"/>
              </a:ext>
            </a:extLst>
          </p:cNvPr>
          <p:cNvSpPr txBox="1"/>
          <p:nvPr/>
        </p:nvSpPr>
        <p:spPr>
          <a:xfrm>
            <a:off x="1334790" y="3301084"/>
            <a:ext cx="5228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Reduced Withholding Tax of 9% on interest paid on Debt Instruments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FB4098-984D-85E9-081C-D3ACFBE7D9BA}"/>
              </a:ext>
            </a:extLst>
          </p:cNvPr>
          <p:cNvSpPr/>
          <p:nvPr/>
        </p:nvSpPr>
        <p:spPr>
          <a:xfrm>
            <a:off x="301557" y="4086157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E35EF2-DA76-51D6-B555-4A35155A38B9}"/>
              </a:ext>
            </a:extLst>
          </p:cNvPr>
          <p:cNvSpPr txBox="1"/>
          <p:nvPr/>
        </p:nvSpPr>
        <p:spPr>
          <a:xfrm>
            <a:off x="1334790" y="4182954"/>
            <a:ext cx="522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Competitive Tax Regime for Funds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0F3D3D-D970-4183-A9EA-DC20B69B2715}"/>
              </a:ext>
            </a:extLst>
          </p:cNvPr>
          <p:cNvSpPr/>
          <p:nvPr/>
        </p:nvSpPr>
        <p:spPr>
          <a:xfrm>
            <a:off x="301557" y="4807630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7DE31C-85BB-2F93-DFCB-F8D990DEF9FF}"/>
              </a:ext>
            </a:extLst>
          </p:cNvPr>
          <p:cNvSpPr txBox="1"/>
          <p:nvPr/>
        </p:nvSpPr>
        <p:spPr>
          <a:xfrm>
            <a:off x="1334790" y="4915091"/>
            <a:ext cx="591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30871"/>
              </a:buClr>
              <a:buSzPts val="1100"/>
            </a:pPr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Incentives under Gujarat IT/</a:t>
            </a:r>
            <a:r>
              <a:rPr lang="en-US" dirty="0" err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ITeS</a:t>
            </a:r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 Policy (2022-27)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E6C549-F657-A4D2-98AF-544392972088}"/>
              </a:ext>
            </a:extLst>
          </p:cNvPr>
          <p:cNvSpPr/>
          <p:nvPr/>
        </p:nvSpPr>
        <p:spPr>
          <a:xfrm>
            <a:off x="301557" y="5596886"/>
            <a:ext cx="6441811" cy="95054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82351D-7F07-DE72-5E40-6A78F6C97420}"/>
              </a:ext>
            </a:extLst>
          </p:cNvPr>
          <p:cNvGrpSpPr/>
          <p:nvPr/>
        </p:nvGrpSpPr>
        <p:grpSpPr>
          <a:xfrm>
            <a:off x="315132" y="1196641"/>
            <a:ext cx="779205" cy="566728"/>
            <a:chOff x="793158" y="1552895"/>
            <a:chExt cx="760273" cy="689465"/>
          </a:xfrm>
        </p:grpSpPr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8755A97C-5F22-3A07-B2C1-CF43740E4810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solidFill>
                  <a:schemeClr val="bg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151030CA-244B-7438-3CD8-D43935F0B740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828E9A-E429-C2C3-D163-C53877F912EC}"/>
              </a:ext>
            </a:extLst>
          </p:cNvPr>
          <p:cNvGrpSpPr/>
          <p:nvPr/>
        </p:nvGrpSpPr>
        <p:grpSpPr>
          <a:xfrm>
            <a:off x="309045" y="1914548"/>
            <a:ext cx="779205" cy="566728"/>
            <a:chOff x="793158" y="1552895"/>
            <a:chExt cx="760273" cy="689465"/>
          </a:xfrm>
        </p:grpSpPr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88BF941A-1F97-0521-2103-FD57DC0346AE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00338C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26BFFF74-9E9D-E6B3-003D-523D522A95C4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76D40A-F23E-CF34-2991-2767BA7C7ED9}"/>
              </a:ext>
            </a:extLst>
          </p:cNvPr>
          <p:cNvGrpSpPr/>
          <p:nvPr/>
        </p:nvGrpSpPr>
        <p:grpSpPr>
          <a:xfrm>
            <a:off x="310739" y="2644350"/>
            <a:ext cx="779205" cy="566728"/>
            <a:chOff x="793158" y="1552895"/>
            <a:chExt cx="760273" cy="689465"/>
          </a:xfrm>
        </p:grpSpPr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652C33E1-5AB9-BC34-C9DC-A2623FD1B494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 dirty="0">
                <a:latin typeface="Lato" panose="020F0502020204030203" pitchFamily="34" charset="0"/>
              </a:endParaRPr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77D2CB29-DBEE-6BA0-8CD6-9BEC3822DAD7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12AC080-BA82-84DE-3C48-85EBBD834F63}"/>
              </a:ext>
            </a:extLst>
          </p:cNvPr>
          <p:cNvGrpSpPr/>
          <p:nvPr/>
        </p:nvGrpSpPr>
        <p:grpSpPr>
          <a:xfrm>
            <a:off x="304652" y="3362257"/>
            <a:ext cx="779205" cy="566728"/>
            <a:chOff x="793158" y="1552895"/>
            <a:chExt cx="760273" cy="689465"/>
          </a:xfrm>
        </p:grpSpPr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1E043F01-5981-DAF5-2553-1409B0CE2BF2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00338C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1C84AFBD-3B17-7CC0-1AFE-49E7B7CA18F7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B7EF101-6E70-0DE9-C2BD-F37CEEB2B79C}"/>
              </a:ext>
            </a:extLst>
          </p:cNvPr>
          <p:cNvGrpSpPr/>
          <p:nvPr/>
        </p:nvGrpSpPr>
        <p:grpSpPr>
          <a:xfrm>
            <a:off x="306346" y="4072603"/>
            <a:ext cx="779205" cy="566728"/>
            <a:chOff x="793158" y="1552895"/>
            <a:chExt cx="760273" cy="689465"/>
          </a:xfrm>
        </p:grpSpPr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D64F4AAA-51AD-19EA-00F1-3572D869F397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78549039-AD15-E951-9FCD-6E95688C4110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BD50AD-1115-4B28-E02A-EE33BE1B0561}"/>
              </a:ext>
            </a:extLst>
          </p:cNvPr>
          <p:cNvGrpSpPr/>
          <p:nvPr/>
        </p:nvGrpSpPr>
        <p:grpSpPr>
          <a:xfrm>
            <a:off x="300259" y="4790510"/>
            <a:ext cx="779205" cy="566728"/>
            <a:chOff x="793158" y="1552895"/>
            <a:chExt cx="760273" cy="689465"/>
          </a:xfrm>
        </p:grpSpPr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88DD7588-5193-BF34-DD8A-8667B9C65174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00338C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388C5ABB-1033-7EE4-7981-5A98B03FAF09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E2C855D-2BAB-F306-9BE6-27A32D7EE7CB}"/>
              </a:ext>
            </a:extLst>
          </p:cNvPr>
          <p:cNvSpPr txBox="1"/>
          <p:nvPr/>
        </p:nvSpPr>
        <p:spPr>
          <a:xfrm>
            <a:off x="611827" y="1977507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</a:t>
            </a:r>
            <a:endParaRPr lang="en-IN" sz="2400" b="1" spc="185" dirty="0">
              <a:solidFill>
                <a:srgbClr val="FFFFF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7C6DD2-1175-2444-4A02-E99AE52CB4B7}"/>
              </a:ext>
            </a:extLst>
          </p:cNvPr>
          <p:cNvSpPr txBox="1"/>
          <p:nvPr/>
        </p:nvSpPr>
        <p:spPr>
          <a:xfrm>
            <a:off x="615033" y="1254038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</a:t>
            </a:r>
            <a:endParaRPr lang="en-IN" sz="2400" b="1" spc="185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A42432-2133-0BB6-C53A-A6A05DB02DFD}"/>
              </a:ext>
            </a:extLst>
          </p:cNvPr>
          <p:cNvSpPr txBox="1"/>
          <p:nvPr/>
        </p:nvSpPr>
        <p:spPr>
          <a:xfrm>
            <a:off x="611827" y="2699745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</a:t>
            </a:r>
            <a:endParaRPr lang="en-IN" sz="2400" b="1" spc="185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E691644-F868-6336-4DF5-01D1E3019073}"/>
              </a:ext>
            </a:extLst>
          </p:cNvPr>
          <p:cNvSpPr txBox="1"/>
          <p:nvPr/>
        </p:nvSpPr>
        <p:spPr>
          <a:xfrm>
            <a:off x="614927" y="4116912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</a:t>
            </a:r>
            <a:endParaRPr lang="en-IN" sz="2400" b="1" spc="185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D0CBE7-12AC-AEBD-2600-FEFD6C2036CA}"/>
              </a:ext>
            </a:extLst>
          </p:cNvPr>
          <p:cNvSpPr txBox="1"/>
          <p:nvPr/>
        </p:nvSpPr>
        <p:spPr>
          <a:xfrm>
            <a:off x="618133" y="3393443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</a:t>
            </a:r>
            <a:endParaRPr lang="en-IN" sz="2400" b="1" spc="185" dirty="0">
              <a:solidFill>
                <a:srgbClr val="FFFFF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787AA5E-FF34-95AF-A101-F4585219198F}"/>
              </a:ext>
            </a:extLst>
          </p:cNvPr>
          <p:cNvSpPr txBox="1"/>
          <p:nvPr/>
        </p:nvSpPr>
        <p:spPr>
          <a:xfrm>
            <a:off x="614927" y="4839150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</a:t>
            </a:r>
            <a:endParaRPr lang="en-IN" sz="2400" b="1" spc="185" dirty="0">
              <a:solidFill>
                <a:srgbClr val="FFFFF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14BA20-802C-3D70-1761-8B2CC4E78961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B010E8-5480-6618-3841-60FEE8640676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Competitive tax regime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DB8104-D252-8E98-BF29-9A3FAAFB8ACC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0CC658-114E-2AA6-313C-59BE008DAE30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EDDDAEF3-B739-48AF-9666-AED0DBEFDBD4}"/>
              </a:ext>
            </a:extLst>
          </p:cNvPr>
          <p:cNvSpPr txBox="1"/>
          <p:nvPr/>
        </p:nvSpPr>
        <p:spPr>
          <a:xfrm>
            <a:off x="9333901" y="2059551"/>
            <a:ext cx="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endParaRPr lang="en-US" sz="1400" b="1">
              <a:solidFill>
                <a:srgbClr val="00338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BEE3C-F9DF-F5CD-499A-47CD7CBD67A2}"/>
              </a:ext>
            </a:extLst>
          </p:cNvPr>
          <p:cNvSpPr txBox="1"/>
          <p:nvPr/>
        </p:nvSpPr>
        <p:spPr>
          <a:xfrm>
            <a:off x="1783804" y="1559831"/>
            <a:ext cx="1083630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1000 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5324BE-07C0-7681-A82E-12B3C442FAE7}"/>
              </a:ext>
            </a:extLst>
          </p:cNvPr>
          <p:cNvSpPr txBox="1"/>
          <p:nvPr/>
        </p:nvSpPr>
        <p:spPr>
          <a:xfrm>
            <a:off x="876729" y="2059551"/>
            <a:ext cx="278437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Number of Registrations granted by IFSCA August 2025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C900DCD-2BF0-81FE-718A-241B88821DDA}"/>
              </a:ext>
            </a:extLst>
          </p:cNvPr>
          <p:cNvSpPr/>
          <p:nvPr/>
        </p:nvSpPr>
        <p:spPr>
          <a:xfrm>
            <a:off x="724624" y="1442240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220C56-CF69-4803-B251-52F3278F39F2}"/>
              </a:ext>
            </a:extLst>
          </p:cNvPr>
          <p:cNvSpPr txBox="1"/>
          <p:nvPr/>
        </p:nvSpPr>
        <p:spPr>
          <a:xfrm>
            <a:off x="5436935" y="1559831"/>
            <a:ext cx="1189428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$ 82 Bn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34E4E1-A52D-43A1-B522-E9D1CCE40227}"/>
              </a:ext>
            </a:extLst>
          </p:cNvPr>
          <p:cNvSpPr txBox="1"/>
          <p:nvPr/>
        </p:nvSpPr>
        <p:spPr>
          <a:xfrm>
            <a:off x="4781495" y="2059551"/>
            <a:ext cx="273810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Monthly turnover on IFSC International Stock Exchanges </a:t>
            </a:r>
            <a:r>
              <a:rPr lang="en-US" sz="14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July </a:t>
            </a: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2025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E0DF240-63E0-BE0E-311A-3E05BD6C91A9}"/>
              </a:ext>
            </a:extLst>
          </p:cNvPr>
          <p:cNvSpPr/>
          <p:nvPr/>
        </p:nvSpPr>
        <p:spPr>
          <a:xfrm>
            <a:off x="4627646" y="1442240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194DC5B-499A-4218-BDDE-D3D35C860E0E}"/>
              </a:ext>
            </a:extLst>
          </p:cNvPr>
          <p:cNvSpPr txBox="1"/>
          <p:nvPr/>
        </p:nvSpPr>
        <p:spPr>
          <a:xfrm>
            <a:off x="9320673" y="1538714"/>
            <a:ext cx="268646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$ 93 Bn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AA3A4E8-4FC2-464F-99BA-FCC943B178CE}"/>
              </a:ext>
            </a:extLst>
          </p:cNvPr>
          <p:cNvSpPr txBox="1"/>
          <p:nvPr/>
        </p:nvSpPr>
        <p:spPr>
          <a:xfrm>
            <a:off x="8552226" y="2203434"/>
            <a:ext cx="30593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Banking Asset Size in July 2025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B877017-C98C-3BD8-FAC8-638FFA45CB9D}"/>
              </a:ext>
            </a:extLst>
          </p:cNvPr>
          <p:cNvSpPr/>
          <p:nvPr/>
        </p:nvSpPr>
        <p:spPr>
          <a:xfrm>
            <a:off x="8530668" y="1442240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FECFB48-5FCB-10D6-9287-A4F4A928F2AC}"/>
              </a:ext>
            </a:extLst>
          </p:cNvPr>
          <p:cNvSpPr/>
          <p:nvPr/>
        </p:nvSpPr>
        <p:spPr>
          <a:xfrm>
            <a:off x="764115" y="315033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FFE024D-041A-4285-9A3C-CAC6B53BD7E1}"/>
              </a:ext>
            </a:extLst>
          </p:cNvPr>
          <p:cNvSpPr txBox="1"/>
          <p:nvPr/>
        </p:nvSpPr>
        <p:spPr>
          <a:xfrm>
            <a:off x="1783804" y="3262247"/>
            <a:ext cx="601127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186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C0F03CF-BABA-4DEE-9C4A-37B104F219F9}"/>
              </a:ext>
            </a:extLst>
          </p:cNvPr>
          <p:cNvSpPr txBox="1"/>
          <p:nvPr/>
        </p:nvSpPr>
        <p:spPr>
          <a:xfrm>
            <a:off x="890806" y="3799106"/>
            <a:ext cx="2906468" cy="72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Number of Funds Management Entities registered till July 2025</a:t>
            </a:r>
          </a:p>
          <a:p>
            <a:pPr>
              <a:spcAft>
                <a:spcPts val="600"/>
              </a:spcAft>
              <a:buSzPct val="100000"/>
            </a:pPr>
            <a:endParaRPr lang="en-US" sz="14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448885-08F7-970E-5C1D-7DC12F2310A4}"/>
              </a:ext>
            </a:extLst>
          </p:cNvPr>
          <p:cNvSpPr txBox="1"/>
          <p:nvPr/>
        </p:nvSpPr>
        <p:spPr>
          <a:xfrm>
            <a:off x="5434270" y="3262247"/>
            <a:ext cx="1471557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$ 65 + Bn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D4F91F-3303-7E9D-BA93-F973CF5434D6}"/>
              </a:ext>
            </a:extLst>
          </p:cNvPr>
          <p:cNvSpPr txBox="1"/>
          <p:nvPr/>
        </p:nvSpPr>
        <p:spPr>
          <a:xfrm>
            <a:off x="4793026" y="3861662"/>
            <a:ext cx="2726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Cumulative Debt Listing on IFSC Exchanges till July 2025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6C90C08-182E-4265-FE47-54B162BC12C8}"/>
              </a:ext>
            </a:extLst>
          </p:cNvPr>
          <p:cNvSpPr/>
          <p:nvPr/>
        </p:nvSpPr>
        <p:spPr>
          <a:xfrm>
            <a:off x="4615253" y="315033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6F8788B-0B12-AA57-A5FE-D1AFD86C840E}"/>
              </a:ext>
            </a:extLst>
          </p:cNvPr>
          <p:cNvSpPr/>
          <p:nvPr/>
        </p:nvSpPr>
        <p:spPr>
          <a:xfrm>
            <a:off x="8541580" y="315033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DF4CAAB-96AF-4432-8D9B-8AFFAF522AC2}"/>
              </a:ext>
            </a:extLst>
          </p:cNvPr>
          <p:cNvSpPr txBox="1"/>
          <p:nvPr/>
        </p:nvSpPr>
        <p:spPr>
          <a:xfrm>
            <a:off x="9220485" y="3262247"/>
            <a:ext cx="1671933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$ 1416  Bn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00AAF0D-DF4D-4E07-8FBD-40FFCA052D74}"/>
              </a:ext>
            </a:extLst>
          </p:cNvPr>
          <p:cNvSpPr txBox="1"/>
          <p:nvPr/>
        </p:nvSpPr>
        <p:spPr>
          <a:xfrm>
            <a:off x="8679131" y="3861662"/>
            <a:ext cx="281440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Cumulative Banking transactions till June 2025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C5EE36C-29C7-E0AA-0128-34FB88D2C7C9}"/>
              </a:ext>
            </a:extLst>
          </p:cNvPr>
          <p:cNvSpPr/>
          <p:nvPr/>
        </p:nvSpPr>
        <p:spPr>
          <a:xfrm>
            <a:off x="4627645" y="492750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F37F864-B323-4424-84F7-EA7C2EA0AD24}"/>
              </a:ext>
            </a:extLst>
          </p:cNvPr>
          <p:cNvSpPr txBox="1"/>
          <p:nvPr/>
        </p:nvSpPr>
        <p:spPr>
          <a:xfrm>
            <a:off x="5434270" y="5017800"/>
            <a:ext cx="1553310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$ 71 Bn +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E00B420-66DA-4C3A-A4A9-89F701F41191}"/>
              </a:ext>
            </a:extLst>
          </p:cNvPr>
          <p:cNvSpPr txBox="1"/>
          <p:nvPr/>
        </p:nvSpPr>
        <p:spPr>
          <a:xfrm>
            <a:off x="4824722" y="5511323"/>
            <a:ext cx="269487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targeted corpus of  Alternative Investment Funds till July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B9160-174E-B9E7-EB4D-E1CBD40543DF}"/>
              </a:ext>
            </a:extLst>
          </p:cNvPr>
          <p:cNvSpPr txBox="1"/>
          <p:nvPr/>
        </p:nvSpPr>
        <p:spPr>
          <a:xfrm>
            <a:off x="1783804" y="5128858"/>
            <a:ext cx="965008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271 +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4B2E3-E13F-94CD-FEC3-20E68E63EF7E}"/>
              </a:ext>
            </a:extLst>
          </p:cNvPr>
          <p:cNvSpPr txBox="1"/>
          <p:nvPr/>
        </p:nvSpPr>
        <p:spPr>
          <a:xfrm>
            <a:off x="876729" y="5681373"/>
            <a:ext cx="285025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Aviation Assets leased from IFSC till July 2025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05B269B-E9EB-8FB5-5348-158E89C15117}"/>
              </a:ext>
            </a:extLst>
          </p:cNvPr>
          <p:cNvSpPr/>
          <p:nvPr/>
        </p:nvSpPr>
        <p:spPr>
          <a:xfrm>
            <a:off x="765302" y="492750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F242DE0-25DC-45F6-BFA1-7B9FDDB6CB2C}"/>
              </a:ext>
            </a:extLst>
          </p:cNvPr>
          <p:cNvSpPr txBox="1"/>
          <p:nvPr/>
        </p:nvSpPr>
        <p:spPr>
          <a:xfrm>
            <a:off x="9388639" y="5058875"/>
            <a:ext cx="1189428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$ 24 Bn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4B1197F-2B28-4E30-A722-E2367BD7B0DF}"/>
              </a:ext>
            </a:extLst>
          </p:cNvPr>
          <p:cNvSpPr txBox="1"/>
          <p:nvPr/>
        </p:nvSpPr>
        <p:spPr>
          <a:xfrm>
            <a:off x="8649450" y="5681372"/>
            <a:ext cx="305937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Derivative Transactions booked by banks in July 2025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D558126-C3E9-F7DB-D0C7-E1670035D202}"/>
              </a:ext>
            </a:extLst>
          </p:cNvPr>
          <p:cNvSpPr/>
          <p:nvPr/>
        </p:nvSpPr>
        <p:spPr>
          <a:xfrm>
            <a:off x="8552226" y="492750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CAA03C92-6423-C56A-1A93-C3111DC08115}"/>
              </a:ext>
            </a:extLst>
          </p:cNvPr>
          <p:cNvSpPr/>
          <p:nvPr/>
        </p:nvSpPr>
        <p:spPr>
          <a:xfrm>
            <a:off x="481859" y="127394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grpSp>
        <p:nvGrpSpPr>
          <p:cNvPr id="127" name="Grupo 9">
            <a:extLst>
              <a:ext uri="{FF2B5EF4-FFF2-40B4-BE49-F238E27FC236}">
                <a16:creationId xmlns:a16="http://schemas.microsoft.com/office/drawing/2014/main" id="{71497353-67E4-302C-9BFB-1015F9D92AD1}"/>
              </a:ext>
            </a:extLst>
          </p:cNvPr>
          <p:cNvGrpSpPr/>
          <p:nvPr/>
        </p:nvGrpSpPr>
        <p:grpSpPr>
          <a:xfrm>
            <a:off x="628343" y="1373787"/>
            <a:ext cx="411466" cy="485235"/>
            <a:chOff x="998065" y="5463700"/>
            <a:chExt cx="461919" cy="544734"/>
          </a:xfrm>
          <a:solidFill>
            <a:srgbClr val="FFFFFF"/>
          </a:solidFill>
        </p:grpSpPr>
        <p:sp>
          <p:nvSpPr>
            <p:cNvPr id="128" name="Forma libre 50">
              <a:extLst>
                <a:ext uri="{FF2B5EF4-FFF2-40B4-BE49-F238E27FC236}">
                  <a16:creationId xmlns:a16="http://schemas.microsoft.com/office/drawing/2014/main" id="{16268C93-EFC2-334B-36FF-262433B3EE41}"/>
                </a:ext>
              </a:extLst>
            </p:cNvPr>
            <p:cNvSpPr/>
            <p:nvPr/>
          </p:nvSpPr>
          <p:spPr>
            <a:xfrm>
              <a:off x="998065" y="5839124"/>
              <a:ext cx="110419" cy="165628"/>
            </a:xfrm>
            <a:custGeom>
              <a:avLst/>
              <a:gdLst>
                <a:gd name="connsiteX0" fmla="*/ 57674 w 63494"/>
                <a:gd name="connsiteY0" fmla="*/ 0 h 95241"/>
                <a:gd name="connsiteX1" fmla="*/ 6349 w 63494"/>
                <a:gd name="connsiteY1" fmla="*/ 0 h 95241"/>
                <a:gd name="connsiteX2" fmla="*/ 0 w 63494"/>
                <a:gd name="connsiteY2" fmla="*/ 6349 h 95241"/>
                <a:gd name="connsiteX3" fmla="*/ 0 w 63494"/>
                <a:gd name="connsiteY3" fmla="*/ 91538 h 95241"/>
                <a:gd name="connsiteX4" fmla="*/ 6349 w 63494"/>
                <a:gd name="connsiteY4" fmla="*/ 97887 h 95241"/>
                <a:gd name="connsiteX5" fmla="*/ 57674 w 63494"/>
                <a:gd name="connsiteY5" fmla="*/ 97887 h 95241"/>
                <a:gd name="connsiteX6" fmla="*/ 64023 w 63494"/>
                <a:gd name="connsiteY6" fmla="*/ 91538 h 95241"/>
                <a:gd name="connsiteX7" fmla="*/ 64023 w 63494"/>
                <a:gd name="connsiteY7" fmla="*/ 6349 h 95241"/>
                <a:gd name="connsiteX8" fmla="*/ 57674 w 63494"/>
                <a:gd name="connsiteY8" fmla="*/ 0 h 95241"/>
                <a:gd name="connsiteX9" fmla="*/ 51325 w 63494"/>
                <a:gd name="connsiteY9" fmla="*/ 85188 h 95241"/>
                <a:gd name="connsiteX10" fmla="*/ 12699 w 63494"/>
                <a:gd name="connsiteY10" fmla="*/ 85188 h 95241"/>
                <a:gd name="connsiteX11" fmla="*/ 12699 w 63494"/>
                <a:gd name="connsiteY11" fmla="*/ 12699 h 95241"/>
                <a:gd name="connsiteX12" fmla="*/ 51325 w 63494"/>
                <a:gd name="connsiteY12" fmla="*/ 12699 h 95241"/>
                <a:gd name="connsiteX13" fmla="*/ 51325 w 63494"/>
                <a:gd name="connsiteY13" fmla="*/ 85188 h 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4" h="95241">
                  <a:moveTo>
                    <a:pt x="57674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91538"/>
                  </a:lnTo>
                  <a:cubicBezTo>
                    <a:pt x="0" y="95241"/>
                    <a:pt x="2646" y="97887"/>
                    <a:pt x="6349" y="97887"/>
                  </a:cubicBezTo>
                  <a:lnTo>
                    <a:pt x="57674" y="97887"/>
                  </a:lnTo>
                  <a:cubicBezTo>
                    <a:pt x="61378" y="97887"/>
                    <a:pt x="64023" y="95241"/>
                    <a:pt x="64023" y="91538"/>
                  </a:cubicBezTo>
                  <a:lnTo>
                    <a:pt x="64023" y="6349"/>
                  </a:lnTo>
                  <a:cubicBezTo>
                    <a:pt x="64553" y="2646"/>
                    <a:pt x="61378" y="0"/>
                    <a:pt x="57674" y="0"/>
                  </a:cubicBezTo>
                  <a:close/>
                  <a:moveTo>
                    <a:pt x="51325" y="85188"/>
                  </a:moveTo>
                  <a:lnTo>
                    <a:pt x="12699" y="85188"/>
                  </a:lnTo>
                  <a:lnTo>
                    <a:pt x="12699" y="12699"/>
                  </a:lnTo>
                  <a:lnTo>
                    <a:pt x="51325" y="12699"/>
                  </a:lnTo>
                  <a:lnTo>
                    <a:pt x="51325" y="8518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29" name="Forma libre 51">
              <a:extLst>
                <a:ext uri="{FF2B5EF4-FFF2-40B4-BE49-F238E27FC236}">
                  <a16:creationId xmlns:a16="http://schemas.microsoft.com/office/drawing/2014/main" id="{831F72B8-F899-5A56-9666-ECFB6800BF1B}"/>
                </a:ext>
              </a:extLst>
            </p:cNvPr>
            <p:cNvSpPr/>
            <p:nvPr/>
          </p:nvSpPr>
          <p:spPr>
            <a:xfrm>
              <a:off x="1147131" y="5778393"/>
              <a:ext cx="110419" cy="230041"/>
            </a:xfrm>
            <a:custGeom>
              <a:avLst/>
              <a:gdLst>
                <a:gd name="connsiteX0" fmla="*/ 57674 w 63494"/>
                <a:gd name="connsiteY0" fmla="*/ 0 h 132279"/>
                <a:gd name="connsiteX1" fmla="*/ 6349 w 63494"/>
                <a:gd name="connsiteY1" fmla="*/ 0 h 132279"/>
                <a:gd name="connsiteX2" fmla="*/ 0 w 63494"/>
                <a:gd name="connsiteY2" fmla="*/ 6349 h 132279"/>
                <a:gd name="connsiteX3" fmla="*/ 0 w 63494"/>
                <a:gd name="connsiteY3" fmla="*/ 126460 h 132279"/>
                <a:gd name="connsiteX4" fmla="*/ 6349 w 63494"/>
                <a:gd name="connsiteY4" fmla="*/ 132809 h 132279"/>
                <a:gd name="connsiteX5" fmla="*/ 57674 w 63494"/>
                <a:gd name="connsiteY5" fmla="*/ 132809 h 132279"/>
                <a:gd name="connsiteX6" fmla="*/ 64023 w 63494"/>
                <a:gd name="connsiteY6" fmla="*/ 126460 h 132279"/>
                <a:gd name="connsiteX7" fmla="*/ 64023 w 63494"/>
                <a:gd name="connsiteY7" fmla="*/ 6349 h 132279"/>
                <a:gd name="connsiteX8" fmla="*/ 57674 w 63494"/>
                <a:gd name="connsiteY8" fmla="*/ 0 h 132279"/>
                <a:gd name="connsiteX9" fmla="*/ 51325 w 63494"/>
                <a:gd name="connsiteY9" fmla="*/ 120110 h 132279"/>
                <a:gd name="connsiteX10" fmla="*/ 12699 w 63494"/>
                <a:gd name="connsiteY10" fmla="*/ 120110 h 132279"/>
                <a:gd name="connsiteX11" fmla="*/ 12699 w 63494"/>
                <a:gd name="connsiteY11" fmla="*/ 13228 h 132279"/>
                <a:gd name="connsiteX12" fmla="*/ 51325 w 63494"/>
                <a:gd name="connsiteY12" fmla="*/ 13228 h 132279"/>
                <a:gd name="connsiteX13" fmla="*/ 51325 w 63494"/>
                <a:gd name="connsiteY13" fmla="*/ 120110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4" h="132279">
                  <a:moveTo>
                    <a:pt x="57674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126460"/>
                  </a:lnTo>
                  <a:cubicBezTo>
                    <a:pt x="0" y="130163"/>
                    <a:pt x="2646" y="132809"/>
                    <a:pt x="6349" y="132809"/>
                  </a:cubicBezTo>
                  <a:lnTo>
                    <a:pt x="57674" y="132809"/>
                  </a:lnTo>
                  <a:cubicBezTo>
                    <a:pt x="61378" y="132809"/>
                    <a:pt x="64023" y="130163"/>
                    <a:pt x="64023" y="126460"/>
                  </a:cubicBezTo>
                  <a:lnTo>
                    <a:pt x="64023" y="6349"/>
                  </a:lnTo>
                  <a:cubicBezTo>
                    <a:pt x="64023" y="3175"/>
                    <a:pt x="61378" y="0"/>
                    <a:pt x="57674" y="0"/>
                  </a:cubicBezTo>
                  <a:close/>
                  <a:moveTo>
                    <a:pt x="51325" y="120110"/>
                  </a:moveTo>
                  <a:lnTo>
                    <a:pt x="12699" y="120110"/>
                  </a:lnTo>
                  <a:lnTo>
                    <a:pt x="12699" y="13228"/>
                  </a:lnTo>
                  <a:lnTo>
                    <a:pt x="51325" y="13228"/>
                  </a:lnTo>
                  <a:lnTo>
                    <a:pt x="51325" y="12011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30" name="Forma libre 52">
              <a:extLst>
                <a:ext uri="{FF2B5EF4-FFF2-40B4-BE49-F238E27FC236}">
                  <a16:creationId xmlns:a16="http://schemas.microsoft.com/office/drawing/2014/main" id="{7FA703EF-BEF2-AC26-154E-9AFB86EE7090}"/>
                </a:ext>
              </a:extLst>
            </p:cNvPr>
            <p:cNvSpPr/>
            <p:nvPr/>
          </p:nvSpPr>
          <p:spPr>
            <a:xfrm>
              <a:off x="1296198" y="5719504"/>
              <a:ext cx="110419" cy="285250"/>
            </a:xfrm>
            <a:custGeom>
              <a:avLst/>
              <a:gdLst>
                <a:gd name="connsiteX0" fmla="*/ 57674 w 63494"/>
                <a:gd name="connsiteY0" fmla="*/ 0 h 164026"/>
                <a:gd name="connsiteX1" fmla="*/ 6349 w 63494"/>
                <a:gd name="connsiteY1" fmla="*/ 0 h 164026"/>
                <a:gd name="connsiteX2" fmla="*/ 0 w 63494"/>
                <a:gd name="connsiteY2" fmla="*/ 6349 h 164026"/>
                <a:gd name="connsiteX3" fmla="*/ 0 w 63494"/>
                <a:gd name="connsiteY3" fmla="*/ 160852 h 164026"/>
                <a:gd name="connsiteX4" fmla="*/ 6349 w 63494"/>
                <a:gd name="connsiteY4" fmla="*/ 167201 h 164026"/>
                <a:gd name="connsiteX5" fmla="*/ 57674 w 63494"/>
                <a:gd name="connsiteY5" fmla="*/ 167201 h 164026"/>
                <a:gd name="connsiteX6" fmla="*/ 64023 w 63494"/>
                <a:gd name="connsiteY6" fmla="*/ 160852 h 164026"/>
                <a:gd name="connsiteX7" fmla="*/ 64023 w 63494"/>
                <a:gd name="connsiteY7" fmla="*/ 6349 h 164026"/>
                <a:gd name="connsiteX8" fmla="*/ 57674 w 63494"/>
                <a:gd name="connsiteY8" fmla="*/ 0 h 164026"/>
                <a:gd name="connsiteX9" fmla="*/ 51325 w 63494"/>
                <a:gd name="connsiteY9" fmla="*/ 153974 h 164026"/>
                <a:gd name="connsiteX10" fmla="*/ 12699 w 63494"/>
                <a:gd name="connsiteY10" fmla="*/ 153974 h 164026"/>
                <a:gd name="connsiteX11" fmla="*/ 12699 w 63494"/>
                <a:gd name="connsiteY11" fmla="*/ 12699 h 164026"/>
                <a:gd name="connsiteX12" fmla="*/ 51325 w 63494"/>
                <a:gd name="connsiteY12" fmla="*/ 12699 h 164026"/>
                <a:gd name="connsiteX13" fmla="*/ 51325 w 63494"/>
                <a:gd name="connsiteY13" fmla="*/ 153974 h 1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4" h="164026">
                  <a:moveTo>
                    <a:pt x="57674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160852"/>
                  </a:lnTo>
                  <a:cubicBezTo>
                    <a:pt x="0" y="164556"/>
                    <a:pt x="2646" y="167201"/>
                    <a:pt x="6349" y="167201"/>
                  </a:cubicBezTo>
                  <a:lnTo>
                    <a:pt x="57674" y="167201"/>
                  </a:lnTo>
                  <a:cubicBezTo>
                    <a:pt x="61378" y="167201"/>
                    <a:pt x="64023" y="164556"/>
                    <a:pt x="64023" y="160852"/>
                  </a:cubicBezTo>
                  <a:lnTo>
                    <a:pt x="64023" y="6349"/>
                  </a:lnTo>
                  <a:cubicBezTo>
                    <a:pt x="64553" y="2646"/>
                    <a:pt x="61378" y="0"/>
                    <a:pt x="57674" y="0"/>
                  </a:cubicBezTo>
                  <a:close/>
                  <a:moveTo>
                    <a:pt x="51325" y="153974"/>
                  </a:moveTo>
                  <a:lnTo>
                    <a:pt x="12699" y="153974"/>
                  </a:lnTo>
                  <a:lnTo>
                    <a:pt x="12699" y="12699"/>
                  </a:lnTo>
                  <a:lnTo>
                    <a:pt x="51325" y="12699"/>
                  </a:lnTo>
                  <a:lnTo>
                    <a:pt x="51325" y="153974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31" name="Forma libre 53">
              <a:extLst>
                <a:ext uri="{FF2B5EF4-FFF2-40B4-BE49-F238E27FC236}">
                  <a16:creationId xmlns:a16="http://schemas.microsoft.com/office/drawing/2014/main" id="{84F17264-F0D1-262B-3936-707B007C7558}"/>
                </a:ext>
              </a:extLst>
            </p:cNvPr>
            <p:cNvSpPr/>
            <p:nvPr/>
          </p:nvSpPr>
          <p:spPr>
            <a:xfrm>
              <a:off x="1340364" y="5463700"/>
              <a:ext cx="119620" cy="239242"/>
            </a:xfrm>
            <a:custGeom>
              <a:avLst/>
              <a:gdLst>
                <a:gd name="connsiteX0" fmla="*/ 71431 w 68785"/>
                <a:gd name="connsiteY0" fmla="*/ 54500 h 137570"/>
                <a:gd name="connsiteX1" fmla="*/ 57145 w 68785"/>
                <a:gd name="connsiteY1" fmla="*/ 32276 h 137570"/>
                <a:gd name="connsiteX2" fmla="*/ 71431 w 68785"/>
                <a:gd name="connsiteY2" fmla="*/ 9524 h 137570"/>
                <a:gd name="connsiteX3" fmla="*/ 71431 w 68785"/>
                <a:gd name="connsiteY3" fmla="*/ 3175 h 137570"/>
                <a:gd name="connsiteX4" fmla="*/ 65611 w 68785"/>
                <a:gd name="connsiteY4" fmla="*/ 0 h 137570"/>
                <a:gd name="connsiteX5" fmla="*/ 6349 w 68785"/>
                <a:gd name="connsiteY5" fmla="*/ 0 h 137570"/>
                <a:gd name="connsiteX6" fmla="*/ 0 w 68785"/>
                <a:gd name="connsiteY6" fmla="*/ 6349 h 137570"/>
                <a:gd name="connsiteX7" fmla="*/ 0 w 68785"/>
                <a:gd name="connsiteY7" fmla="*/ 58203 h 137570"/>
                <a:gd name="connsiteX8" fmla="*/ 0 w 68785"/>
                <a:gd name="connsiteY8" fmla="*/ 134925 h 137570"/>
                <a:gd name="connsiteX9" fmla="*/ 6349 w 68785"/>
                <a:gd name="connsiteY9" fmla="*/ 141275 h 137570"/>
                <a:gd name="connsiteX10" fmla="*/ 12699 w 68785"/>
                <a:gd name="connsiteY10" fmla="*/ 134925 h 137570"/>
                <a:gd name="connsiteX11" fmla="*/ 12699 w 68785"/>
                <a:gd name="connsiteY11" fmla="*/ 64553 h 137570"/>
                <a:gd name="connsiteX12" fmla="*/ 65611 w 68785"/>
                <a:gd name="connsiteY12" fmla="*/ 64553 h 137570"/>
                <a:gd name="connsiteX13" fmla="*/ 71431 w 68785"/>
                <a:gd name="connsiteY13" fmla="*/ 61378 h 137570"/>
                <a:gd name="connsiteX14" fmla="*/ 71431 w 68785"/>
                <a:gd name="connsiteY14" fmla="*/ 54500 h 137570"/>
                <a:gd name="connsiteX15" fmla="*/ 43917 w 68785"/>
                <a:gd name="connsiteY15" fmla="*/ 35980 h 137570"/>
                <a:gd name="connsiteX16" fmla="*/ 53970 w 68785"/>
                <a:gd name="connsiteY16" fmla="*/ 51854 h 137570"/>
                <a:gd name="connsiteX17" fmla="*/ 12699 w 68785"/>
                <a:gd name="connsiteY17" fmla="*/ 51854 h 137570"/>
                <a:gd name="connsiteX18" fmla="*/ 12699 w 68785"/>
                <a:gd name="connsiteY18" fmla="*/ 12699 h 137570"/>
                <a:gd name="connsiteX19" fmla="*/ 53970 w 68785"/>
                <a:gd name="connsiteY19" fmla="*/ 12699 h 137570"/>
                <a:gd name="connsiteX20" fmla="*/ 43388 w 68785"/>
                <a:gd name="connsiteY20" fmla="*/ 29102 h 137570"/>
                <a:gd name="connsiteX21" fmla="*/ 43917 w 68785"/>
                <a:gd name="connsiteY21" fmla="*/ 35980 h 13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785" h="137570">
                  <a:moveTo>
                    <a:pt x="71431" y="54500"/>
                  </a:moveTo>
                  <a:lnTo>
                    <a:pt x="57145" y="32276"/>
                  </a:lnTo>
                  <a:lnTo>
                    <a:pt x="71431" y="9524"/>
                  </a:lnTo>
                  <a:cubicBezTo>
                    <a:pt x="72489" y="7408"/>
                    <a:pt x="73018" y="4762"/>
                    <a:pt x="71431" y="3175"/>
                  </a:cubicBezTo>
                  <a:cubicBezTo>
                    <a:pt x="70373" y="1058"/>
                    <a:pt x="68256" y="0"/>
                    <a:pt x="65611" y="0"/>
                  </a:cubicBez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58203"/>
                  </a:lnTo>
                  <a:lnTo>
                    <a:pt x="0" y="134925"/>
                  </a:lnTo>
                  <a:cubicBezTo>
                    <a:pt x="0" y="138629"/>
                    <a:pt x="2646" y="141275"/>
                    <a:pt x="6349" y="141275"/>
                  </a:cubicBezTo>
                  <a:cubicBezTo>
                    <a:pt x="10053" y="141275"/>
                    <a:pt x="12699" y="138629"/>
                    <a:pt x="12699" y="134925"/>
                  </a:cubicBezTo>
                  <a:lnTo>
                    <a:pt x="12699" y="64553"/>
                  </a:lnTo>
                  <a:lnTo>
                    <a:pt x="65611" y="64553"/>
                  </a:lnTo>
                  <a:cubicBezTo>
                    <a:pt x="67727" y="64553"/>
                    <a:pt x="70373" y="63494"/>
                    <a:pt x="71431" y="61378"/>
                  </a:cubicBezTo>
                  <a:cubicBezTo>
                    <a:pt x="72489" y="59261"/>
                    <a:pt x="72489" y="56616"/>
                    <a:pt x="71431" y="54500"/>
                  </a:cubicBezTo>
                  <a:close/>
                  <a:moveTo>
                    <a:pt x="43917" y="35980"/>
                  </a:moveTo>
                  <a:lnTo>
                    <a:pt x="53970" y="51854"/>
                  </a:lnTo>
                  <a:lnTo>
                    <a:pt x="12699" y="51854"/>
                  </a:lnTo>
                  <a:lnTo>
                    <a:pt x="12699" y="12699"/>
                  </a:lnTo>
                  <a:lnTo>
                    <a:pt x="53970" y="12699"/>
                  </a:lnTo>
                  <a:lnTo>
                    <a:pt x="43388" y="29102"/>
                  </a:lnTo>
                  <a:cubicBezTo>
                    <a:pt x="42330" y="31218"/>
                    <a:pt x="42330" y="33864"/>
                    <a:pt x="43917" y="3598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32" name="Oval 131">
            <a:extLst>
              <a:ext uri="{FF2B5EF4-FFF2-40B4-BE49-F238E27FC236}">
                <a16:creationId xmlns:a16="http://schemas.microsoft.com/office/drawing/2014/main" id="{F511907E-4D75-6973-6071-FCBB415778DB}"/>
              </a:ext>
            </a:extLst>
          </p:cNvPr>
          <p:cNvSpPr/>
          <p:nvPr/>
        </p:nvSpPr>
        <p:spPr>
          <a:xfrm>
            <a:off x="481859" y="291401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grpSp>
        <p:nvGrpSpPr>
          <p:cNvPr id="134" name="Grupo 79">
            <a:extLst>
              <a:ext uri="{FF2B5EF4-FFF2-40B4-BE49-F238E27FC236}">
                <a16:creationId xmlns:a16="http://schemas.microsoft.com/office/drawing/2014/main" id="{56806C94-0396-85D1-15A1-33A5A709D84E}"/>
              </a:ext>
            </a:extLst>
          </p:cNvPr>
          <p:cNvGrpSpPr/>
          <p:nvPr/>
        </p:nvGrpSpPr>
        <p:grpSpPr>
          <a:xfrm>
            <a:off x="652685" y="3042558"/>
            <a:ext cx="335313" cy="434191"/>
            <a:chOff x="3774492" y="17670988"/>
            <a:chExt cx="219056" cy="306888"/>
          </a:xfrm>
          <a:solidFill>
            <a:srgbClr val="FFFFFF"/>
          </a:solidFill>
        </p:grpSpPr>
        <p:sp>
          <p:nvSpPr>
            <p:cNvPr id="135" name="Forma libre 638">
              <a:extLst>
                <a:ext uri="{FF2B5EF4-FFF2-40B4-BE49-F238E27FC236}">
                  <a16:creationId xmlns:a16="http://schemas.microsoft.com/office/drawing/2014/main" id="{A93C8444-F177-131A-16CC-5B6B307FCCDB}"/>
                </a:ext>
              </a:extLst>
            </p:cNvPr>
            <p:cNvSpPr/>
            <p:nvPr/>
          </p:nvSpPr>
          <p:spPr>
            <a:xfrm>
              <a:off x="3866559" y="17670988"/>
              <a:ext cx="126989" cy="227521"/>
            </a:xfrm>
            <a:custGeom>
              <a:avLst/>
              <a:gdLst>
                <a:gd name="connsiteX0" fmla="*/ 0 w 126988"/>
                <a:gd name="connsiteY0" fmla="*/ 156620 h 227521"/>
                <a:gd name="connsiteX1" fmla="*/ 0 w 126988"/>
                <a:gd name="connsiteY1" fmla="*/ 221172 h 227521"/>
                <a:gd name="connsiteX2" fmla="*/ 6349 w 126988"/>
                <a:gd name="connsiteY2" fmla="*/ 227521 h 227521"/>
                <a:gd name="connsiteX3" fmla="*/ 123285 w 126988"/>
                <a:gd name="connsiteY3" fmla="*/ 227521 h 227521"/>
                <a:gd name="connsiteX4" fmla="*/ 129634 w 126988"/>
                <a:gd name="connsiteY4" fmla="*/ 221172 h 227521"/>
                <a:gd name="connsiteX5" fmla="*/ 129634 w 126988"/>
                <a:gd name="connsiteY5" fmla="*/ 156620 h 227521"/>
                <a:gd name="connsiteX6" fmla="*/ 91538 w 126988"/>
                <a:gd name="connsiteY6" fmla="*/ 101591 h 227521"/>
                <a:gd name="connsiteX7" fmla="*/ 110057 w 126988"/>
                <a:gd name="connsiteY7" fmla="*/ 65082 h 227521"/>
                <a:gd name="connsiteX8" fmla="*/ 110057 w 126988"/>
                <a:gd name="connsiteY8" fmla="*/ 45505 h 227521"/>
                <a:gd name="connsiteX9" fmla="*/ 64553 w 126988"/>
                <a:gd name="connsiteY9" fmla="*/ 0 h 227521"/>
                <a:gd name="connsiteX10" fmla="*/ 19048 w 126988"/>
                <a:gd name="connsiteY10" fmla="*/ 45505 h 227521"/>
                <a:gd name="connsiteX11" fmla="*/ 19048 w 126988"/>
                <a:gd name="connsiteY11" fmla="*/ 65082 h 227521"/>
                <a:gd name="connsiteX12" fmla="*/ 37567 w 126988"/>
                <a:gd name="connsiteY12" fmla="*/ 101591 h 227521"/>
                <a:gd name="connsiteX13" fmla="*/ 0 w 126988"/>
                <a:gd name="connsiteY13" fmla="*/ 156620 h 227521"/>
                <a:gd name="connsiteX14" fmla="*/ 32805 w 126988"/>
                <a:gd name="connsiteY14" fmla="*/ 65082 h 227521"/>
                <a:gd name="connsiteX15" fmla="*/ 32805 w 126988"/>
                <a:gd name="connsiteY15" fmla="*/ 45505 h 227521"/>
                <a:gd name="connsiteX16" fmla="*/ 65611 w 126988"/>
                <a:gd name="connsiteY16" fmla="*/ 12700 h 227521"/>
                <a:gd name="connsiteX17" fmla="*/ 98416 w 126988"/>
                <a:gd name="connsiteY17" fmla="*/ 45505 h 227521"/>
                <a:gd name="connsiteX18" fmla="*/ 98416 w 126988"/>
                <a:gd name="connsiteY18" fmla="*/ 65082 h 227521"/>
                <a:gd name="connsiteX19" fmla="*/ 65611 w 126988"/>
                <a:gd name="connsiteY19" fmla="*/ 97887 h 227521"/>
                <a:gd name="connsiteX20" fmla="*/ 32805 w 126988"/>
                <a:gd name="connsiteY20" fmla="*/ 65082 h 227521"/>
                <a:gd name="connsiteX21" fmla="*/ 58732 w 126988"/>
                <a:gd name="connsiteY21" fmla="*/ 111115 h 227521"/>
                <a:gd name="connsiteX22" fmla="*/ 58732 w 126988"/>
                <a:gd name="connsiteY22" fmla="*/ 162969 h 227521"/>
                <a:gd name="connsiteX23" fmla="*/ 65082 w 126988"/>
                <a:gd name="connsiteY23" fmla="*/ 169318 h 227521"/>
                <a:gd name="connsiteX24" fmla="*/ 71431 w 126988"/>
                <a:gd name="connsiteY24" fmla="*/ 162969 h 227521"/>
                <a:gd name="connsiteX25" fmla="*/ 71431 w 126988"/>
                <a:gd name="connsiteY25" fmla="*/ 111115 h 227521"/>
                <a:gd name="connsiteX26" fmla="*/ 116935 w 126988"/>
                <a:gd name="connsiteY26" fmla="*/ 157148 h 227521"/>
                <a:gd name="connsiteX27" fmla="*/ 116935 w 126988"/>
                <a:gd name="connsiteY27" fmla="*/ 215351 h 227521"/>
                <a:gd name="connsiteX28" fmla="*/ 12699 w 126988"/>
                <a:gd name="connsiteY28" fmla="*/ 215351 h 227521"/>
                <a:gd name="connsiteX29" fmla="*/ 12699 w 126988"/>
                <a:gd name="connsiteY29" fmla="*/ 157148 h 227521"/>
                <a:gd name="connsiteX30" fmla="*/ 58732 w 126988"/>
                <a:gd name="connsiteY30" fmla="*/ 111115 h 22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6988" h="227521">
                  <a:moveTo>
                    <a:pt x="0" y="156620"/>
                  </a:moveTo>
                  <a:lnTo>
                    <a:pt x="0" y="221172"/>
                  </a:lnTo>
                  <a:cubicBezTo>
                    <a:pt x="0" y="224876"/>
                    <a:pt x="2646" y="227521"/>
                    <a:pt x="6349" y="227521"/>
                  </a:cubicBezTo>
                  <a:lnTo>
                    <a:pt x="123285" y="227521"/>
                  </a:lnTo>
                  <a:cubicBezTo>
                    <a:pt x="126989" y="227521"/>
                    <a:pt x="129634" y="224876"/>
                    <a:pt x="129634" y="221172"/>
                  </a:cubicBezTo>
                  <a:lnTo>
                    <a:pt x="129634" y="156620"/>
                  </a:lnTo>
                  <a:cubicBezTo>
                    <a:pt x="129634" y="131222"/>
                    <a:pt x="113761" y="110057"/>
                    <a:pt x="91538" y="101591"/>
                  </a:cubicBezTo>
                  <a:cubicBezTo>
                    <a:pt x="102649" y="93125"/>
                    <a:pt x="110057" y="79897"/>
                    <a:pt x="110057" y="65082"/>
                  </a:cubicBezTo>
                  <a:lnTo>
                    <a:pt x="110057" y="45505"/>
                  </a:lnTo>
                  <a:cubicBezTo>
                    <a:pt x="110057" y="20636"/>
                    <a:pt x="89421" y="0"/>
                    <a:pt x="64553" y="0"/>
                  </a:cubicBezTo>
                  <a:cubicBezTo>
                    <a:pt x="39684" y="0"/>
                    <a:pt x="19048" y="20636"/>
                    <a:pt x="19048" y="45505"/>
                  </a:cubicBezTo>
                  <a:lnTo>
                    <a:pt x="19048" y="65082"/>
                  </a:lnTo>
                  <a:cubicBezTo>
                    <a:pt x="19048" y="79897"/>
                    <a:pt x="26456" y="93125"/>
                    <a:pt x="37567" y="101591"/>
                  </a:cubicBezTo>
                  <a:cubicBezTo>
                    <a:pt x="16403" y="110057"/>
                    <a:pt x="0" y="131751"/>
                    <a:pt x="0" y="156620"/>
                  </a:cubicBezTo>
                  <a:close/>
                  <a:moveTo>
                    <a:pt x="32805" y="65082"/>
                  </a:moveTo>
                  <a:lnTo>
                    <a:pt x="32805" y="45505"/>
                  </a:lnTo>
                  <a:cubicBezTo>
                    <a:pt x="32805" y="27514"/>
                    <a:pt x="47621" y="12700"/>
                    <a:pt x="65611" y="12700"/>
                  </a:cubicBezTo>
                  <a:cubicBezTo>
                    <a:pt x="83601" y="12700"/>
                    <a:pt x="98416" y="27514"/>
                    <a:pt x="98416" y="45505"/>
                  </a:cubicBezTo>
                  <a:lnTo>
                    <a:pt x="98416" y="65082"/>
                  </a:lnTo>
                  <a:cubicBezTo>
                    <a:pt x="98416" y="83071"/>
                    <a:pt x="83601" y="97887"/>
                    <a:pt x="65611" y="97887"/>
                  </a:cubicBezTo>
                  <a:cubicBezTo>
                    <a:pt x="47091" y="97887"/>
                    <a:pt x="32805" y="83071"/>
                    <a:pt x="32805" y="65082"/>
                  </a:cubicBezTo>
                  <a:close/>
                  <a:moveTo>
                    <a:pt x="58732" y="111115"/>
                  </a:moveTo>
                  <a:lnTo>
                    <a:pt x="58732" y="162969"/>
                  </a:lnTo>
                  <a:cubicBezTo>
                    <a:pt x="58732" y="166672"/>
                    <a:pt x="61378" y="169318"/>
                    <a:pt x="65082" y="169318"/>
                  </a:cubicBezTo>
                  <a:cubicBezTo>
                    <a:pt x="68785" y="169318"/>
                    <a:pt x="71431" y="166672"/>
                    <a:pt x="71431" y="162969"/>
                  </a:cubicBezTo>
                  <a:lnTo>
                    <a:pt x="71431" y="111115"/>
                  </a:lnTo>
                  <a:cubicBezTo>
                    <a:pt x="96829" y="111115"/>
                    <a:pt x="116935" y="131751"/>
                    <a:pt x="116935" y="157148"/>
                  </a:cubicBezTo>
                  <a:lnTo>
                    <a:pt x="116935" y="215351"/>
                  </a:lnTo>
                  <a:lnTo>
                    <a:pt x="12699" y="215351"/>
                  </a:lnTo>
                  <a:lnTo>
                    <a:pt x="12699" y="157148"/>
                  </a:lnTo>
                  <a:cubicBezTo>
                    <a:pt x="13228" y="131751"/>
                    <a:pt x="33863" y="111115"/>
                    <a:pt x="58732" y="111115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36" name="Forma libre 639">
              <a:extLst>
                <a:ext uri="{FF2B5EF4-FFF2-40B4-BE49-F238E27FC236}">
                  <a16:creationId xmlns:a16="http://schemas.microsoft.com/office/drawing/2014/main" id="{AAA31D2B-6EF3-81E1-98CD-080181317CA2}"/>
                </a:ext>
              </a:extLst>
            </p:cNvPr>
            <p:cNvSpPr/>
            <p:nvPr/>
          </p:nvSpPr>
          <p:spPr>
            <a:xfrm>
              <a:off x="3774492" y="17776811"/>
              <a:ext cx="116406" cy="201065"/>
            </a:xfrm>
            <a:custGeom>
              <a:avLst/>
              <a:gdLst>
                <a:gd name="connsiteX0" fmla="*/ 111644 w 116406"/>
                <a:gd name="connsiteY0" fmla="*/ 135455 h 201065"/>
                <a:gd name="connsiteX1" fmla="*/ 105295 w 116406"/>
                <a:gd name="connsiteY1" fmla="*/ 141804 h 201065"/>
                <a:gd name="connsiteX2" fmla="*/ 105295 w 116406"/>
                <a:gd name="connsiteY2" fmla="*/ 192070 h 201065"/>
                <a:gd name="connsiteX3" fmla="*/ 13228 w 116406"/>
                <a:gd name="connsiteY3" fmla="*/ 192070 h 201065"/>
                <a:gd name="connsiteX4" fmla="*/ 13228 w 116406"/>
                <a:gd name="connsiteY4" fmla="*/ 146037 h 201065"/>
                <a:gd name="connsiteX5" fmla="*/ 52912 w 116406"/>
                <a:gd name="connsiteY5" fmla="*/ 100533 h 201065"/>
                <a:gd name="connsiteX6" fmla="*/ 52912 w 116406"/>
                <a:gd name="connsiteY6" fmla="*/ 146037 h 201065"/>
                <a:gd name="connsiteX7" fmla="*/ 59261 w 116406"/>
                <a:gd name="connsiteY7" fmla="*/ 152387 h 201065"/>
                <a:gd name="connsiteX8" fmla="*/ 65611 w 116406"/>
                <a:gd name="connsiteY8" fmla="*/ 146037 h 201065"/>
                <a:gd name="connsiteX9" fmla="*/ 65611 w 116406"/>
                <a:gd name="connsiteY9" fmla="*/ 101062 h 201065"/>
                <a:gd name="connsiteX10" fmla="*/ 79368 w 116406"/>
                <a:gd name="connsiteY10" fmla="*/ 105295 h 201065"/>
                <a:gd name="connsiteX11" fmla="*/ 87834 w 116406"/>
                <a:gd name="connsiteY11" fmla="*/ 102120 h 201065"/>
                <a:gd name="connsiteX12" fmla="*/ 84659 w 116406"/>
                <a:gd name="connsiteY12" fmla="*/ 93654 h 201065"/>
                <a:gd name="connsiteX13" fmla="*/ 59261 w 116406"/>
                <a:gd name="connsiteY13" fmla="*/ 87834 h 201065"/>
                <a:gd name="connsiteX14" fmla="*/ 59261 w 116406"/>
                <a:gd name="connsiteY14" fmla="*/ 87834 h 201065"/>
                <a:gd name="connsiteX15" fmla="*/ 30689 w 116406"/>
                <a:gd name="connsiteY15" fmla="*/ 59261 h 201065"/>
                <a:gd name="connsiteX16" fmla="*/ 30689 w 116406"/>
                <a:gd name="connsiteY16" fmla="*/ 41801 h 201065"/>
                <a:gd name="connsiteX17" fmla="*/ 59261 w 116406"/>
                <a:gd name="connsiteY17" fmla="*/ 13228 h 201065"/>
                <a:gd name="connsiteX18" fmla="*/ 84130 w 116406"/>
                <a:gd name="connsiteY18" fmla="*/ 24868 h 201065"/>
                <a:gd name="connsiteX19" fmla="*/ 93125 w 116406"/>
                <a:gd name="connsiteY19" fmla="*/ 25928 h 201065"/>
                <a:gd name="connsiteX20" fmla="*/ 94183 w 116406"/>
                <a:gd name="connsiteY20" fmla="*/ 16932 h 201065"/>
                <a:gd name="connsiteX21" fmla="*/ 58732 w 116406"/>
                <a:gd name="connsiteY21" fmla="*/ 0 h 201065"/>
                <a:gd name="connsiteX22" fmla="*/ 17461 w 116406"/>
                <a:gd name="connsiteY22" fmla="*/ 41272 h 201065"/>
                <a:gd name="connsiteX23" fmla="*/ 17461 w 116406"/>
                <a:gd name="connsiteY23" fmla="*/ 58733 h 201065"/>
                <a:gd name="connsiteX24" fmla="*/ 34922 w 116406"/>
                <a:gd name="connsiteY24" fmla="*/ 92596 h 201065"/>
                <a:gd name="connsiteX25" fmla="*/ 0 w 116406"/>
                <a:gd name="connsiteY25" fmla="*/ 146037 h 201065"/>
                <a:gd name="connsiteX26" fmla="*/ 0 w 116406"/>
                <a:gd name="connsiteY26" fmla="*/ 198420 h 201065"/>
                <a:gd name="connsiteX27" fmla="*/ 6349 w 116406"/>
                <a:gd name="connsiteY27" fmla="*/ 204769 h 201065"/>
                <a:gd name="connsiteX28" fmla="*/ 111115 w 116406"/>
                <a:gd name="connsiteY28" fmla="*/ 204769 h 201065"/>
                <a:gd name="connsiteX29" fmla="*/ 117464 w 116406"/>
                <a:gd name="connsiteY29" fmla="*/ 198420 h 201065"/>
                <a:gd name="connsiteX30" fmla="*/ 117464 w 116406"/>
                <a:gd name="connsiteY30" fmla="*/ 141804 h 201065"/>
                <a:gd name="connsiteX31" fmla="*/ 111644 w 116406"/>
                <a:gd name="connsiteY31" fmla="*/ 135455 h 20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6406" h="201065">
                  <a:moveTo>
                    <a:pt x="111644" y="135455"/>
                  </a:moveTo>
                  <a:cubicBezTo>
                    <a:pt x="107940" y="135455"/>
                    <a:pt x="105295" y="138101"/>
                    <a:pt x="105295" y="141804"/>
                  </a:cubicBezTo>
                  <a:lnTo>
                    <a:pt x="105295" y="192070"/>
                  </a:lnTo>
                  <a:lnTo>
                    <a:pt x="13228" y="192070"/>
                  </a:lnTo>
                  <a:lnTo>
                    <a:pt x="13228" y="146037"/>
                  </a:lnTo>
                  <a:cubicBezTo>
                    <a:pt x="13228" y="122755"/>
                    <a:pt x="30689" y="103708"/>
                    <a:pt x="52912" y="100533"/>
                  </a:cubicBezTo>
                  <a:lnTo>
                    <a:pt x="52912" y="146037"/>
                  </a:lnTo>
                  <a:cubicBezTo>
                    <a:pt x="52912" y="149741"/>
                    <a:pt x="55557" y="152387"/>
                    <a:pt x="59261" y="152387"/>
                  </a:cubicBezTo>
                  <a:cubicBezTo>
                    <a:pt x="62965" y="152387"/>
                    <a:pt x="65611" y="149741"/>
                    <a:pt x="65611" y="146037"/>
                  </a:cubicBezTo>
                  <a:lnTo>
                    <a:pt x="65611" y="101062"/>
                  </a:lnTo>
                  <a:cubicBezTo>
                    <a:pt x="69315" y="101591"/>
                    <a:pt x="74077" y="102650"/>
                    <a:pt x="79368" y="105295"/>
                  </a:cubicBezTo>
                  <a:cubicBezTo>
                    <a:pt x="82543" y="106882"/>
                    <a:pt x="86246" y="105295"/>
                    <a:pt x="87834" y="102120"/>
                  </a:cubicBezTo>
                  <a:cubicBezTo>
                    <a:pt x="89421" y="98945"/>
                    <a:pt x="87834" y="95241"/>
                    <a:pt x="84659" y="93654"/>
                  </a:cubicBezTo>
                  <a:cubicBezTo>
                    <a:pt x="71431" y="87834"/>
                    <a:pt x="59790" y="87834"/>
                    <a:pt x="59261" y="87834"/>
                  </a:cubicBezTo>
                  <a:lnTo>
                    <a:pt x="59261" y="87834"/>
                  </a:lnTo>
                  <a:cubicBezTo>
                    <a:pt x="43388" y="87834"/>
                    <a:pt x="30689" y="75135"/>
                    <a:pt x="30689" y="59261"/>
                  </a:cubicBezTo>
                  <a:lnTo>
                    <a:pt x="30689" y="41801"/>
                  </a:lnTo>
                  <a:cubicBezTo>
                    <a:pt x="30689" y="25928"/>
                    <a:pt x="43388" y="13228"/>
                    <a:pt x="59261" y="13228"/>
                  </a:cubicBezTo>
                  <a:cubicBezTo>
                    <a:pt x="59261" y="13228"/>
                    <a:pt x="74606" y="13228"/>
                    <a:pt x="84130" y="24868"/>
                  </a:cubicBezTo>
                  <a:cubicBezTo>
                    <a:pt x="86246" y="27514"/>
                    <a:pt x="90480" y="28044"/>
                    <a:pt x="93125" y="25928"/>
                  </a:cubicBezTo>
                  <a:cubicBezTo>
                    <a:pt x="95771" y="23810"/>
                    <a:pt x="96300" y="19577"/>
                    <a:pt x="94183" y="16932"/>
                  </a:cubicBezTo>
                  <a:cubicBezTo>
                    <a:pt x="80955" y="0"/>
                    <a:pt x="59790" y="0"/>
                    <a:pt x="58732" y="0"/>
                  </a:cubicBezTo>
                  <a:cubicBezTo>
                    <a:pt x="35980" y="0"/>
                    <a:pt x="17461" y="18519"/>
                    <a:pt x="17461" y="41272"/>
                  </a:cubicBezTo>
                  <a:lnTo>
                    <a:pt x="17461" y="58733"/>
                  </a:lnTo>
                  <a:cubicBezTo>
                    <a:pt x="17461" y="72489"/>
                    <a:pt x="24340" y="84659"/>
                    <a:pt x="34922" y="92596"/>
                  </a:cubicBezTo>
                  <a:cubicBezTo>
                    <a:pt x="14286" y="101591"/>
                    <a:pt x="0" y="122227"/>
                    <a:pt x="0" y="146037"/>
                  </a:cubicBezTo>
                  <a:lnTo>
                    <a:pt x="0" y="198420"/>
                  </a:lnTo>
                  <a:cubicBezTo>
                    <a:pt x="0" y="202123"/>
                    <a:pt x="2646" y="204769"/>
                    <a:pt x="6349" y="204769"/>
                  </a:cubicBezTo>
                  <a:lnTo>
                    <a:pt x="111115" y="204769"/>
                  </a:lnTo>
                  <a:cubicBezTo>
                    <a:pt x="114819" y="204769"/>
                    <a:pt x="117464" y="202123"/>
                    <a:pt x="117464" y="198420"/>
                  </a:cubicBezTo>
                  <a:lnTo>
                    <a:pt x="117464" y="141804"/>
                  </a:lnTo>
                  <a:cubicBezTo>
                    <a:pt x="117993" y="138629"/>
                    <a:pt x="115348" y="135455"/>
                    <a:pt x="111644" y="135455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64189269-2C02-0D60-6A64-3B4FEFE0179C}"/>
              </a:ext>
            </a:extLst>
          </p:cNvPr>
          <p:cNvSpPr/>
          <p:nvPr/>
        </p:nvSpPr>
        <p:spPr>
          <a:xfrm>
            <a:off x="457833" y="4741581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138" name="Forma libre 367">
            <a:extLst>
              <a:ext uri="{FF2B5EF4-FFF2-40B4-BE49-F238E27FC236}">
                <a16:creationId xmlns:a16="http://schemas.microsoft.com/office/drawing/2014/main" id="{79F6233B-D1E2-222D-B822-CBB44C9B3986}"/>
              </a:ext>
            </a:extLst>
          </p:cNvPr>
          <p:cNvSpPr/>
          <p:nvPr/>
        </p:nvSpPr>
        <p:spPr>
          <a:xfrm>
            <a:off x="556431" y="4876906"/>
            <a:ext cx="474365" cy="474365"/>
          </a:xfrm>
          <a:custGeom>
            <a:avLst/>
            <a:gdLst>
              <a:gd name="connsiteX0" fmla="*/ 1300318 w 1308209"/>
              <a:gd name="connsiteY0" fmla="*/ 691737 h 1308209"/>
              <a:gd name="connsiteX1" fmla="*/ 1252054 w 1308209"/>
              <a:gd name="connsiteY1" fmla="*/ 661255 h 1308209"/>
              <a:gd name="connsiteX2" fmla="*/ 1252054 w 1308209"/>
              <a:gd name="connsiteY2" fmla="*/ 586319 h 1308209"/>
              <a:gd name="connsiteX3" fmla="*/ 1172037 w 1308209"/>
              <a:gd name="connsiteY3" fmla="*/ 506302 h 1308209"/>
              <a:gd name="connsiteX4" fmla="*/ 1095831 w 1308209"/>
              <a:gd name="connsiteY4" fmla="*/ 563457 h 1308209"/>
              <a:gd name="connsiteX5" fmla="*/ 815138 w 1308209"/>
              <a:gd name="connsiteY5" fmla="*/ 388182 h 1308209"/>
              <a:gd name="connsiteX6" fmla="*/ 815138 w 1308209"/>
              <a:gd name="connsiteY6" fmla="*/ 280223 h 1308209"/>
              <a:gd name="connsiteX7" fmla="*/ 788465 w 1308209"/>
              <a:gd name="connsiteY7" fmla="*/ 249741 h 1308209"/>
              <a:gd name="connsiteX8" fmla="*/ 766874 w 1308209"/>
              <a:gd name="connsiteY8" fmla="*/ 145592 h 1308209"/>
              <a:gd name="connsiteX9" fmla="*/ 679236 w 1308209"/>
              <a:gd name="connsiteY9" fmla="*/ 8421 h 1308209"/>
              <a:gd name="connsiteX10" fmla="*/ 634782 w 1308209"/>
              <a:gd name="connsiteY10" fmla="*/ 9691 h 1308209"/>
              <a:gd name="connsiteX11" fmla="*/ 552226 w 1308209"/>
              <a:gd name="connsiteY11" fmla="*/ 145592 h 1308209"/>
              <a:gd name="connsiteX12" fmla="*/ 528093 w 1308209"/>
              <a:gd name="connsiteY12" fmla="*/ 249741 h 1308209"/>
              <a:gd name="connsiteX13" fmla="*/ 500152 w 1308209"/>
              <a:gd name="connsiteY13" fmla="*/ 280223 h 1308209"/>
              <a:gd name="connsiteX14" fmla="*/ 500152 w 1308209"/>
              <a:gd name="connsiteY14" fmla="*/ 388182 h 1308209"/>
              <a:gd name="connsiteX15" fmla="*/ 218188 w 1308209"/>
              <a:gd name="connsiteY15" fmla="*/ 564727 h 1308209"/>
              <a:gd name="connsiteX16" fmla="*/ 141982 w 1308209"/>
              <a:gd name="connsiteY16" fmla="*/ 507572 h 1308209"/>
              <a:gd name="connsiteX17" fmla="*/ 61965 w 1308209"/>
              <a:gd name="connsiteY17" fmla="*/ 587589 h 1308209"/>
              <a:gd name="connsiteX18" fmla="*/ 61965 w 1308209"/>
              <a:gd name="connsiteY18" fmla="*/ 663795 h 1308209"/>
              <a:gd name="connsiteX19" fmla="*/ 14971 w 1308209"/>
              <a:gd name="connsiteY19" fmla="*/ 693008 h 1308209"/>
              <a:gd name="connsiteX20" fmla="*/ 3540 w 1308209"/>
              <a:gd name="connsiteY20" fmla="*/ 733651 h 1308209"/>
              <a:gd name="connsiteX21" fmla="*/ 65775 w 1308209"/>
              <a:gd name="connsiteY21" fmla="*/ 858121 h 1308209"/>
              <a:gd name="connsiteX22" fmla="*/ 93718 w 1308209"/>
              <a:gd name="connsiteY22" fmla="*/ 875903 h 1308209"/>
              <a:gd name="connsiteX23" fmla="*/ 107689 w 1308209"/>
              <a:gd name="connsiteY23" fmla="*/ 872093 h 1308209"/>
              <a:gd name="connsiteX24" fmla="*/ 225808 w 1308209"/>
              <a:gd name="connsiteY24" fmla="*/ 812398 h 1308209"/>
              <a:gd name="connsiteX25" fmla="*/ 500152 w 1308209"/>
              <a:gd name="connsiteY25" fmla="*/ 816208 h 1308209"/>
              <a:gd name="connsiteX26" fmla="*/ 500152 w 1308209"/>
              <a:gd name="connsiteY26" fmla="*/ 906386 h 1308209"/>
              <a:gd name="connsiteX27" fmla="*/ 503962 w 1308209"/>
              <a:gd name="connsiteY27" fmla="*/ 920357 h 1308209"/>
              <a:gd name="connsiteX28" fmla="*/ 526823 w 1308209"/>
              <a:gd name="connsiteY28" fmla="*/ 967351 h 1308209"/>
              <a:gd name="connsiteX29" fmla="*/ 382031 w 1308209"/>
              <a:gd name="connsiteY29" fmla="*/ 1202320 h 1308209"/>
              <a:gd name="connsiteX30" fmla="*/ 380761 w 1308209"/>
              <a:gd name="connsiteY30" fmla="*/ 1232803 h 1308209"/>
              <a:gd name="connsiteX31" fmla="*/ 412514 w 1308209"/>
              <a:gd name="connsiteY31" fmla="*/ 1295038 h 1308209"/>
              <a:gd name="connsiteX32" fmla="*/ 440456 w 1308209"/>
              <a:gd name="connsiteY32" fmla="*/ 1312820 h 1308209"/>
              <a:gd name="connsiteX33" fmla="*/ 450617 w 1308209"/>
              <a:gd name="connsiteY33" fmla="*/ 1311549 h 1308209"/>
              <a:gd name="connsiteX34" fmla="*/ 633513 w 1308209"/>
              <a:gd name="connsiteY34" fmla="*/ 1250584 h 1308209"/>
              <a:gd name="connsiteX35" fmla="*/ 685587 w 1308209"/>
              <a:gd name="connsiteY35" fmla="*/ 1250584 h 1308209"/>
              <a:gd name="connsiteX36" fmla="*/ 868482 w 1308209"/>
              <a:gd name="connsiteY36" fmla="*/ 1311549 h 1308209"/>
              <a:gd name="connsiteX37" fmla="*/ 878643 w 1308209"/>
              <a:gd name="connsiteY37" fmla="*/ 1312820 h 1308209"/>
              <a:gd name="connsiteX38" fmla="*/ 906585 w 1308209"/>
              <a:gd name="connsiteY38" fmla="*/ 1295038 h 1308209"/>
              <a:gd name="connsiteX39" fmla="*/ 938338 w 1308209"/>
              <a:gd name="connsiteY39" fmla="*/ 1232803 h 1308209"/>
              <a:gd name="connsiteX40" fmla="*/ 937068 w 1308209"/>
              <a:gd name="connsiteY40" fmla="*/ 1202320 h 1308209"/>
              <a:gd name="connsiteX41" fmla="*/ 789736 w 1308209"/>
              <a:gd name="connsiteY41" fmla="*/ 967351 h 1308209"/>
              <a:gd name="connsiteX42" fmla="*/ 812597 w 1308209"/>
              <a:gd name="connsiteY42" fmla="*/ 920357 h 1308209"/>
              <a:gd name="connsiteX43" fmla="*/ 816407 w 1308209"/>
              <a:gd name="connsiteY43" fmla="*/ 906386 h 1308209"/>
              <a:gd name="connsiteX44" fmla="*/ 816407 w 1308209"/>
              <a:gd name="connsiteY44" fmla="*/ 816208 h 1308209"/>
              <a:gd name="connsiteX45" fmla="*/ 1090751 w 1308209"/>
              <a:gd name="connsiteY45" fmla="*/ 812398 h 1308209"/>
              <a:gd name="connsiteX46" fmla="*/ 1208871 w 1308209"/>
              <a:gd name="connsiteY46" fmla="*/ 872093 h 1308209"/>
              <a:gd name="connsiteX47" fmla="*/ 1222841 w 1308209"/>
              <a:gd name="connsiteY47" fmla="*/ 875903 h 1308209"/>
              <a:gd name="connsiteX48" fmla="*/ 1250784 w 1308209"/>
              <a:gd name="connsiteY48" fmla="*/ 858121 h 1308209"/>
              <a:gd name="connsiteX49" fmla="*/ 1313019 w 1308209"/>
              <a:gd name="connsiteY49" fmla="*/ 733651 h 1308209"/>
              <a:gd name="connsiteX50" fmla="*/ 1300318 w 1308209"/>
              <a:gd name="connsiteY50" fmla="*/ 691737 h 1308209"/>
              <a:gd name="connsiteX51" fmla="*/ 1154256 w 1308209"/>
              <a:gd name="connsiteY51" fmla="*/ 586319 h 1308209"/>
              <a:gd name="connsiteX52" fmla="*/ 1172037 w 1308209"/>
              <a:gd name="connsiteY52" fmla="*/ 568537 h 1308209"/>
              <a:gd name="connsiteX53" fmla="*/ 1189819 w 1308209"/>
              <a:gd name="connsiteY53" fmla="*/ 586319 h 1308209"/>
              <a:gd name="connsiteX54" fmla="*/ 1189819 w 1308209"/>
              <a:gd name="connsiteY54" fmla="*/ 621882 h 1308209"/>
              <a:gd name="connsiteX55" fmla="*/ 1154256 w 1308209"/>
              <a:gd name="connsiteY55" fmla="*/ 600290 h 1308209"/>
              <a:gd name="connsiteX56" fmla="*/ 1154256 w 1308209"/>
              <a:gd name="connsiteY56" fmla="*/ 586319 h 1308209"/>
              <a:gd name="connsiteX57" fmla="*/ 564927 w 1308209"/>
              <a:gd name="connsiteY57" fmla="*/ 310706 h 1308209"/>
              <a:gd name="connsiteX58" fmla="*/ 590329 w 1308209"/>
              <a:gd name="connsiteY58" fmla="*/ 281493 h 1308209"/>
              <a:gd name="connsiteX59" fmla="*/ 611921 w 1308209"/>
              <a:gd name="connsiteY59" fmla="*/ 165914 h 1308209"/>
              <a:gd name="connsiteX60" fmla="*/ 658915 w 1308209"/>
              <a:gd name="connsiteY60" fmla="*/ 77006 h 1308209"/>
              <a:gd name="connsiteX61" fmla="*/ 707179 w 1308209"/>
              <a:gd name="connsiteY61" fmla="*/ 165914 h 1308209"/>
              <a:gd name="connsiteX62" fmla="*/ 726230 w 1308209"/>
              <a:gd name="connsiteY62" fmla="*/ 280223 h 1308209"/>
              <a:gd name="connsiteX63" fmla="*/ 735121 w 1308209"/>
              <a:gd name="connsiteY63" fmla="*/ 301815 h 1308209"/>
              <a:gd name="connsiteX64" fmla="*/ 751632 w 1308209"/>
              <a:gd name="connsiteY64" fmla="*/ 310706 h 1308209"/>
              <a:gd name="connsiteX65" fmla="*/ 751632 w 1308209"/>
              <a:gd name="connsiteY65" fmla="*/ 897495 h 1308209"/>
              <a:gd name="connsiteX66" fmla="*/ 691937 w 1308209"/>
              <a:gd name="connsiteY66" fmla="*/ 1015614 h 1308209"/>
              <a:gd name="connsiteX67" fmla="*/ 689397 w 1308209"/>
              <a:gd name="connsiteY67" fmla="*/ 1024505 h 1308209"/>
              <a:gd name="connsiteX68" fmla="*/ 662725 w 1308209"/>
              <a:gd name="connsiteY68" fmla="*/ 1185809 h 1308209"/>
              <a:gd name="connsiteX69" fmla="*/ 653834 w 1308209"/>
              <a:gd name="connsiteY69" fmla="*/ 1185809 h 1308209"/>
              <a:gd name="connsiteX70" fmla="*/ 627162 w 1308209"/>
              <a:gd name="connsiteY70" fmla="*/ 1024505 h 1308209"/>
              <a:gd name="connsiteX71" fmla="*/ 624622 w 1308209"/>
              <a:gd name="connsiteY71" fmla="*/ 1015614 h 1308209"/>
              <a:gd name="connsiteX72" fmla="*/ 564927 w 1308209"/>
              <a:gd name="connsiteY72" fmla="*/ 897495 h 1308209"/>
              <a:gd name="connsiteX73" fmla="*/ 564927 w 1308209"/>
              <a:gd name="connsiteY73" fmla="*/ 310706 h 1308209"/>
              <a:gd name="connsiteX74" fmla="*/ 125470 w 1308209"/>
              <a:gd name="connsiteY74" fmla="*/ 586319 h 1308209"/>
              <a:gd name="connsiteX75" fmla="*/ 143251 w 1308209"/>
              <a:gd name="connsiteY75" fmla="*/ 568537 h 1308209"/>
              <a:gd name="connsiteX76" fmla="*/ 161033 w 1308209"/>
              <a:gd name="connsiteY76" fmla="*/ 586319 h 1308209"/>
              <a:gd name="connsiteX77" fmla="*/ 161033 w 1308209"/>
              <a:gd name="connsiteY77" fmla="*/ 601560 h 1308209"/>
              <a:gd name="connsiteX78" fmla="*/ 125470 w 1308209"/>
              <a:gd name="connsiteY78" fmla="*/ 623152 h 1308209"/>
              <a:gd name="connsiteX79" fmla="*/ 125470 w 1308209"/>
              <a:gd name="connsiteY79" fmla="*/ 586319 h 1308209"/>
              <a:gd name="connsiteX80" fmla="*/ 220728 w 1308209"/>
              <a:gd name="connsiteY80" fmla="*/ 750162 h 1308209"/>
              <a:gd name="connsiteX81" fmla="*/ 206757 w 1308209"/>
              <a:gd name="connsiteY81" fmla="*/ 753973 h 1308209"/>
              <a:gd name="connsiteX82" fmla="*/ 110229 w 1308209"/>
              <a:gd name="connsiteY82" fmla="*/ 802237 h 1308209"/>
              <a:gd name="connsiteX83" fmla="*/ 74666 w 1308209"/>
              <a:gd name="connsiteY83" fmla="*/ 731111 h 1308209"/>
              <a:gd name="connsiteX84" fmla="*/ 502691 w 1308209"/>
              <a:gd name="connsiteY84" fmla="*/ 463118 h 1308209"/>
              <a:gd name="connsiteX85" fmla="*/ 502691 w 1308209"/>
              <a:gd name="connsiteY85" fmla="*/ 755243 h 1308209"/>
              <a:gd name="connsiteX86" fmla="*/ 220728 w 1308209"/>
              <a:gd name="connsiteY86" fmla="*/ 750162 h 1308209"/>
              <a:gd name="connsiteX87" fmla="*/ 444267 w 1308209"/>
              <a:gd name="connsiteY87" fmla="*/ 1220102 h 1308209"/>
              <a:gd name="connsiteX88" fmla="*/ 562386 w 1308209"/>
              <a:gd name="connsiteY88" fmla="*/ 1032126 h 1308209"/>
              <a:gd name="connsiteX89" fmla="*/ 566196 w 1308209"/>
              <a:gd name="connsiteY89" fmla="*/ 1041017 h 1308209"/>
              <a:gd name="connsiteX90" fmla="*/ 592869 w 1308209"/>
              <a:gd name="connsiteY90" fmla="*/ 1197240 h 1308209"/>
              <a:gd name="connsiteX91" fmla="*/ 455698 w 1308209"/>
              <a:gd name="connsiteY91" fmla="*/ 1242964 h 1308209"/>
              <a:gd name="connsiteX92" fmla="*/ 444267 w 1308209"/>
              <a:gd name="connsiteY92" fmla="*/ 1220102 h 1308209"/>
              <a:gd name="connsiteX93" fmla="*/ 872292 w 1308209"/>
              <a:gd name="connsiteY93" fmla="*/ 1220102 h 1308209"/>
              <a:gd name="connsiteX94" fmla="*/ 860861 w 1308209"/>
              <a:gd name="connsiteY94" fmla="*/ 1242964 h 1308209"/>
              <a:gd name="connsiteX95" fmla="*/ 723690 w 1308209"/>
              <a:gd name="connsiteY95" fmla="*/ 1197240 h 1308209"/>
              <a:gd name="connsiteX96" fmla="*/ 750362 w 1308209"/>
              <a:gd name="connsiteY96" fmla="*/ 1041017 h 1308209"/>
              <a:gd name="connsiteX97" fmla="*/ 754173 w 1308209"/>
              <a:gd name="connsiteY97" fmla="*/ 1032126 h 1308209"/>
              <a:gd name="connsiteX98" fmla="*/ 872292 w 1308209"/>
              <a:gd name="connsiteY98" fmla="*/ 1220102 h 1308209"/>
              <a:gd name="connsiteX99" fmla="*/ 1207600 w 1308209"/>
              <a:gd name="connsiteY99" fmla="*/ 800967 h 1308209"/>
              <a:gd name="connsiteX100" fmla="*/ 1111072 w 1308209"/>
              <a:gd name="connsiteY100" fmla="*/ 752703 h 1308209"/>
              <a:gd name="connsiteX101" fmla="*/ 1097101 w 1308209"/>
              <a:gd name="connsiteY101" fmla="*/ 748892 h 1308209"/>
              <a:gd name="connsiteX102" fmla="*/ 816407 w 1308209"/>
              <a:gd name="connsiteY102" fmla="*/ 752703 h 1308209"/>
              <a:gd name="connsiteX103" fmla="*/ 816407 w 1308209"/>
              <a:gd name="connsiteY103" fmla="*/ 460578 h 1308209"/>
              <a:gd name="connsiteX104" fmla="*/ 1244433 w 1308209"/>
              <a:gd name="connsiteY104" fmla="*/ 728571 h 1308209"/>
              <a:gd name="connsiteX105" fmla="*/ 1207600 w 1308209"/>
              <a:gd name="connsiteY105" fmla="*/ 800967 h 1308209"/>
              <a:gd name="connsiteX106" fmla="*/ 595410 w 1308209"/>
              <a:gd name="connsiteY106" fmla="*/ 530434 h 1308209"/>
              <a:gd name="connsiteX107" fmla="*/ 627162 w 1308209"/>
              <a:gd name="connsiteY107" fmla="*/ 498682 h 1308209"/>
              <a:gd name="connsiteX108" fmla="*/ 689397 w 1308209"/>
              <a:gd name="connsiteY108" fmla="*/ 498682 h 1308209"/>
              <a:gd name="connsiteX109" fmla="*/ 721150 w 1308209"/>
              <a:gd name="connsiteY109" fmla="*/ 530434 h 1308209"/>
              <a:gd name="connsiteX110" fmla="*/ 689397 w 1308209"/>
              <a:gd name="connsiteY110" fmla="*/ 562187 h 1308209"/>
              <a:gd name="connsiteX111" fmla="*/ 627162 w 1308209"/>
              <a:gd name="connsiteY111" fmla="*/ 562187 h 1308209"/>
              <a:gd name="connsiteX112" fmla="*/ 595410 w 1308209"/>
              <a:gd name="connsiteY112" fmla="*/ 530434 h 1308209"/>
              <a:gd name="connsiteX113" fmla="*/ 595410 w 1308209"/>
              <a:gd name="connsiteY113" fmla="*/ 654904 h 1308209"/>
              <a:gd name="connsiteX114" fmla="*/ 627162 w 1308209"/>
              <a:gd name="connsiteY114" fmla="*/ 623152 h 1308209"/>
              <a:gd name="connsiteX115" fmla="*/ 689397 w 1308209"/>
              <a:gd name="connsiteY115" fmla="*/ 623152 h 1308209"/>
              <a:gd name="connsiteX116" fmla="*/ 721150 w 1308209"/>
              <a:gd name="connsiteY116" fmla="*/ 654904 h 1308209"/>
              <a:gd name="connsiteX117" fmla="*/ 689397 w 1308209"/>
              <a:gd name="connsiteY117" fmla="*/ 686657 h 1308209"/>
              <a:gd name="connsiteX118" fmla="*/ 627162 w 1308209"/>
              <a:gd name="connsiteY118" fmla="*/ 686657 h 1308209"/>
              <a:gd name="connsiteX119" fmla="*/ 595410 w 1308209"/>
              <a:gd name="connsiteY119" fmla="*/ 654904 h 1308209"/>
              <a:gd name="connsiteX120" fmla="*/ 595410 w 1308209"/>
              <a:gd name="connsiteY120" fmla="*/ 780645 h 1308209"/>
              <a:gd name="connsiteX121" fmla="*/ 627162 w 1308209"/>
              <a:gd name="connsiteY121" fmla="*/ 748892 h 1308209"/>
              <a:gd name="connsiteX122" fmla="*/ 689397 w 1308209"/>
              <a:gd name="connsiteY122" fmla="*/ 748892 h 1308209"/>
              <a:gd name="connsiteX123" fmla="*/ 721150 w 1308209"/>
              <a:gd name="connsiteY123" fmla="*/ 780645 h 1308209"/>
              <a:gd name="connsiteX124" fmla="*/ 689397 w 1308209"/>
              <a:gd name="connsiteY124" fmla="*/ 812398 h 1308209"/>
              <a:gd name="connsiteX125" fmla="*/ 627162 w 1308209"/>
              <a:gd name="connsiteY125" fmla="*/ 812398 h 1308209"/>
              <a:gd name="connsiteX126" fmla="*/ 595410 w 1308209"/>
              <a:gd name="connsiteY126" fmla="*/ 780645 h 130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308209" h="1308209">
                <a:moveTo>
                  <a:pt x="1300318" y="691737"/>
                </a:moveTo>
                <a:lnTo>
                  <a:pt x="1252054" y="661255"/>
                </a:lnTo>
                <a:lnTo>
                  <a:pt x="1252054" y="586319"/>
                </a:lnTo>
                <a:cubicBezTo>
                  <a:pt x="1252054" y="541865"/>
                  <a:pt x="1216491" y="506302"/>
                  <a:pt x="1172037" y="506302"/>
                </a:cubicBezTo>
                <a:cubicBezTo>
                  <a:pt x="1136474" y="506302"/>
                  <a:pt x="1105991" y="530434"/>
                  <a:pt x="1095831" y="563457"/>
                </a:cubicBezTo>
                <a:lnTo>
                  <a:pt x="815138" y="388182"/>
                </a:lnTo>
                <a:lnTo>
                  <a:pt x="815138" y="280223"/>
                </a:lnTo>
                <a:cubicBezTo>
                  <a:pt x="815138" y="264982"/>
                  <a:pt x="803706" y="252281"/>
                  <a:pt x="788465" y="249741"/>
                </a:cubicBezTo>
                <a:cubicBezTo>
                  <a:pt x="785925" y="214178"/>
                  <a:pt x="779575" y="178615"/>
                  <a:pt x="766874" y="145592"/>
                </a:cubicBezTo>
                <a:cubicBezTo>
                  <a:pt x="742741" y="77006"/>
                  <a:pt x="705908" y="32553"/>
                  <a:pt x="679236" y="8421"/>
                </a:cubicBezTo>
                <a:cubicBezTo>
                  <a:pt x="666535" y="-3010"/>
                  <a:pt x="647484" y="-3010"/>
                  <a:pt x="634782" y="9691"/>
                </a:cubicBezTo>
                <a:cubicBezTo>
                  <a:pt x="599220" y="46524"/>
                  <a:pt x="571277" y="93518"/>
                  <a:pt x="552226" y="145592"/>
                </a:cubicBezTo>
                <a:cubicBezTo>
                  <a:pt x="540794" y="178615"/>
                  <a:pt x="531904" y="214178"/>
                  <a:pt x="528093" y="249741"/>
                </a:cubicBezTo>
                <a:cubicBezTo>
                  <a:pt x="512853" y="251011"/>
                  <a:pt x="500152" y="264982"/>
                  <a:pt x="500152" y="280223"/>
                </a:cubicBezTo>
                <a:lnTo>
                  <a:pt x="500152" y="388182"/>
                </a:lnTo>
                <a:lnTo>
                  <a:pt x="218188" y="564727"/>
                </a:lnTo>
                <a:cubicBezTo>
                  <a:pt x="208027" y="531704"/>
                  <a:pt x="177544" y="507572"/>
                  <a:pt x="141982" y="507572"/>
                </a:cubicBezTo>
                <a:cubicBezTo>
                  <a:pt x="97528" y="507572"/>
                  <a:pt x="61965" y="543135"/>
                  <a:pt x="61965" y="587589"/>
                </a:cubicBezTo>
                <a:lnTo>
                  <a:pt x="61965" y="663795"/>
                </a:lnTo>
                <a:lnTo>
                  <a:pt x="14971" y="693008"/>
                </a:lnTo>
                <a:cubicBezTo>
                  <a:pt x="999" y="701899"/>
                  <a:pt x="-4081" y="719680"/>
                  <a:pt x="3540" y="733651"/>
                </a:cubicBezTo>
                <a:lnTo>
                  <a:pt x="65775" y="858121"/>
                </a:lnTo>
                <a:cubicBezTo>
                  <a:pt x="70855" y="869552"/>
                  <a:pt x="82286" y="875903"/>
                  <a:pt x="93718" y="875903"/>
                </a:cubicBezTo>
                <a:cubicBezTo>
                  <a:pt x="98798" y="875903"/>
                  <a:pt x="102608" y="874633"/>
                  <a:pt x="107689" y="872093"/>
                </a:cubicBezTo>
                <a:lnTo>
                  <a:pt x="225808" y="812398"/>
                </a:lnTo>
                <a:lnTo>
                  <a:pt x="500152" y="816208"/>
                </a:lnTo>
                <a:lnTo>
                  <a:pt x="500152" y="906386"/>
                </a:lnTo>
                <a:cubicBezTo>
                  <a:pt x="500152" y="911466"/>
                  <a:pt x="501421" y="916546"/>
                  <a:pt x="503962" y="920357"/>
                </a:cubicBezTo>
                <a:lnTo>
                  <a:pt x="526823" y="967351"/>
                </a:lnTo>
                <a:lnTo>
                  <a:pt x="382031" y="1202320"/>
                </a:lnTo>
                <a:cubicBezTo>
                  <a:pt x="375681" y="1211211"/>
                  <a:pt x="375681" y="1222642"/>
                  <a:pt x="380761" y="1232803"/>
                </a:cubicBezTo>
                <a:lnTo>
                  <a:pt x="412514" y="1295038"/>
                </a:lnTo>
                <a:cubicBezTo>
                  <a:pt x="417595" y="1306469"/>
                  <a:pt x="429025" y="1312820"/>
                  <a:pt x="440456" y="1312820"/>
                </a:cubicBezTo>
                <a:cubicBezTo>
                  <a:pt x="444267" y="1312820"/>
                  <a:pt x="446807" y="1312820"/>
                  <a:pt x="450617" y="1311549"/>
                </a:cubicBezTo>
                <a:lnTo>
                  <a:pt x="633513" y="1250584"/>
                </a:lnTo>
                <a:lnTo>
                  <a:pt x="685587" y="1250584"/>
                </a:lnTo>
                <a:lnTo>
                  <a:pt x="868482" y="1311549"/>
                </a:lnTo>
                <a:cubicBezTo>
                  <a:pt x="872292" y="1312820"/>
                  <a:pt x="874833" y="1312820"/>
                  <a:pt x="878643" y="1312820"/>
                </a:cubicBezTo>
                <a:cubicBezTo>
                  <a:pt x="890073" y="1312820"/>
                  <a:pt x="901505" y="1306469"/>
                  <a:pt x="906585" y="1295038"/>
                </a:cubicBezTo>
                <a:lnTo>
                  <a:pt x="938338" y="1232803"/>
                </a:lnTo>
                <a:cubicBezTo>
                  <a:pt x="943418" y="1222642"/>
                  <a:pt x="942148" y="1211211"/>
                  <a:pt x="937068" y="1202320"/>
                </a:cubicBezTo>
                <a:lnTo>
                  <a:pt x="789736" y="967351"/>
                </a:lnTo>
                <a:lnTo>
                  <a:pt x="812597" y="920357"/>
                </a:lnTo>
                <a:cubicBezTo>
                  <a:pt x="815138" y="916546"/>
                  <a:pt x="816407" y="911466"/>
                  <a:pt x="816407" y="906386"/>
                </a:cubicBezTo>
                <a:lnTo>
                  <a:pt x="816407" y="816208"/>
                </a:lnTo>
                <a:lnTo>
                  <a:pt x="1090751" y="812398"/>
                </a:lnTo>
                <a:lnTo>
                  <a:pt x="1208871" y="872093"/>
                </a:lnTo>
                <a:cubicBezTo>
                  <a:pt x="1213950" y="874633"/>
                  <a:pt x="1217761" y="875903"/>
                  <a:pt x="1222841" y="875903"/>
                </a:cubicBezTo>
                <a:cubicBezTo>
                  <a:pt x="1234273" y="875903"/>
                  <a:pt x="1245703" y="869552"/>
                  <a:pt x="1250784" y="858121"/>
                </a:cubicBezTo>
                <a:lnTo>
                  <a:pt x="1313019" y="733651"/>
                </a:lnTo>
                <a:cubicBezTo>
                  <a:pt x="1319370" y="718410"/>
                  <a:pt x="1314289" y="700628"/>
                  <a:pt x="1300318" y="691737"/>
                </a:cubicBezTo>
                <a:close/>
                <a:moveTo>
                  <a:pt x="1154256" y="586319"/>
                </a:moveTo>
                <a:cubicBezTo>
                  <a:pt x="1154256" y="576158"/>
                  <a:pt x="1161876" y="568537"/>
                  <a:pt x="1172037" y="568537"/>
                </a:cubicBezTo>
                <a:cubicBezTo>
                  <a:pt x="1182198" y="568537"/>
                  <a:pt x="1189819" y="576158"/>
                  <a:pt x="1189819" y="586319"/>
                </a:cubicBezTo>
                <a:lnTo>
                  <a:pt x="1189819" y="621882"/>
                </a:lnTo>
                <a:lnTo>
                  <a:pt x="1154256" y="600290"/>
                </a:lnTo>
                <a:lnTo>
                  <a:pt x="1154256" y="586319"/>
                </a:lnTo>
                <a:close/>
                <a:moveTo>
                  <a:pt x="564927" y="310706"/>
                </a:moveTo>
                <a:cubicBezTo>
                  <a:pt x="578898" y="308166"/>
                  <a:pt x="589059" y="295465"/>
                  <a:pt x="590329" y="281493"/>
                </a:cubicBezTo>
                <a:cubicBezTo>
                  <a:pt x="591599" y="240850"/>
                  <a:pt x="599220" y="201477"/>
                  <a:pt x="611921" y="165914"/>
                </a:cubicBezTo>
                <a:cubicBezTo>
                  <a:pt x="623351" y="132891"/>
                  <a:pt x="639863" y="103679"/>
                  <a:pt x="658915" y="77006"/>
                </a:cubicBezTo>
                <a:cubicBezTo>
                  <a:pt x="676696" y="98598"/>
                  <a:pt x="694478" y="126540"/>
                  <a:pt x="707179" y="165914"/>
                </a:cubicBezTo>
                <a:cubicBezTo>
                  <a:pt x="719880" y="201477"/>
                  <a:pt x="726230" y="240850"/>
                  <a:pt x="726230" y="280223"/>
                </a:cubicBezTo>
                <a:cubicBezTo>
                  <a:pt x="726230" y="289114"/>
                  <a:pt x="730040" y="296735"/>
                  <a:pt x="735121" y="301815"/>
                </a:cubicBezTo>
                <a:cubicBezTo>
                  <a:pt x="740201" y="306896"/>
                  <a:pt x="745282" y="309436"/>
                  <a:pt x="751632" y="310706"/>
                </a:cubicBezTo>
                <a:lnTo>
                  <a:pt x="751632" y="897495"/>
                </a:lnTo>
                <a:lnTo>
                  <a:pt x="691937" y="1015614"/>
                </a:lnTo>
                <a:cubicBezTo>
                  <a:pt x="690667" y="1018155"/>
                  <a:pt x="689397" y="1021965"/>
                  <a:pt x="689397" y="1024505"/>
                </a:cubicBezTo>
                <a:lnTo>
                  <a:pt x="662725" y="1185809"/>
                </a:lnTo>
                <a:lnTo>
                  <a:pt x="653834" y="1185809"/>
                </a:lnTo>
                <a:lnTo>
                  <a:pt x="627162" y="1024505"/>
                </a:lnTo>
                <a:cubicBezTo>
                  <a:pt x="627162" y="1021965"/>
                  <a:pt x="625892" y="1018155"/>
                  <a:pt x="624622" y="1015614"/>
                </a:cubicBezTo>
                <a:lnTo>
                  <a:pt x="564927" y="897495"/>
                </a:lnTo>
                <a:lnTo>
                  <a:pt x="564927" y="310706"/>
                </a:lnTo>
                <a:close/>
                <a:moveTo>
                  <a:pt x="125470" y="586319"/>
                </a:moveTo>
                <a:cubicBezTo>
                  <a:pt x="125470" y="576158"/>
                  <a:pt x="133091" y="568537"/>
                  <a:pt x="143251" y="568537"/>
                </a:cubicBezTo>
                <a:cubicBezTo>
                  <a:pt x="153412" y="568537"/>
                  <a:pt x="161033" y="576158"/>
                  <a:pt x="161033" y="586319"/>
                </a:cubicBezTo>
                <a:lnTo>
                  <a:pt x="161033" y="601560"/>
                </a:lnTo>
                <a:lnTo>
                  <a:pt x="125470" y="623152"/>
                </a:lnTo>
                <a:lnTo>
                  <a:pt x="125470" y="586319"/>
                </a:lnTo>
                <a:close/>
                <a:moveTo>
                  <a:pt x="220728" y="750162"/>
                </a:moveTo>
                <a:cubicBezTo>
                  <a:pt x="215648" y="750162"/>
                  <a:pt x="210567" y="751433"/>
                  <a:pt x="206757" y="753973"/>
                </a:cubicBezTo>
                <a:lnTo>
                  <a:pt x="110229" y="802237"/>
                </a:lnTo>
                <a:lnTo>
                  <a:pt x="74666" y="731111"/>
                </a:lnTo>
                <a:lnTo>
                  <a:pt x="502691" y="463118"/>
                </a:lnTo>
                <a:lnTo>
                  <a:pt x="502691" y="755243"/>
                </a:lnTo>
                <a:lnTo>
                  <a:pt x="220728" y="750162"/>
                </a:lnTo>
                <a:close/>
                <a:moveTo>
                  <a:pt x="444267" y="1220102"/>
                </a:moveTo>
                <a:lnTo>
                  <a:pt x="562386" y="1032126"/>
                </a:lnTo>
                <a:lnTo>
                  <a:pt x="566196" y="1041017"/>
                </a:lnTo>
                <a:lnTo>
                  <a:pt x="592869" y="1197240"/>
                </a:lnTo>
                <a:lnTo>
                  <a:pt x="455698" y="1242964"/>
                </a:lnTo>
                <a:lnTo>
                  <a:pt x="444267" y="1220102"/>
                </a:lnTo>
                <a:close/>
                <a:moveTo>
                  <a:pt x="872292" y="1220102"/>
                </a:moveTo>
                <a:lnTo>
                  <a:pt x="860861" y="1242964"/>
                </a:lnTo>
                <a:lnTo>
                  <a:pt x="723690" y="1197240"/>
                </a:lnTo>
                <a:lnTo>
                  <a:pt x="750362" y="1041017"/>
                </a:lnTo>
                <a:lnTo>
                  <a:pt x="754173" y="1032126"/>
                </a:lnTo>
                <a:lnTo>
                  <a:pt x="872292" y="1220102"/>
                </a:lnTo>
                <a:close/>
                <a:moveTo>
                  <a:pt x="1207600" y="800967"/>
                </a:moveTo>
                <a:lnTo>
                  <a:pt x="1111072" y="752703"/>
                </a:lnTo>
                <a:cubicBezTo>
                  <a:pt x="1105991" y="750162"/>
                  <a:pt x="1100912" y="748892"/>
                  <a:pt x="1097101" y="748892"/>
                </a:cubicBezTo>
                <a:lnTo>
                  <a:pt x="816407" y="752703"/>
                </a:lnTo>
                <a:lnTo>
                  <a:pt x="816407" y="460578"/>
                </a:lnTo>
                <a:lnTo>
                  <a:pt x="1244433" y="728571"/>
                </a:lnTo>
                <a:lnTo>
                  <a:pt x="1207600" y="800967"/>
                </a:lnTo>
                <a:close/>
                <a:moveTo>
                  <a:pt x="595410" y="530434"/>
                </a:moveTo>
                <a:cubicBezTo>
                  <a:pt x="595410" y="512653"/>
                  <a:pt x="609380" y="498682"/>
                  <a:pt x="627162" y="498682"/>
                </a:cubicBezTo>
                <a:lnTo>
                  <a:pt x="689397" y="498682"/>
                </a:lnTo>
                <a:cubicBezTo>
                  <a:pt x="707179" y="498682"/>
                  <a:pt x="721150" y="512653"/>
                  <a:pt x="721150" y="530434"/>
                </a:cubicBezTo>
                <a:cubicBezTo>
                  <a:pt x="721150" y="548216"/>
                  <a:pt x="707179" y="562187"/>
                  <a:pt x="689397" y="562187"/>
                </a:cubicBezTo>
                <a:lnTo>
                  <a:pt x="627162" y="562187"/>
                </a:lnTo>
                <a:cubicBezTo>
                  <a:pt x="609380" y="562187"/>
                  <a:pt x="595410" y="548216"/>
                  <a:pt x="595410" y="530434"/>
                </a:cubicBezTo>
                <a:close/>
                <a:moveTo>
                  <a:pt x="595410" y="654904"/>
                </a:moveTo>
                <a:cubicBezTo>
                  <a:pt x="595410" y="637123"/>
                  <a:pt x="609380" y="623152"/>
                  <a:pt x="627162" y="623152"/>
                </a:cubicBezTo>
                <a:lnTo>
                  <a:pt x="689397" y="623152"/>
                </a:lnTo>
                <a:cubicBezTo>
                  <a:pt x="707179" y="623152"/>
                  <a:pt x="721150" y="637123"/>
                  <a:pt x="721150" y="654904"/>
                </a:cubicBezTo>
                <a:cubicBezTo>
                  <a:pt x="721150" y="672686"/>
                  <a:pt x="707179" y="686657"/>
                  <a:pt x="689397" y="686657"/>
                </a:cubicBezTo>
                <a:lnTo>
                  <a:pt x="627162" y="686657"/>
                </a:lnTo>
                <a:cubicBezTo>
                  <a:pt x="609380" y="686657"/>
                  <a:pt x="595410" y="672686"/>
                  <a:pt x="595410" y="654904"/>
                </a:cubicBezTo>
                <a:close/>
                <a:moveTo>
                  <a:pt x="595410" y="780645"/>
                </a:moveTo>
                <a:cubicBezTo>
                  <a:pt x="595410" y="762863"/>
                  <a:pt x="609380" y="748892"/>
                  <a:pt x="627162" y="748892"/>
                </a:cubicBezTo>
                <a:lnTo>
                  <a:pt x="689397" y="748892"/>
                </a:lnTo>
                <a:cubicBezTo>
                  <a:pt x="707179" y="748892"/>
                  <a:pt x="721150" y="762863"/>
                  <a:pt x="721150" y="780645"/>
                </a:cubicBezTo>
                <a:cubicBezTo>
                  <a:pt x="721150" y="798427"/>
                  <a:pt x="707179" y="812398"/>
                  <a:pt x="689397" y="812398"/>
                </a:cubicBezTo>
                <a:lnTo>
                  <a:pt x="627162" y="812398"/>
                </a:lnTo>
                <a:cubicBezTo>
                  <a:pt x="609380" y="811128"/>
                  <a:pt x="595410" y="797157"/>
                  <a:pt x="595410" y="780645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s-MX">
              <a:solidFill>
                <a:srgbClr val="00338C"/>
              </a:solidFill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9AA7E105-D0FC-2657-661B-A0C035AA9311}"/>
              </a:ext>
            </a:extLst>
          </p:cNvPr>
          <p:cNvSpPr/>
          <p:nvPr/>
        </p:nvSpPr>
        <p:spPr>
          <a:xfrm>
            <a:off x="4290369" y="127394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>
              <a:solidFill>
                <a:srgbClr val="00338C"/>
              </a:solidFill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73CF4F07-4763-2755-7548-16A226D9309C}"/>
              </a:ext>
            </a:extLst>
          </p:cNvPr>
          <p:cNvSpPr/>
          <p:nvPr/>
        </p:nvSpPr>
        <p:spPr>
          <a:xfrm>
            <a:off x="4290369" y="291401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4FAA5C1F-C2F3-2DED-DD8C-1863DAC62EB7}"/>
              </a:ext>
            </a:extLst>
          </p:cNvPr>
          <p:cNvSpPr/>
          <p:nvPr/>
        </p:nvSpPr>
        <p:spPr>
          <a:xfrm>
            <a:off x="4290369" y="4741581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grpSp>
        <p:nvGrpSpPr>
          <p:cNvPr id="142" name="Grupo 48">
            <a:extLst>
              <a:ext uri="{FF2B5EF4-FFF2-40B4-BE49-F238E27FC236}">
                <a16:creationId xmlns:a16="http://schemas.microsoft.com/office/drawing/2014/main" id="{B7F33D28-A924-90E2-8DD4-DD33DC3F42B7}"/>
              </a:ext>
            </a:extLst>
          </p:cNvPr>
          <p:cNvGrpSpPr/>
          <p:nvPr/>
        </p:nvGrpSpPr>
        <p:grpSpPr>
          <a:xfrm>
            <a:off x="4392010" y="1471994"/>
            <a:ext cx="486958" cy="378255"/>
            <a:chOff x="2273910" y="12454932"/>
            <a:chExt cx="312180" cy="238553"/>
          </a:xfrm>
          <a:solidFill>
            <a:srgbClr val="FFFFFF"/>
          </a:solidFill>
        </p:grpSpPr>
        <p:sp>
          <p:nvSpPr>
            <p:cNvPr id="143" name="Forma libre 483">
              <a:extLst>
                <a:ext uri="{FF2B5EF4-FFF2-40B4-BE49-F238E27FC236}">
                  <a16:creationId xmlns:a16="http://schemas.microsoft.com/office/drawing/2014/main" id="{7BF42ED6-CB56-4FDF-5C27-901E1FA10E95}"/>
                </a:ext>
              </a:extLst>
            </p:cNvPr>
            <p:cNvSpPr/>
            <p:nvPr/>
          </p:nvSpPr>
          <p:spPr>
            <a:xfrm>
              <a:off x="2273910" y="12454932"/>
              <a:ext cx="312180" cy="190483"/>
            </a:xfrm>
            <a:custGeom>
              <a:avLst/>
              <a:gdLst>
                <a:gd name="connsiteX0" fmla="*/ 307947 w 312180"/>
                <a:gd name="connsiteY0" fmla="*/ 0 h 190482"/>
                <a:gd name="connsiteX1" fmla="*/ 6349 w 312180"/>
                <a:gd name="connsiteY1" fmla="*/ 0 h 190482"/>
                <a:gd name="connsiteX2" fmla="*/ 0 w 312180"/>
                <a:gd name="connsiteY2" fmla="*/ 6350 h 190482"/>
                <a:gd name="connsiteX3" fmla="*/ 0 w 312180"/>
                <a:gd name="connsiteY3" fmla="*/ 157149 h 190482"/>
                <a:gd name="connsiteX4" fmla="*/ 0 w 312180"/>
                <a:gd name="connsiteY4" fmla="*/ 187309 h 190482"/>
                <a:gd name="connsiteX5" fmla="*/ 6349 w 312180"/>
                <a:gd name="connsiteY5" fmla="*/ 193658 h 190482"/>
                <a:gd name="connsiteX6" fmla="*/ 307947 w 312180"/>
                <a:gd name="connsiteY6" fmla="*/ 193658 h 190482"/>
                <a:gd name="connsiteX7" fmla="*/ 314297 w 312180"/>
                <a:gd name="connsiteY7" fmla="*/ 187309 h 190482"/>
                <a:gd name="connsiteX8" fmla="*/ 314297 w 312180"/>
                <a:gd name="connsiteY8" fmla="*/ 157149 h 190482"/>
                <a:gd name="connsiteX9" fmla="*/ 314297 w 312180"/>
                <a:gd name="connsiteY9" fmla="*/ 6350 h 190482"/>
                <a:gd name="connsiteX10" fmla="*/ 307947 w 312180"/>
                <a:gd name="connsiteY10" fmla="*/ 0 h 190482"/>
                <a:gd name="connsiteX11" fmla="*/ 13228 w 312180"/>
                <a:gd name="connsiteY11" fmla="*/ 13228 h 190482"/>
                <a:gd name="connsiteX12" fmla="*/ 301598 w 312180"/>
                <a:gd name="connsiteY12" fmla="*/ 13228 h 190482"/>
                <a:gd name="connsiteX13" fmla="*/ 301598 w 312180"/>
                <a:gd name="connsiteY13" fmla="*/ 151329 h 190482"/>
                <a:gd name="connsiteX14" fmla="*/ 13228 w 312180"/>
                <a:gd name="connsiteY14" fmla="*/ 151329 h 190482"/>
                <a:gd name="connsiteX15" fmla="*/ 13228 w 312180"/>
                <a:gd name="connsiteY15" fmla="*/ 13228 h 190482"/>
                <a:gd name="connsiteX16" fmla="*/ 301598 w 312180"/>
                <a:gd name="connsiteY16" fmla="*/ 180960 h 190482"/>
                <a:gd name="connsiteX17" fmla="*/ 13228 w 312180"/>
                <a:gd name="connsiteY17" fmla="*/ 180960 h 190482"/>
                <a:gd name="connsiteX18" fmla="*/ 13228 w 312180"/>
                <a:gd name="connsiteY18" fmla="*/ 163499 h 190482"/>
                <a:gd name="connsiteX19" fmla="*/ 301598 w 312180"/>
                <a:gd name="connsiteY19" fmla="*/ 163499 h 190482"/>
                <a:gd name="connsiteX20" fmla="*/ 301598 w 312180"/>
                <a:gd name="connsiteY20" fmla="*/ 180960 h 19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180" h="190482">
                  <a:moveTo>
                    <a:pt x="307947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50"/>
                  </a:cubicBezTo>
                  <a:lnTo>
                    <a:pt x="0" y="157149"/>
                  </a:lnTo>
                  <a:lnTo>
                    <a:pt x="0" y="187309"/>
                  </a:lnTo>
                  <a:cubicBezTo>
                    <a:pt x="0" y="191012"/>
                    <a:pt x="2646" y="193658"/>
                    <a:pt x="6349" y="193658"/>
                  </a:cubicBezTo>
                  <a:lnTo>
                    <a:pt x="307947" y="193658"/>
                  </a:lnTo>
                  <a:cubicBezTo>
                    <a:pt x="311651" y="193658"/>
                    <a:pt x="314297" y="191012"/>
                    <a:pt x="314297" y="187309"/>
                  </a:cubicBezTo>
                  <a:lnTo>
                    <a:pt x="314297" y="157149"/>
                  </a:lnTo>
                  <a:lnTo>
                    <a:pt x="314297" y="6350"/>
                  </a:lnTo>
                  <a:cubicBezTo>
                    <a:pt x="314826" y="3175"/>
                    <a:pt x="311651" y="0"/>
                    <a:pt x="307947" y="0"/>
                  </a:cubicBezTo>
                  <a:close/>
                  <a:moveTo>
                    <a:pt x="13228" y="13228"/>
                  </a:moveTo>
                  <a:lnTo>
                    <a:pt x="301598" y="13228"/>
                  </a:lnTo>
                  <a:lnTo>
                    <a:pt x="301598" y="151329"/>
                  </a:lnTo>
                  <a:lnTo>
                    <a:pt x="13228" y="151329"/>
                  </a:lnTo>
                  <a:lnTo>
                    <a:pt x="13228" y="13228"/>
                  </a:lnTo>
                  <a:close/>
                  <a:moveTo>
                    <a:pt x="301598" y="180960"/>
                  </a:moveTo>
                  <a:lnTo>
                    <a:pt x="13228" y="180960"/>
                  </a:lnTo>
                  <a:lnTo>
                    <a:pt x="13228" y="163499"/>
                  </a:lnTo>
                  <a:lnTo>
                    <a:pt x="301598" y="163499"/>
                  </a:lnTo>
                  <a:lnTo>
                    <a:pt x="301598" y="18096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4" name="Forma libre 484">
              <a:extLst>
                <a:ext uri="{FF2B5EF4-FFF2-40B4-BE49-F238E27FC236}">
                  <a16:creationId xmlns:a16="http://schemas.microsoft.com/office/drawing/2014/main" id="{29F83C4C-DA96-5FCC-FC84-F2DA1C342B1B}"/>
                </a:ext>
              </a:extLst>
            </p:cNvPr>
            <p:cNvSpPr/>
            <p:nvPr/>
          </p:nvSpPr>
          <p:spPr>
            <a:xfrm>
              <a:off x="2364390" y="12651155"/>
              <a:ext cx="132280" cy="42330"/>
            </a:xfrm>
            <a:custGeom>
              <a:avLst/>
              <a:gdLst>
                <a:gd name="connsiteX0" fmla="*/ 126989 w 132279"/>
                <a:gd name="connsiteY0" fmla="*/ 30240 h 42329"/>
                <a:gd name="connsiteX1" fmla="*/ 102120 w 132279"/>
                <a:gd name="connsiteY1" fmla="*/ 30240 h 42329"/>
                <a:gd name="connsiteX2" fmla="*/ 97887 w 132279"/>
                <a:gd name="connsiteY2" fmla="*/ 5372 h 42329"/>
                <a:gd name="connsiteX3" fmla="*/ 90479 w 132279"/>
                <a:gd name="connsiteY3" fmla="*/ 81 h 42329"/>
                <a:gd name="connsiteX4" fmla="*/ 85188 w 132279"/>
                <a:gd name="connsiteY4" fmla="*/ 7488 h 42329"/>
                <a:gd name="connsiteX5" fmla="*/ 88892 w 132279"/>
                <a:gd name="connsiteY5" fmla="*/ 30240 h 42329"/>
                <a:gd name="connsiteX6" fmla="*/ 43388 w 132279"/>
                <a:gd name="connsiteY6" fmla="*/ 30240 h 42329"/>
                <a:gd name="connsiteX7" fmla="*/ 47092 w 132279"/>
                <a:gd name="connsiteY7" fmla="*/ 7488 h 42329"/>
                <a:gd name="connsiteX8" fmla="*/ 41801 w 132279"/>
                <a:gd name="connsiteY8" fmla="*/ 81 h 42329"/>
                <a:gd name="connsiteX9" fmla="*/ 34393 w 132279"/>
                <a:gd name="connsiteY9" fmla="*/ 5372 h 42329"/>
                <a:gd name="connsiteX10" fmla="*/ 30160 w 132279"/>
                <a:gd name="connsiteY10" fmla="*/ 30240 h 42329"/>
                <a:gd name="connsiteX11" fmla="*/ 6349 w 132279"/>
                <a:gd name="connsiteY11" fmla="*/ 30240 h 42329"/>
                <a:gd name="connsiteX12" fmla="*/ 0 w 132279"/>
                <a:gd name="connsiteY12" fmla="*/ 36589 h 42329"/>
                <a:gd name="connsiteX13" fmla="*/ 6349 w 132279"/>
                <a:gd name="connsiteY13" fmla="*/ 42940 h 42329"/>
                <a:gd name="connsiteX14" fmla="*/ 35980 w 132279"/>
                <a:gd name="connsiteY14" fmla="*/ 42940 h 42329"/>
                <a:gd name="connsiteX15" fmla="*/ 96829 w 132279"/>
                <a:gd name="connsiteY15" fmla="*/ 42940 h 42329"/>
                <a:gd name="connsiteX16" fmla="*/ 126989 w 132279"/>
                <a:gd name="connsiteY16" fmla="*/ 42940 h 42329"/>
                <a:gd name="connsiteX17" fmla="*/ 133338 w 132279"/>
                <a:gd name="connsiteY17" fmla="*/ 36589 h 42329"/>
                <a:gd name="connsiteX18" fmla="*/ 126989 w 132279"/>
                <a:gd name="connsiteY18" fmla="*/ 30240 h 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279" h="42329">
                  <a:moveTo>
                    <a:pt x="126989" y="30240"/>
                  </a:moveTo>
                  <a:lnTo>
                    <a:pt x="102120" y="30240"/>
                  </a:lnTo>
                  <a:lnTo>
                    <a:pt x="97887" y="5372"/>
                  </a:lnTo>
                  <a:cubicBezTo>
                    <a:pt x="97358" y="1668"/>
                    <a:pt x="94183" y="-449"/>
                    <a:pt x="90479" y="81"/>
                  </a:cubicBezTo>
                  <a:cubicBezTo>
                    <a:pt x="86776" y="610"/>
                    <a:pt x="84659" y="3784"/>
                    <a:pt x="85188" y="7488"/>
                  </a:cubicBezTo>
                  <a:lnTo>
                    <a:pt x="88892" y="30240"/>
                  </a:lnTo>
                  <a:lnTo>
                    <a:pt x="43388" y="30240"/>
                  </a:lnTo>
                  <a:lnTo>
                    <a:pt x="47092" y="7488"/>
                  </a:lnTo>
                  <a:cubicBezTo>
                    <a:pt x="47621" y="3784"/>
                    <a:pt x="45504" y="610"/>
                    <a:pt x="41801" y="81"/>
                  </a:cubicBezTo>
                  <a:cubicBezTo>
                    <a:pt x="38097" y="-449"/>
                    <a:pt x="34922" y="1668"/>
                    <a:pt x="34393" y="5372"/>
                  </a:cubicBezTo>
                  <a:lnTo>
                    <a:pt x="30160" y="30240"/>
                  </a:lnTo>
                  <a:lnTo>
                    <a:pt x="6349" y="30240"/>
                  </a:lnTo>
                  <a:cubicBezTo>
                    <a:pt x="2646" y="30240"/>
                    <a:pt x="0" y="32886"/>
                    <a:pt x="0" y="36589"/>
                  </a:cubicBezTo>
                  <a:cubicBezTo>
                    <a:pt x="0" y="40294"/>
                    <a:pt x="2646" y="42940"/>
                    <a:pt x="6349" y="42940"/>
                  </a:cubicBezTo>
                  <a:lnTo>
                    <a:pt x="35980" y="42940"/>
                  </a:lnTo>
                  <a:lnTo>
                    <a:pt x="96829" y="42940"/>
                  </a:lnTo>
                  <a:lnTo>
                    <a:pt x="126989" y="42940"/>
                  </a:lnTo>
                  <a:cubicBezTo>
                    <a:pt x="130692" y="42940"/>
                    <a:pt x="133338" y="40294"/>
                    <a:pt x="133338" y="36589"/>
                  </a:cubicBezTo>
                  <a:cubicBezTo>
                    <a:pt x="133867" y="32886"/>
                    <a:pt x="130692" y="30240"/>
                    <a:pt x="126989" y="3024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5" name="Forma libre 485">
              <a:extLst>
                <a:ext uri="{FF2B5EF4-FFF2-40B4-BE49-F238E27FC236}">
                  <a16:creationId xmlns:a16="http://schemas.microsoft.com/office/drawing/2014/main" id="{8C31FDD9-583B-1260-AA24-2B1B24E7E2A3}"/>
                </a:ext>
              </a:extLst>
            </p:cNvPr>
            <p:cNvSpPr/>
            <p:nvPr/>
          </p:nvSpPr>
          <p:spPr>
            <a:xfrm>
              <a:off x="2296723" y="12537715"/>
              <a:ext cx="95241" cy="52912"/>
            </a:xfrm>
            <a:custGeom>
              <a:avLst/>
              <a:gdLst>
                <a:gd name="connsiteX0" fmla="*/ 87244 w 95241"/>
                <a:gd name="connsiteY0" fmla="*/ 23041 h 52911"/>
                <a:gd name="connsiteX1" fmla="*/ 87244 w 95241"/>
                <a:gd name="connsiteY1" fmla="*/ 23041 h 52911"/>
                <a:gd name="connsiteX2" fmla="*/ 59730 w 95241"/>
                <a:gd name="connsiteY2" fmla="*/ 1348 h 52911"/>
                <a:gd name="connsiteX3" fmla="*/ 51264 w 95241"/>
                <a:gd name="connsiteY3" fmla="*/ 1876 h 52911"/>
                <a:gd name="connsiteX4" fmla="*/ 2056 w 95241"/>
                <a:gd name="connsiteY4" fmla="*/ 46851 h 52911"/>
                <a:gd name="connsiteX5" fmla="*/ 1527 w 95241"/>
                <a:gd name="connsiteY5" fmla="*/ 55847 h 52911"/>
                <a:gd name="connsiteX6" fmla="*/ 6289 w 95241"/>
                <a:gd name="connsiteY6" fmla="*/ 57963 h 52911"/>
                <a:gd name="connsiteX7" fmla="*/ 10522 w 95241"/>
                <a:gd name="connsiteY7" fmla="*/ 56376 h 52911"/>
                <a:gd name="connsiteX8" fmla="*/ 56026 w 95241"/>
                <a:gd name="connsiteY8" fmla="*/ 15104 h 52911"/>
                <a:gd name="connsiteX9" fmla="*/ 83011 w 95241"/>
                <a:gd name="connsiteY9" fmla="*/ 36799 h 52911"/>
                <a:gd name="connsiteX10" fmla="*/ 91477 w 95241"/>
                <a:gd name="connsiteY10" fmla="*/ 36799 h 52911"/>
                <a:gd name="connsiteX11" fmla="*/ 95710 w 95241"/>
                <a:gd name="connsiteY11" fmla="*/ 33095 h 52911"/>
                <a:gd name="connsiteX12" fmla="*/ 96239 w 95241"/>
                <a:gd name="connsiteY12" fmla="*/ 24100 h 52911"/>
                <a:gd name="connsiteX13" fmla="*/ 87244 w 95241"/>
                <a:gd name="connsiteY13" fmla="*/ 23041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41" h="52911">
                  <a:moveTo>
                    <a:pt x="87244" y="23041"/>
                  </a:moveTo>
                  <a:lnTo>
                    <a:pt x="87244" y="23041"/>
                  </a:lnTo>
                  <a:lnTo>
                    <a:pt x="59730" y="1348"/>
                  </a:lnTo>
                  <a:cubicBezTo>
                    <a:pt x="57084" y="-769"/>
                    <a:pt x="53910" y="-240"/>
                    <a:pt x="51264" y="1876"/>
                  </a:cubicBezTo>
                  <a:lnTo>
                    <a:pt x="2056" y="46851"/>
                  </a:lnTo>
                  <a:cubicBezTo>
                    <a:pt x="-590" y="49497"/>
                    <a:pt x="-590" y="53202"/>
                    <a:pt x="1527" y="55847"/>
                  </a:cubicBezTo>
                  <a:cubicBezTo>
                    <a:pt x="2585" y="57434"/>
                    <a:pt x="4701" y="57963"/>
                    <a:pt x="6289" y="57963"/>
                  </a:cubicBezTo>
                  <a:cubicBezTo>
                    <a:pt x="7876" y="57963"/>
                    <a:pt x="9463" y="57434"/>
                    <a:pt x="10522" y="56376"/>
                  </a:cubicBezTo>
                  <a:lnTo>
                    <a:pt x="56026" y="15104"/>
                  </a:lnTo>
                  <a:lnTo>
                    <a:pt x="83011" y="36799"/>
                  </a:lnTo>
                  <a:cubicBezTo>
                    <a:pt x="85657" y="38914"/>
                    <a:pt x="88831" y="38386"/>
                    <a:pt x="91477" y="36799"/>
                  </a:cubicBezTo>
                  <a:lnTo>
                    <a:pt x="95710" y="33095"/>
                  </a:lnTo>
                  <a:cubicBezTo>
                    <a:pt x="98356" y="30978"/>
                    <a:pt x="98885" y="26746"/>
                    <a:pt x="96239" y="24100"/>
                  </a:cubicBezTo>
                  <a:cubicBezTo>
                    <a:pt x="94123" y="20925"/>
                    <a:pt x="89890" y="20925"/>
                    <a:pt x="87244" y="23041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6" name="Forma libre 486">
              <a:extLst>
                <a:ext uri="{FF2B5EF4-FFF2-40B4-BE49-F238E27FC236}">
                  <a16:creationId xmlns:a16="http://schemas.microsoft.com/office/drawing/2014/main" id="{FA999BE9-9C06-44D8-6CB3-DB2506686E41}"/>
                </a:ext>
              </a:extLst>
            </p:cNvPr>
            <p:cNvSpPr/>
            <p:nvPr/>
          </p:nvSpPr>
          <p:spPr>
            <a:xfrm>
              <a:off x="2466570" y="12482447"/>
              <a:ext cx="89950" cy="52912"/>
            </a:xfrm>
            <a:custGeom>
              <a:avLst/>
              <a:gdLst>
                <a:gd name="connsiteX0" fmla="*/ 83540 w 89950"/>
                <a:gd name="connsiteY0" fmla="*/ 1587 h 52911"/>
                <a:gd name="connsiteX1" fmla="*/ 39094 w 89950"/>
                <a:gd name="connsiteY1" fmla="*/ 41801 h 52911"/>
                <a:gd name="connsiteX2" fmla="*/ 12638 w 89950"/>
                <a:gd name="connsiteY2" fmla="*/ 19578 h 52911"/>
                <a:gd name="connsiteX3" fmla="*/ 4172 w 89950"/>
                <a:gd name="connsiteY3" fmla="*/ 19578 h 52911"/>
                <a:gd name="connsiteX4" fmla="*/ 2056 w 89950"/>
                <a:gd name="connsiteY4" fmla="*/ 21694 h 52911"/>
                <a:gd name="connsiteX5" fmla="*/ 1527 w 89950"/>
                <a:gd name="connsiteY5" fmla="*/ 30689 h 52911"/>
                <a:gd name="connsiteX6" fmla="*/ 8405 w 89950"/>
                <a:gd name="connsiteY6" fmla="*/ 32276 h 52911"/>
                <a:gd name="connsiteX7" fmla="*/ 34861 w 89950"/>
                <a:gd name="connsiteY7" fmla="*/ 54499 h 52911"/>
                <a:gd name="connsiteX8" fmla="*/ 39094 w 89950"/>
                <a:gd name="connsiteY8" fmla="*/ 56086 h 52911"/>
                <a:gd name="connsiteX9" fmla="*/ 43327 w 89950"/>
                <a:gd name="connsiteY9" fmla="*/ 54499 h 52911"/>
                <a:gd name="connsiteX10" fmla="*/ 92006 w 89950"/>
                <a:gd name="connsiteY10" fmla="*/ 10583 h 52911"/>
                <a:gd name="connsiteX11" fmla="*/ 92535 w 89950"/>
                <a:gd name="connsiteY11" fmla="*/ 1587 h 52911"/>
                <a:gd name="connsiteX12" fmla="*/ 83540 w 89950"/>
                <a:gd name="connsiteY12" fmla="*/ 1587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950" h="52911">
                  <a:moveTo>
                    <a:pt x="83540" y="1587"/>
                  </a:moveTo>
                  <a:lnTo>
                    <a:pt x="39094" y="41801"/>
                  </a:lnTo>
                  <a:lnTo>
                    <a:pt x="12638" y="19578"/>
                  </a:lnTo>
                  <a:cubicBezTo>
                    <a:pt x="9993" y="17461"/>
                    <a:pt x="6289" y="17461"/>
                    <a:pt x="4172" y="19578"/>
                  </a:cubicBezTo>
                  <a:lnTo>
                    <a:pt x="2056" y="21694"/>
                  </a:lnTo>
                  <a:cubicBezTo>
                    <a:pt x="-590" y="24339"/>
                    <a:pt x="-590" y="28043"/>
                    <a:pt x="1527" y="30689"/>
                  </a:cubicBezTo>
                  <a:cubicBezTo>
                    <a:pt x="3114" y="32806"/>
                    <a:pt x="5760" y="33334"/>
                    <a:pt x="8405" y="32276"/>
                  </a:cubicBezTo>
                  <a:lnTo>
                    <a:pt x="34861" y="54499"/>
                  </a:lnTo>
                  <a:cubicBezTo>
                    <a:pt x="35919" y="55558"/>
                    <a:pt x="37507" y="56086"/>
                    <a:pt x="39094" y="56086"/>
                  </a:cubicBezTo>
                  <a:cubicBezTo>
                    <a:pt x="40681" y="56086"/>
                    <a:pt x="42269" y="55558"/>
                    <a:pt x="43327" y="54499"/>
                  </a:cubicBezTo>
                  <a:lnTo>
                    <a:pt x="92006" y="10583"/>
                  </a:lnTo>
                  <a:cubicBezTo>
                    <a:pt x="94652" y="7937"/>
                    <a:pt x="94652" y="4233"/>
                    <a:pt x="92535" y="1587"/>
                  </a:cubicBezTo>
                  <a:cubicBezTo>
                    <a:pt x="90419" y="-529"/>
                    <a:pt x="86186" y="-529"/>
                    <a:pt x="83540" y="1587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7" name="Forma libre 487">
              <a:extLst>
                <a:ext uri="{FF2B5EF4-FFF2-40B4-BE49-F238E27FC236}">
                  <a16:creationId xmlns:a16="http://schemas.microsoft.com/office/drawing/2014/main" id="{1D130394-4069-AFAA-34C4-B5AFD342879A}"/>
                </a:ext>
              </a:extLst>
            </p:cNvPr>
            <p:cNvSpPr/>
            <p:nvPr/>
          </p:nvSpPr>
          <p:spPr>
            <a:xfrm>
              <a:off x="2424651" y="12483505"/>
              <a:ext cx="10582" cy="15874"/>
            </a:xfrm>
            <a:custGeom>
              <a:avLst/>
              <a:gdLst>
                <a:gd name="connsiteX0" fmla="*/ 6407 w 10582"/>
                <a:gd name="connsiteY0" fmla="*/ 19048 h 15873"/>
                <a:gd name="connsiteX1" fmla="*/ 12757 w 10582"/>
                <a:gd name="connsiteY1" fmla="*/ 12698 h 15873"/>
                <a:gd name="connsiteX2" fmla="*/ 12757 w 10582"/>
                <a:gd name="connsiteY2" fmla="*/ 6349 h 15873"/>
                <a:gd name="connsiteX3" fmla="*/ 6407 w 10582"/>
                <a:gd name="connsiteY3" fmla="*/ 0 h 15873"/>
                <a:gd name="connsiteX4" fmla="*/ 58 w 10582"/>
                <a:gd name="connsiteY4" fmla="*/ 6349 h 15873"/>
                <a:gd name="connsiteX5" fmla="*/ 58 w 10582"/>
                <a:gd name="connsiteY5" fmla="*/ 12698 h 15873"/>
                <a:gd name="connsiteX6" fmla="*/ 6407 w 10582"/>
                <a:gd name="connsiteY6" fmla="*/ 19048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407" y="19048"/>
                  </a:moveTo>
                  <a:cubicBezTo>
                    <a:pt x="10111" y="19048"/>
                    <a:pt x="12757" y="16402"/>
                    <a:pt x="12757" y="12698"/>
                  </a:cubicBezTo>
                  <a:lnTo>
                    <a:pt x="12757" y="6349"/>
                  </a:lnTo>
                  <a:cubicBezTo>
                    <a:pt x="12757" y="2646"/>
                    <a:pt x="10111" y="0"/>
                    <a:pt x="6407" y="0"/>
                  </a:cubicBezTo>
                  <a:cubicBezTo>
                    <a:pt x="2704" y="0"/>
                    <a:pt x="58" y="2646"/>
                    <a:pt x="58" y="6349"/>
                  </a:cubicBezTo>
                  <a:lnTo>
                    <a:pt x="58" y="12698"/>
                  </a:lnTo>
                  <a:cubicBezTo>
                    <a:pt x="-471" y="16402"/>
                    <a:pt x="2704" y="19048"/>
                    <a:pt x="6407" y="1904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8" name="Forma libre 488">
              <a:extLst>
                <a:ext uri="{FF2B5EF4-FFF2-40B4-BE49-F238E27FC236}">
                  <a16:creationId xmlns:a16="http://schemas.microsoft.com/office/drawing/2014/main" id="{5F71836C-75C9-2F22-0F1B-F211A0CE0F18}"/>
                </a:ext>
              </a:extLst>
            </p:cNvPr>
            <p:cNvSpPr/>
            <p:nvPr/>
          </p:nvSpPr>
          <p:spPr>
            <a:xfrm>
              <a:off x="2424709" y="12578747"/>
              <a:ext cx="10582" cy="15874"/>
            </a:xfrm>
            <a:custGeom>
              <a:avLst/>
              <a:gdLst>
                <a:gd name="connsiteX0" fmla="*/ 6349 w 10582"/>
                <a:gd name="connsiteY0" fmla="*/ 0 h 15873"/>
                <a:gd name="connsiteX1" fmla="*/ 0 w 10582"/>
                <a:gd name="connsiteY1" fmla="*/ 6349 h 15873"/>
                <a:gd name="connsiteX2" fmla="*/ 0 w 10582"/>
                <a:gd name="connsiteY2" fmla="*/ 11640 h 15873"/>
                <a:gd name="connsiteX3" fmla="*/ 6349 w 10582"/>
                <a:gd name="connsiteY3" fmla="*/ 17990 h 15873"/>
                <a:gd name="connsiteX4" fmla="*/ 12699 w 10582"/>
                <a:gd name="connsiteY4" fmla="*/ 11640 h 15873"/>
                <a:gd name="connsiteX5" fmla="*/ 12699 w 10582"/>
                <a:gd name="connsiteY5" fmla="*/ 6349 h 15873"/>
                <a:gd name="connsiteX6" fmla="*/ 6349 w 10582"/>
                <a:gd name="connsiteY6" fmla="*/ 0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349" y="0"/>
                  </a:moveTo>
                  <a:cubicBezTo>
                    <a:pt x="2646" y="0"/>
                    <a:pt x="0" y="2646"/>
                    <a:pt x="0" y="6349"/>
                  </a:cubicBezTo>
                  <a:lnTo>
                    <a:pt x="0" y="11640"/>
                  </a:lnTo>
                  <a:cubicBezTo>
                    <a:pt x="0" y="15344"/>
                    <a:pt x="2646" y="17990"/>
                    <a:pt x="6349" y="17990"/>
                  </a:cubicBezTo>
                  <a:cubicBezTo>
                    <a:pt x="10053" y="17990"/>
                    <a:pt x="12699" y="15344"/>
                    <a:pt x="12699" y="11640"/>
                  </a:cubicBezTo>
                  <a:lnTo>
                    <a:pt x="12699" y="6349"/>
                  </a:lnTo>
                  <a:cubicBezTo>
                    <a:pt x="12699" y="3174"/>
                    <a:pt x="9524" y="0"/>
                    <a:pt x="634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9" name="Forma libre 489">
              <a:extLst>
                <a:ext uri="{FF2B5EF4-FFF2-40B4-BE49-F238E27FC236}">
                  <a16:creationId xmlns:a16="http://schemas.microsoft.com/office/drawing/2014/main" id="{F02DD342-B5CB-655C-5FF4-164016A4D9B1}"/>
                </a:ext>
              </a:extLst>
            </p:cNvPr>
            <p:cNvSpPr/>
            <p:nvPr/>
          </p:nvSpPr>
          <p:spPr>
            <a:xfrm>
              <a:off x="2398253" y="12508374"/>
              <a:ext cx="63494" cy="63494"/>
            </a:xfrm>
            <a:custGeom>
              <a:avLst/>
              <a:gdLst>
                <a:gd name="connsiteX0" fmla="*/ 46562 w 63494"/>
                <a:gd name="connsiteY0" fmla="*/ 26456 h 63494"/>
                <a:gd name="connsiteX1" fmla="*/ 32805 w 63494"/>
                <a:gd name="connsiteY1" fmla="*/ 26456 h 63494"/>
                <a:gd name="connsiteX2" fmla="*/ 19577 w 63494"/>
                <a:gd name="connsiteY2" fmla="*/ 26456 h 63494"/>
                <a:gd name="connsiteX3" fmla="*/ 12699 w 63494"/>
                <a:gd name="connsiteY3" fmla="*/ 19577 h 63494"/>
                <a:gd name="connsiteX4" fmla="*/ 19577 w 63494"/>
                <a:gd name="connsiteY4" fmla="*/ 12698 h 63494"/>
                <a:gd name="connsiteX5" fmla="*/ 59261 w 63494"/>
                <a:gd name="connsiteY5" fmla="*/ 12698 h 63494"/>
                <a:gd name="connsiteX6" fmla="*/ 65611 w 63494"/>
                <a:gd name="connsiteY6" fmla="*/ 6349 h 63494"/>
                <a:gd name="connsiteX7" fmla="*/ 59261 w 63494"/>
                <a:gd name="connsiteY7" fmla="*/ 0 h 63494"/>
                <a:gd name="connsiteX8" fmla="*/ 19577 w 63494"/>
                <a:gd name="connsiteY8" fmla="*/ 0 h 63494"/>
                <a:gd name="connsiteX9" fmla="*/ 0 w 63494"/>
                <a:gd name="connsiteY9" fmla="*/ 19577 h 63494"/>
                <a:gd name="connsiteX10" fmla="*/ 19577 w 63494"/>
                <a:gd name="connsiteY10" fmla="*/ 39154 h 63494"/>
                <a:gd name="connsiteX11" fmla="*/ 32805 w 63494"/>
                <a:gd name="connsiteY11" fmla="*/ 39154 h 63494"/>
                <a:gd name="connsiteX12" fmla="*/ 46562 w 63494"/>
                <a:gd name="connsiteY12" fmla="*/ 39154 h 63494"/>
                <a:gd name="connsiteX13" fmla="*/ 53441 w 63494"/>
                <a:gd name="connsiteY13" fmla="*/ 46033 h 63494"/>
                <a:gd name="connsiteX14" fmla="*/ 46562 w 63494"/>
                <a:gd name="connsiteY14" fmla="*/ 52912 h 63494"/>
                <a:gd name="connsiteX15" fmla="*/ 6349 w 63494"/>
                <a:gd name="connsiteY15" fmla="*/ 52912 h 63494"/>
                <a:gd name="connsiteX16" fmla="*/ 0 w 63494"/>
                <a:gd name="connsiteY16" fmla="*/ 59261 h 63494"/>
                <a:gd name="connsiteX17" fmla="*/ 6349 w 63494"/>
                <a:gd name="connsiteY17" fmla="*/ 65610 h 63494"/>
                <a:gd name="connsiteX18" fmla="*/ 46562 w 63494"/>
                <a:gd name="connsiteY18" fmla="*/ 65610 h 63494"/>
                <a:gd name="connsiteX19" fmla="*/ 66140 w 63494"/>
                <a:gd name="connsiteY19" fmla="*/ 46033 h 63494"/>
                <a:gd name="connsiteX20" fmla="*/ 46562 w 63494"/>
                <a:gd name="connsiteY20" fmla="*/ 26456 h 6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494" h="63494">
                  <a:moveTo>
                    <a:pt x="46562" y="26456"/>
                  </a:moveTo>
                  <a:lnTo>
                    <a:pt x="32805" y="26456"/>
                  </a:lnTo>
                  <a:lnTo>
                    <a:pt x="19577" y="26456"/>
                  </a:lnTo>
                  <a:cubicBezTo>
                    <a:pt x="15874" y="26456"/>
                    <a:pt x="12699" y="23281"/>
                    <a:pt x="12699" y="19577"/>
                  </a:cubicBezTo>
                  <a:cubicBezTo>
                    <a:pt x="12699" y="15874"/>
                    <a:pt x="15874" y="12698"/>
                    <a:pt x="19577" y="12698"/>
                  </a:cubicBezTo>
                  <a:lnTo>
                    <a:pt x="59261" y="12698"/>
                  </a:lnTo>
                  <a:cubicBezTo>
                    <a:pt x="62965" y="12698"/>
                    <a:pt x="65611" y="10053"/>
                    <a:pt x="65611" y="6349"/>
                  </a:cubicBezTo>
                  <a:cubicBezTo>
                    <a:pt x="65611" y="2646"/>
                    <a:pt x="62965" y="0"/>
                    <a:pt x="59261" y="0"/>
                  </a:cubicBezTo>
                  <a:lnTo>
                    <a:pt x="19577" y="0"/>
                  </a:lnTo>
                  <a:cubicBezTo>
                    <a:pt x="8466" y="0"/>
                    <a:pt x="0" y="8995"/>
                    <a:pt x="0" y="19577"/>
                  </a:cubicBezTo>
                  <a:cubicBezTo>
                    <a:pt x="0" y="30160"/>
                    <a:pt x="8995" y="39154"/>
                    <a:pt x="19577" y="39154"/>
                  </a:cubicBezTo>
                  <a:lnTo>
                    <a:pt x="32805" y="39154"/>
                  </a:lnTo>
                  <a:lnTo>
                    <a:pt x="46562" y="39154"/>
                  </a:lnTo>
                  <a:cubicBezTo>
                    <a:pt x="50266" y="39154"/>
                    <a:pt x="53441" y="42330"/>
                    <a:pt x="53441" y="46033"/>
                  </a:cubicBezTo>
                  <a:cubicBezTo>
                    <a:pt x="53441" y="49737"/>
                    <a:pt x="50266" y="52912"/>
                    <a:pt x="46562" y="52912"/>
                  </a:cubicBezTo>
                  <a:lnTo>
                    <a:pt x="6349" y="52912"/>
                  </a:lnTo>
                  <a:cubicBezTo>
                    <a:pt x="2646" y="52912"/>
                    <a:pt x="0" y="55557"/>
                    <a:pt x="0" y="59261"/>
                  </a:cubicBezTo>
                  <a:cubicBezTo>
                    <a:pt x="0" y="62965"/>
                    <a:pt x="2646" y="65610"/>
                    <a:pt x="6349" y="65610"/>
                  </a:cubicBezTo>
                  <a:lnTo>
                    <a:pt x="46562" y="65610"/>
                  </a:lnTo>
                  <a:cubicBezTo>
                    <a:pt x="57674" y="65610"/>
                    <a:pt x="66140" y="56615"/>
                    <a:pt x="66140" y="46033"/>
                  </a:cubicBezTo>
                  <a:cubicBezTo>
                    <a:pt x="66140" y="34922"/>
                    <a:pt x="57145" y="26456"/>
                    <a:pt x="46562" y="2645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50" name="Grupo 126">
            <a:extLst>
              <a:ext uri="{FF2B5EF4-FFF2-40B4-BE49-F238E27FC236}">
                <a16:creationId xmlns:a16="http://schemas.microsoft.com/office/drawing/2014/main" id="{FAEA7871-3073-ECD7-6F59-1E4AC9AE28B2}"/>
              </a:ext>
            </a:extLst>
          </p:cNvPr>
          <p:cNvGrpSpPr/>
          <p:nvPr/>
        </p:nvGrpSpPr>
        <p:grpSpPr>
          <a:xfrm>
            <a:off x="4463218" y="3024791"/>
            <a:ext cx="345433" cy="485251"/>
            <a:chOff x="1569124" y="7165065"/>
            <a:chExt cx="222230" cy="312180"/>
          </a:xfrm>
          <a:solidFill>
            <a:srgbClr val="FFFFFF"/>
          </a:solidFill>
        </p:grpSpPr>
        <p:sp>
          <p:nvSpPr>
            <p:cNvPr id="151" name="Forma libre 246">
              <a:extLst>
                <a:ext uri="{FF2B5EF4-FFF2-40B4-BE49-F238E27FC236}">
                  <a16:creationId xmlns:a16="http://schemas.microsoft.com/office/drawing/2014/main" id="{C463917D-2915-1B34-7067-18A00DE4E0D7}"/>
                </a:ext>
              </a:extLst>
            </p:cNvPr>
            <p:cNvSpPr/>
            <p:nvPr/>
          </p:nvSpPr>
          <p:spPr>
            <a:xfrm>
              <a:off x="1569124" y="7165065"/>
              <a:ext cx="222230" cy="312180"/>
            </a:xfrm>
            <a:custGeom>
              <a:avLst/>
              <a:gdLst>
                <a:gd name="connsiteX0" fmla="*/ 220643 w 222229"/>
                <a:gd name="connsiteY0" fmla="*/ 794 h 312180"/>
                <a:gd name="connsiteX1" fmla="*/ 214293 w 222229"/>
                <a:gd name="connsiteY1" fmla="*/ 794 h 312180"/>
                <a:gd name="connsiteX2" fmla="*/ 182017 w 222229"/>
                <a:gd name="connsiteY2" fmla="*/ 18255 h 312180"/>
                <a:gd name="connsiteX3" fmla="*/ 150270 w 222229"/>
                <a:gd name="connsiteY3" fmla="*/ 1852 h 312180"/>
                <a:gd name="connsiteX4" fmla="*/ 144449 w 222229"/>
                <a:gd name="connsiteY4" fmla="*/ 1852 h 312180"/>
                <a:gd name="connsiteX5" fmla="*/ 112173 w 222229"/>
                <a:gd name="connsiteY5" fmla="*/ 18255 h 312180"/>
                <a:gd name="connsiteX6" fmla="*/ 80426 w 222229"/>
                <a:gd name="connsiteY6" fmla="*/ 794 h 312180"/>
                <a:gd name="connsiteX7" fmla="*/ 74077 w 222229"/>
                <a:gd name="connsiteY7" fmla="*/ 794 h 312180"/>
                <a:gd name="connsiteX8" fmla="*/ 41800 w 222229"/>
                <a:gd name="connsiteY8" fmla="*/ 18255 h 312180"/>
                <a:gd name="connsiteX9" fmla="*/ 9524 w 222229"/>
                <a:gd name="connsiteY9" fmla="*/ 1323 h 312180"/>
                <a:gd name="connsiteX10" fmla="*/ 3175 w 222229"/>
                <a:gd name="connsiteY10" fmla="*/ 1323 h 312180"/>
                <a:gd name="connsiteX11" fmla="*/ 0 w 222229"/>
                <a:gd name="connsiteY11" fmla="*/ 6614 h 312180"/>
                <a:gd name="connsiteX12" fmla="*/ 0 w 222229"/>
                <a:gd name="connsiteY12" fmla="*/ 309270 h 312180"/>
                <a:gd name="connsiteX13" fmla="*/ 3175 w 222229"/>
                <a:gd name="connsiteY13" fmla="*/ 314561 h 312180"/>
                <a:gd name="connsiteX14" fmla="*/ 9524 w 222229"/>
                <a:gd name="connsiteY14" fmla="*/ 314561 h 312180"/>
                <a:gd name="connsiteX15" fmla="*/ 41800 w 222229"/>
                <a:gd name="connsiteY15" fmla="*/ 297630 h 312180"/>
                <a:gd name="connsiteX16" fmla="*/ 74077 w 222229"/>
                <a:gd name="connsiteY16" fmla="*/ 315090 h 312180"/>
                <a:gd name="connsiteX17" fmla="*/ 77251 w 222229"/>
                <a:gd name="connsiteY17" fmla="*/ 315620 h 312180"/>
                <a:gd name="connsiteX18" fmla="*/ 80426 w 222229"/>
                <a:gd name="connsiteY18" fmla="*/ 314561 h 312180"/>
                <a:gd name="connsiteX19" fmla="*/ 112173 w 222229"/>
                <a:gd name="connsiteY19" fmla="*/ 297101 h 312180"/>
                <a:gd name="connsiteX20" fmla="*/ 144449 w 222229"/>
                <a:gd name="connsiteY20" fmla="*/ 313503 h 312180"/>
                <a:gd name="connsiteX21" fmla="*/ 150270 w 222229"/>
                <a:gd name="connsiteY21" fmla="*/ 313503 h 312180"/>
                <a:gd name="connsiteX22" fmla="*/ 182017 w 222229"/>
                <a:gd name="connsiteY22" fmla="*/ 297101 h 312180"/>
                <a:gd name="connsiteX23" fmla="*/ 214293 w 222229"/>
                <a:gd name="connsiteY23" fmla="*/ 314561 h 312180"/>
                <a:gd name="connsiteX24" fmla="*/ 220643 w 222229"/>
                <a:gd name="connsiteY24" fmla="*/ 314561 h 312180"/>
                <a:gd name="connsiteX25" fmla="*/ 223817 w 222229"/>
                <a:gd name="connsiteY25" fmla="*/ 309270 h 312180"/>
                <a:gd name="connsiteX26" fmla="*/ 223817 w 222229"/>
                <a:gd name="connsiteY26" fmla="*/ 6085 h 312180"/>
                <a:gd name="connsiteX27" fmla="*/ 220643 w 222229"/>
                <a:gd name="connsiteY27" fmla="*/ 794 h 312180"/>
                <a:gd name="connsiteX28" fmla="*/ 211118 w 222229"/>
                <a:gd name="connsiteY28" fmla="*/ 298159 h 312180"/>
                <a:gd name="connsiteX29" fmla="*/ 185192 w 222229"/>
                <a:gd name="connsiteY29" fmla="*/ 284402 h 312180"/>
                <a:gd name="connsiteX30" fmla="*/ 179371 w 222229"/>
                <a:gd name="connsiteY30" fmla="*/ 284402 h 312180"/>
                <a:gd name="connsiteX31" fmla="*/ 147624 w 222229"/>
                <a:gd name="connsiteY31" fmla="*/ 300804 h 312180"/>
                <a:gd name="connsiteX32" fmla="*/ 115348 w 222229"/>
                <a:gd name="connsiteY32" fmla="*/ 284402 h 312180"/>
                <a:gd name="connsiteX33" fmla="*/ 109528 w 222229"/>
                <a:gd name="connsiteY33" fmla="*/ 284402 h 312180"/>
                <a:gd name="connsiteX34" fmla="*/ 77781 w 222229"/>
                <a:gd name="connsiteY34" fmla="*/ 301862 h 312180"/>
                <a:gd name="connsiteX35" fmla="*/ 45504 w 222229"/>
                <a:gd name="connsiteY35" fmla="*/ 284402 h 312180"/>
                <a:gd name="connsiteX36" fmla="*/ 42330 w 222229"/>
                <a:gd name="connsiteY36" fmla="*/ 283873 h 312180"/>
                <a:gd name="connsiteX37" fmla="*/ 39155 w 222229"/>
                <a:gd name="connsiteY37" fmla="*/ 284402 h 312180"/>
                <a:gd name="connsiteX38" fmla="*/ 13757 w 222229"/>
                <a:gd name="connsiteY38" fmla="*/ 298159 h 312180"/>
                <a:gd name="connsiteX39" fmla="*/ 13757 w 222229"/>
                <a:gd name="connsiteY39" fmla="*/ 16668 h 312180"/>
                <a:gd name="connsiteX40" fmla="*/ 39155 w 222229"/>
                <a:gd name="connsiteY40" fmla="*/ 30425 h 312180"/>
                <a:gd name="connsiteX41" fmla="*/ 45504 w 222229"/>
                <a:gd name="connsiteY41" fmla="*/ 30425 h 312180"/>
                <a:gd name="connsiteX42" fmla="*/ 77781 w 222229"/>
                <a:gd name="connsiteY42" fmla="*/ 12963 h 312180"/>
                <a:gd name="connsiteX43" fmla="*/ 109528 w 222229"/>
                <a:gd name="connsiteY43" fmla="*/ 30425 h 312180"/>
                <a:gd name="connsiteX44" fmla="*/ 115348 w 222229"/>
                <a:gd name="connsiteY44" fmla="*/ 30425 h 312180"/>
                <a:gd name="connsiteX45" fmla="*/ 147624 w 222229"/>
                <a:gd name="connsiteY45" fmla="*/ 14022 h 312180"/>
                <a:gd name="connsiteX46" fmla="*/ 179371 w 222229"/>
                <a:gd name="connsiteY46" fmla="*/ 30425 h 312180"/>
                <a:gd name="connsiteX47" fmla="*/ 185192 w 222229"/>
                <a:gd name="connsiteY47" fmla="*/ 30425 h 312180"/>
                <a:gd name="connsiteX48" fmla="*/ 211118 w 222229"/>
                <a:gd name="connsiteY48" fmla="*/ 16668 h 312180"/>
                <a:gd name="connsiteX49" fmla="*/ 211118 w 222229"/>
                <a:gd name="connsiteY49" fmla="*/ 298159 h 31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22229" h="312180">
                  <a:moveTo>
                    <a:pt x="220643" y="794"/>
                  </a:moveTo>
                  <a:cubicBezTo>
                    <a:pt x="218526" y="-265"/>
                    <a:pt x="216410" y="-265"/>
                    <a:pt x="214293" y="794"/>
                  </a:cubicBezTo>
                  <a:lnTo>
                    <a:pt x="182017" y="18255"/>
                  </a:lnTo>
                  <a:lnTo>
                    <a:pt x="150270" y="1852"/>
                  </a:lnTo>
                  <a:cubicBezTo>
                    <a:pt x="148682" y="794"/>
                    <a:pt x="146037" y="794"/>
                    <a:pt x="144449" y="1852"/>
                  </a:cubicBezTo>
                  <a:lnTo>
                    <a:pt x="112173" y="18255"/>
                  </a:lnTo>
                  <a:lnTo>
                    <a:pt x="80426" y="794"/>
                  </a:lnTo>
                  <a:cubicBezTo>
                    <a:pt x="78310" y="-265"/>
                    <a:pt x="76193" y="-265"/>
                    <a:pt x="74077" y="794"/>
                  </a:cubicBezTo>
                  <a:lnTo>
                    <a:pt x="41800" y="18255"/>
                  </a:lnTo>
                  <a:lnTo>
                    <a:pt x="9524" y="1323"/>
                  </a:lnTo>
                  <a:cubicBezTo>
                    <a:pt x="7408" y="264"/>
                    <a:pt x="5291" y="264"/>
                    <a:pt x="3175" y="1323"/>
                  </a:cubicBezTo>
                  <a:cubicBezTo>
                    <a:pt x="1058" y="2381"/>
                    <a:pt x="0" y="4498"/>
                    <a:pt x="0" y="6614"/>
                  </a:cubicBezTo>
                  <a:lnTo>
                    <a:pt x="0" y="309270"/>
                  </a:lnTo>
                  <a:cubicBezTo>
                    <a:pt x="0" y="311387"/>
                    <a:pt x="1058" y="313503"/>
                    <a:pt x="3175" y="314561"/>
                  </a:cubicBezTo>
                  <a:cubicBezTo>
                    <a:pt x="5291" y="315620"/>
                    <a:pt x="7408" y="315620"/>
                    <a:pt x="9524" y="314561"/>
                  </a:cubicBezTo>
                  <a:lnTo>
                    <a:pt x="41800" y="297630"/>
                  </a:lnTo>
                  <a:lnTo>
                    <a:pt x="74077" y="315090"/>
                  </a:lnTo>
                  <a:cubicBezTo>
                    <a:pt x="75135" y="315620"/>
                    <a:pt x="76193" y="315620"/>
                    <a:pt x="77251" y="315620"/>
                  </a:cubicBezTo>
                  <a:cubicBezTo>
                    <a:pt x="78310" y="315620"/>
                    <a:pt x="79368" y="315090"/>
                    <a:pt x="80426" y="314561"/>
                  </a:cubicBezTo>
                  <a:lnTo>
                    <a:pt x="112173" y="297101"/>
                  </a:lnTo>
                  <a:lnTo>
                    <a:pt x="144449" y="313503"/>
                  </a:lnTo>
                  <a:cubicBezTo>
                    <a:pt x="146566" y="314561"/>
                    <a:pt x="148682" y="314561"/>
                    <a:pt x="150270" y="313503"/>
                  </a:cubicBezTo>
                  <a:lnTo>
                    <a:pt x="182017" y="297101"/>
                  </a:lnTo>
                  <a:lnTo>
                    <a:pt x="214293" y="314561"/>
                  </a:lnTo>
                  <a:cubicBezTo>
                    <a:pt x="216410" y="315620"/>
                    <a:pt x="218526" y="315620"/>
                    <a:pt x="220643" y="314561"/>
                  </a:cubicBezTo>
                  <a:cubicBezTo>
                    <a:pt x="222759" y="313503"/>
                    <a:pt x="223817" y="311387"/>
                    <a:pt x="223817" y="309270"/>
                  </a:cubicBezTo>
                  <a:lnTo>
                    <a:pt x="223817" y="6085"/>
                  </a:lnTo>
                  <a:cubicBezTo>
                    <a:pt x="223817" y="3969"/>
                    <a:pt x="222759" y="1852"/>
                    <a:pt x="220643" y="794"/>
                  </a:cubicBezTo>
                  <a:close/>
                  <a:moveTo>
                    <a:pt x="211118" y="298159"/>
                  </a:moveTo>
                  <a:lnTo>
                    <a:pt x="185192" y="284402"/>
                  </a:lnTo>
                  <a:cubicBezTo>
                    <a:pt x="183075" y="283343"/>
                    <a:pt x="180959" y="283343"/>
                    <a:pt x="179371" y="284402"/>
                  </a:cubicBezTo>
                  <a:lnTo>
                    <a:pt x="147624" y="300804"/>
                  </a:lnTo>
                  <a:lnTo>
                    <a:pt x="115348" y="284402"/>
                  </a:lnTo>
                  <a:cubicBezTo>
                    <a:pt x="113231" y="283343"/>
                    <a:pt x="111115" y="283343"/>
                    <a:pt x="109528" y="284402"/>
                  </a:cubicBezTo>
                  <a:lnTo>
                    <a:pt x="77781" y="301862"/>
                  </a:lnTo>
                  <a:lnTo>
                    <a:pt x="45504" y="284402"/>
                  </a:lnTo>
                  <a:cubicBezTo>
                    <a:pt x="44446" y="283873"/>
                    <a:pt x="43388" y="283873"/>
                    <a:pt x="42330" y="283873"/>
                  </a:cubicBezTo>
                  <a:cubicBezTo>
                    <a:pt x="41271" y="283873"/>
                    <a:pt x="40213" y="283873"/>
                    <a:pt x="39155" y="284402"/>
                  </a:cubicBezTo>
                  <a:lnTo>
                    <a:pt x="13757" y="298159"/>
                  </a:lnTo>
                  <a:lnTo>
                    <a:pt x="13757" y="16668"/>
                  </a:lnTo>
                  <a:lnTo>
                    <a:pt x="39155" y="30425"/>
                  </a:lnTo>
                  <a:cubicBezTo>
                    <a:pt x="41271" y="31482"/>
                    <a:pt x="43388" y="31482"/>
                    <a:pt x="45504" y="30425"/>
                  </a:cubicBezTo>
                  <a:lnTo>
                    <a:pt x="77781" y="12963"/>
                  </a:lnTo>
                  <a:lnTo>
                    <a:pt x="109528" y="30425"/>
                  </a:lnTo>
                  <a:cubicBezTo>
                    <a:pt x="111644" y="31482"/>
                    <a:pt x="113761" y="31482"/>
                    <a:pt x="115348" y="30425"/>
                  </a:cubicBezTo>
                  <a:lnTo>
                    <a:pt x="147624" y="14022"/>
                  </a:lnTo>
                  <a:lnTo>
                    <a:pt x="179371" y="30425"/>
                  </a:lnTo>
                  <a:cubicBezTo>
                    <a:pt x="181488" y="31482"/>
                    <a:pt x="183604" y="31482"/>
                    <a:pt x="185192" y="30425"/>
                  </a:cubicBezTo>
                  <a:lnTo>
                    <a:pt x="211118" y="16668"/>
                  </a:lnTo>
                  <a:lnTo>
                    <a:pt x="211118" y="298159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2" name="Forma libre 247">
              <a:extLst>
                <a:ext uri="{FF2B5EF4-FFF2-40B4-BE49-F238E27FC236}">
                  <a16:creationId xmlns:a16="http://schemas.microsoft.com/office/drawing/2014/main" id="{F9DC20C0-9F86-686D-C8F2-1C3C717458E8}"/>
                </a:ext>
              </a:extLst>
            </p:cNvPr>
            <p:cNvSpPr/>
            <p:nvPr/>
          </p:nvSpPr>
          <p:spPr>
            <a:xfrm>
              <a:off x="1629443" y="7330415"/>
              <a:ext cx="100533" cy="10582"/>
            </a:xfrm>
            <a:custGeom>
              <a:avLst/>
              <a:gdLst>
                <a:gd name="connsiteX0" fmla="*/ 6349 w 100532"/>
                <a:gd name="connsiteY0" fmla="*/ 12699 h 10582"/>
                <a:gd name="connsiteX1" fmla="*/ 96829 w 100532"/>
                <a:gd name="connsiteY1" fmla="*/ 12699 h 10582"/>
                <a:gd name="connsiteX2" fmla="*/ 103178 w 100532"/>
                <a:gd name="connsiteY2" fmla="*/ 6349 h 10582"/>
                <a:gd name="connsiteX3" fmla="*/ 96829 w 100532"/>
                <a:gd name="connsiteY3" fmla="*/ 0 h 10582"/>
                <a:gd name="connsiteX4" fmla="*/ 6349 w 100532"/>
                <a:gd name="connsiteY4" fmla="*/ 0 h 10582"/>
                <a:gd name="connsiteX5" fmla="*/ 0 w 100532"/>
                <a:gd name="connsiteY5" fmla="*/ 6349 h 10582"/>
                <a:gd name="connsiteX6" fmla="*/ 6349 w 100532"/>
                <a:gd name="connsiteY6" fmla="*/ 12699 h 1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532" h="10582">
                  <a:moveTo>
                    <a:pt x="6349" y="12699"/>
                  </a:moveTo>
                  <a:lnTo>
                    <a:pt x="96829" y="12699"/>
                  </a:lnTo>
                  <a:cubicBezTo>
                    <a:pt x="100533" y="12699"/>
                    <a:pt x="103178" y="10053"/>
                    <a:pt x="103178" y="6349"/>
                  </a:cubicBezTo>
                  <a:cubicBezTo>
                    <a:pt x="103178" y="2646"/>
                    <a:pt x="100533" y="0"/>
                    <a:pt x="96829" y="0"/>
                  </a:cubicBez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cubicBezTo>
                    <a:pt x="0" y="10053"/>
                    <a:pt x="2646" y="12699"/>
                    <a:pt x="6349" y="12699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3" name="Forma libre 248">
              <a:extLst>
                <a:ext uri="{FF2B5EF4-FFF2-40B4-BE49-F238E27FC236}">
                  <a16:creationId xmlns:a16="http://schemas.microsoft.com/office/drawing/2014/main" id="{18CBFC5D-28DC-9265-0E8E-F11898EE41F5}"/>
                </a:ext>
              </a:extLst>
            </p:cNvPr>
            <p:cNvSpPr/>
            <p:nvPr/>
          </p:nvSpPr>
          <p:spPr>
            <a:xfrm>
              <a:off x="1614099" y="7367982"/>
              <a:ext cx="132280" cy="10582"/>
            </a:xfrm>
            <a:custGeom>
              <a:avLst/>
              <a:gdLst>
                <a:gd name="connsiteX0" fmla="*/ 126989 w 132279"/>
                <a:gd name="connsiteY0" fmla="*/ 0 h 10582"/>
                <a:gd name="connsiteX1" fmla="*/ 6349 w 132279"/>
                <a:gd name="connsiteY1" fmla="*/ 0 h 10582"/>
                <a:gd name="connsiteX2" fmla="*/ 0 w 132279"/>
                <a:gd name="connsiteY2" fmla="*/ 6349 h 10582"/>
                <a:gd name="connsiteX3" fmla="*/ 6349 w 132279"/>
                <a:gd name="connsiteY3" fmla="*/ 12699 h 10582"/>
                <a:gd name="connsiteX4" fmla="*/ 126989 w 132279"/>
                <a:gd name="connsiteY4" fmla="*/ 12699 h 10582"/>
                <a:gd name="connsiteX5" fmla="*/ 133338 w 132279"/>
                <a:gd name="connsiteY5" fmla="*/ 6349 h 10582"/>
                <a:gd name="connsiteX6" fmla="*/ 126989 w 132279"/>
                <a:gd name="connsiteY6" fmla="*/ 0 h 1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279" h="10582">
                  <a:moveTo>
                    <a:pt x="126989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cubicBezTo>
                    <a:pt x="0" y="10053"/>
                    <a:pt x="2646" y="12699"/>
                    <a:pt x="6349" y="12699"/>
                  </a:cubicBezTo>
                  <a:lnTo>
                    <a:pt x="126989" y="12699"/>
                  </a:lnTo>
                  <a:cubicBezTo>
                    <a:pt x="130692" y="12699"/>
                    <a:pt x="133338" y="10053"/>
                    <a:pt x="133338" y="6349"/>
                  </a:cubicBezTo>
                  <a:cubicBezTo>
                    <a:pt x="133338" y="2646"/>
                    <a:pt x="130692" y="0"/>
                    <a:pt x="12698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4" name="Forma libre 249">
              <a:extLst>
                <a:ext uri="{FF2B5EF4-FFF2-40B4-BE49-F238E27FC236}">
                  <a16:creationId xmlns:a16="http://schemas.microsoft.com/office/drawing/2014/main" id="{C7D7D31B-3A00-C1D0-6C49-898E4822A510}"/>
                </a:ext>
              </a:extLst>
            </p:cNvPr>
            <p:cNvSpPr/>
            <p:nvPr/>
          </p:nvSpPr>
          <p:spPr>
            <a:xfrm>
              <a:off x="1614099" y="7405550"/>
              <a:ext cx="132280" cy="10582"/>
            </a:xfrm>
            <a:custGeom>
              <a:avLst/>
              <a:gdLst>
                <a:gd name="connsiteX0" fmla="*/ 126989 w 132279"/>
                <a:gd name="connsiteY0" fmla="*/ 0 h 10582"/>
                <a:gd name="connsiteX1" fmla="*/ 6349 w 132279"/>
                <a:gd name="connsiteY1" fmla="*/ 0 h 10582"/>
                <a:gd name="connsiteX2" fmla="*/ 0 w 132279"/>
                <a:gd name="connsiteY2" fmla="*/ 6350 h 10582"/>
                <a:gd name="connsiteX3" fmla="*/ 6349 w 132279"/>
                <a:gd name="connsiteY3" fmla="*/ 12699 h 10582"/>
                <a:gd name="connsiteX4" fmla="*/ 126989 w 132279"/>
                <a:gd name="connsiteY4" fmla="*/ 12699 h 10582"/>
                <a:gd name="connsiteX5" fmla="*/ 133338 w 132279"/>
                <a:gd name="connsiteY5" fmla="*/ 6350 h 10582"/>
                <a:gd name="connsiteX6" fmla="*/ 126989 w 132279"/>
                <a:gd name="connsiteY6" fmla="*/ 0 h 1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279" h="10582">
                  <a:moveTo>
                    <a:pt x="126989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50"/>
                  </a:cubicBezTo>
                  <a:cubicBezTo>
                    <a:pt x="0" y="10053"/>
                    <a:pt x="2646" y="12699"/>
                    <a:pt x="6349" y="12699"/>
                  </a:cubicBezTo>
                  <a:lnTo>
                    <a:pt x="126989" y="12699"/>
                  </a:lnTo>
                  <a:cubicBezTo>
                    <a:pt x="130692" y="12699"/>
                    <a:pt x="133338" y="10053"/>
                    <a:pt x="133338" y="6350"/>
                  </a:cubicBezTo>
                  <a:cubicBezTo>
                    <a:pt x="133338" y="2646"/>
                    <a:pt x="130692" y="0"/>
                    <a:pt x="12698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5" name="Forma libre 250">
              <a:extLst>
                <a:ext uri="{FF2B5EF4-FFF2-40B4-BE49-F238E27FC236}">
                  <a16:creationId xmlns:a16="http://schemas.microsoft.com/office/drawing/2014/main" id="{7E97802C-ED55-625E-CFB7-AB3425B8BC62}"/>
                </a:ext>
              </a:extLst>
            </p:cNvPr>
            <p:cNvSpPr/>
            <p:nvPr/>
          </p:nvSpPr>
          <p:spPr>
            <a:xfrm>
              <a:off x="1674418" y="7209776"/>
              <a:ext cx="10582" cy="15874"/>
            </a:xfrm>
            <a:custGeom>
              <a:avLst/>
              <a:gdLst>
                <a:gd name="connsiteX0" fmla="*/ 6349 w 10582"/>
                <a:gd name="connsiteY0" fmla="*/ 19048 h 15873"/>
                <a:gd name="connsiteX1" fmla="*/ 12699 w 10582"/>
                <a:gd name="connsiteY1" fmla="*/ 12699 h 15873"/>
                <a:gd name="connsiteX2" fmla="*/ 12699 w 10582"/>
                <a:gd name="connsiteY2" fmla="*/ 6350 h 15873"/>
                <a:gd name="connsiteX3" fmla="*/ 6349 w 10582"/>
                <a:gd name="connsiteY3" fmla="*/ 0 h 15873"/>
                <a:gd name="connsiteX4" fmla="*/ 0 w 10582"/>
                <a:gd name="connsiteY4" fmla="*/ 6350 h 15873"/>
                <a:gd name="connsiteX5" fmla="*/ 0 w 10582"/>
                <a:gd name="connsiteY5" fmla="*/ 12699 h 15873"/>
                <a:gd name="connsiteX6" fmla="*/ 6349 w 10582"/>
                <a:gd name="connsiteY6" fmla="*/ 19048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349" y="19048"/>
                  </a:moveTo>
                  <a:cubicBezTo>
                    <a:pt x="10053" y="19048"/>
                    <a:pt x="12699" y="16403"/>
                    <a:pt x="12699" y="12699"/>
                  </a:cubicBezTo>
                  <a:lnTo>
                    <a:pt x="12699" y="6350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2646" y="0"/>
                    <a:pt x="0" y="2646"/>
                    <a:pt x="0" y="6350"/>
                  </a:cubicBezTo>
                  <a:lnTo>
                    <a:pt x="0" y="12699"/>
                  </a:lnTo>
                  <a:cubicBezTo>
                    <a:pt x="0" y="15874"/>
                    <a:pt x="2646" y="19048"/>
                    <a:pt x="6349" y="1904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6" name="Forma libre 251">
              <a:extLst>
                <a:ext uri="{FF2B5EF4-FFF2-40B4-BE49-F238E27FC236}">
                  <a16:creationId xmlns:a16="http://schemas.microsoft.com/office/drawing/2014/main" id="{0BC339E6-7AB6-F7F2-F58F-80763873FAFE}"/>
                </a:ext>
              </a:extLst>
            </p:cNvPr>
            <p:cNvSpPr/>
            <p:nvPr/>
          </p:nvSpPr>
          <p:spPr>
            <a:xfrm>
              <a:off x="1674418" y="7300255"/>
              <a:ext cx="10582" cy="15874"/>
            </a:xfrm>
            <a:custGeom>
              <a:avLst/>
              <a:gdLst>
                <a:gd name="connsiteX0" fmla="*/ 0 w 10582"/>
                <a:gd name="connsiteY0" fmla="*/ 6350 h 15873"/>
                <a:gd name="connsiteX1" fmla="*/ 0 w 10582"/>
                <a:gd name="connsiteY1" fmla="*/ 11641 h 15873"/>
                <a:gd name="connsiteX2" fmla="*/ 6349 w 10582"/>
                <a:gd name="connsiteY2" fmla="*/ 17990 h 15873"/>
                <a:gd name="connsiteX3" fmla="*/ 12699 w 10582"/>
                <a:gd name="connsiteY3" fmla="*/ 11641 h 15873"/>
                <a:gd name="connsiteX4" fmla="*/ 12699 w 10582"/>
                <a:gd name="connsiteY4" fmla="*/ 6350 h 15873"/>
                <a:gd name="connsiteX5" fmla="*/ 6349 w 10582"/>
                <a:gd name="connsiteY5" fmla="*/ 0 h 15873"/>
                <a:gd name="connsiteX6" fmla="*/ 0 w 10582"/>
                <a:gd name="connsiteY6" fmla="*/ 6350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0" y="6350"/>
                  </a:moveTo>
                  <a:lnTo>
                    <a:pt x="0" y="11641"/>
                  </a:lnTo>
                  <a:cubicBezTo>
                    <a:pt x="0" y="15345"/>
                    <a:pt x="2646" y="17990"/>
                    <a:pt x="6349" y="17990"/>
                  </a:cubicBezTo>
                  <a:cubicBezTo>
                    <a:pt x="10053" y="17990"/>
                    <a:pt x="12699" y="15345"/>
                    <a:pt x="12699" y="11641"/>
                  </a:cubicBezTo>
                  <a:lnTo>
                    <a:pt x="12699" y="6350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2646" y="0"/>
                    <a:pt x="0" y="2646"/>
                    <a:pt x="0" y="635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7" name="Forma libre 252">
              <a:extLst>
                <a:ext uri="{FF2B5EF4-FFF2-40B4-BE49-F238E27FC236}">
                  <a16:creationId xmlns:a16="http://schemas.microsoft.com/office/drawing/2014/main" id="{A3DE4C18-BB97-BD47-1849-B9FD88E65971}"/>
                </a:ext>
              </a:extLst>
            </p:cNvPr>
            <p:cNvSpPr/>
            <p:nvPr/>
          </p:nvSpPr>
          <p:spPr>
            <a:xfrm>
              <a:off x="1649021" y="7233586"/>
              <a:ext cx="63494" cy="58203"/>
            </a:xfrm>
            <a:custGeom>
              <a:avLst/>
              <a:gdLst>
                <a:gd name="connsiteX0" fmla="*/ 44975 w 63494"/>
                <a:gd name="connsiteY0" fmla="*/ 49737 h 58203"/>
                <a:gd name="connsiteX1" fmla="*/ 6878 w 63494"/>
                <a:gd name="connsiteY1" fmla="*/ 49737 h 58203"/>
                <a:gd name="connsiteX2" fmla="*/ 529 w 63494"/>
                <a:gd name="connsiteY2" fmla="*/ 56086 h 58203"/>
                <a:gd name="connsiteX3" fmla="*/ 6878 w 63494"/>
                <a:gd name="connsiteY3" fmla="*/ 62436 h 58203"/>
                <a:gd name="connsiteX4" fmla="*/ 44975 w 63494"/>
                <a:gd name="connsiteY4" fmla="*/ 62436 h 58203"/>
                <a:gd name="connsiteX5" fmla="*/ 64023 w 63494"/>
                <a:gd name="connsiteY5" fmla="*/ 43388 h 58203"/>
                <a:gd name="connsiteX6" fmla="*/ 44975 w 63494"/>
                <a:gd name="connsiteY6" fmla="*/ 24339 h 58203"/>
                <a:gd name="connsiteX7" fmla="*/ 31747 w 63494"/>
                <a:gd name="connsiteY7" fmla="*/ 24339 h 58203"/>
                <a:gd name="connsiteX8" fmla="*/ 31747 w 63494"/>
                <a:gd name="connsiteY8" fmla="*/ 24339 h 58203"/>
                <a:gd name="connsiteX9" fmla="*/ 19048 w 63494"/>
                <a:gd name="connsiteY9" fmla="*/ 24339 h 58203"/>
                <a:gd name="connsiteX10" fmla="*/ 13228 w 63494"/>
                <a:gd name="connsiteY10" fmla="*/ 18519 h 58203"/>
                <a:gd name="connsiteX11" fmla="*/ 19048 w 63494"/>
                <a:gd name="connsiteY11" fmla="*/ 12699 h 58203"/>
                <a:gd name="connsiteX12" fmla="*/ 56616 w 63494"/>
                <a:gd name="connsiteY12" fmla="*/ 12699 h 58203"/>
                <a:gd name="connsiteX13" fmla="*/ 62965 w 63494"/>
                <a:gd name="connsiteY13" fmla="*/ 6350 h 58203"/>
                <a:gd name="connsiteX14" fmla="*/ 56616 w 63494"/>
                <a:gd name="connsiteY14" fmla="*/ 0 h 58203"/>
                <a:gd name="connsiteX15" fmla="*/ 19048 w 63494"/>
                <a:gd name="connsiteY15" fmla="*/ 0 h 58203"/>
                <a:gd name="connsiteX16" fmla="*/ 0 w 63494"/>
                <a:gd name="connsiteY16" fmla="*/ 19048 h 58203"/>
                <a:gd name="connsiteX17" fmla="*/ 19048 w 63494"/>
                <a:gd name="connsiteY17" fmla="*/ 38097 h 58203"/>
                <a:gd name="connsiteX18" fmla="*/ 31747 w 63494"/>
                <a:gd name="connsiteY18" fmla="*/ 38097 h 58203"/>
                <a:gd name="connsiteX19" fmla="*/ 31747 w 63494"/>
                <a:gd name="connsiteY19" fmla="*/ 38097 h 58203"/>
                <a:gd name="connsiteX20" fmla="*/ 44975 w 63494"/>
                <a:gd name="connsiteY20" fmla="*/ 38097 h 58203"/>
                <a:gd name="connsiteX21" fmla="*/ 50795 w 63494"/>
                <a:gd name="connsiteY21" fmla="*/ 43917 h 58203"/>
                <a:gd name="connsiteX22" fmla="*/ 44975 w 63494"/>
                <a:gd name="connsiteY22" fmla="*/ 49737 h 5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494" h="58203">
                  <a:moveTo>
                    <a:pt x="44975" y="49737"/>
                  </a:moveTo>
                  <a:lnTo>
                    <a:pt x="6878" y="49737"/>
                  </a:lnTo>
                  <a:cubicBezTo>
                    <a:pt x="3175" y="49737"/>
                    <a:pt x="529" y="52383"/>
                    <a:pt x="529" y="56086"/>
                  </a:cubicBezTo>
                  <a:cubicBezTo>
                    <a:pt x="529" y="59791"/>
                    <a:pt x="3175" y="62436"/>
                    <a:pt x="6878" y="62436"/>
                  </a:cubicBezTo>
                  <a:lnTo>
                    <a:pt x="44975" y="62436"/>
                  </a:lnTo>
                  <a:cubicBezTo>
                    <a:pt x="55557" y="62436"/>
                    <a:pt x="64023" y="53971"/>
                    <a:pt x="64023" y="43388"/>
                  </a:cubicBezTo>
                  <a:cubicBezTo>
                    <a:pt x="64023" y="32806"/>
                    <a:pt x="55557" y="24339"/>
                    <a:pt x="44975" y="24339"/>
                  </a:cubicBezTo>
                  <a:lnTo>
                    <a:pt x="31747" y="24339"/>
                  </a:lnTo>
                  <a:cubicBezTo>
                    <a:pt x="31747" y="24339"/>
                    <a:pt x="31747" y="24339"/>
                    <a:pt x="31747" y="24339"/>
                  </a:cubicBezTo>
                  <a:lnTo>
                    <a:pt x="19048" y="24339"/>
                  </a:lnTo>
                  <a:cubicBezTo>
                    <a:pt x="15874" y="24339"/>
                    <a:pt x="13228" y="21694"/>
                    <a:pt x="13228" y="18519"/>
                  </a:cubicBezTo>
                  <a:cubicBezTo>
                    <a:pt x="13228" y="15345"/>
                    <a:pt x="15874" y="12699"/>
                    <a:pt x="19048" y="12699"/>
                  </a:cubicBezTo>
                  <a:lnTo>
                    <a:pt x="56616" y="12699"/>
                  </a:lnTo>
                  <a:cubicBezTo>
                    <a:pt x="60320" y="12699"/>
                    <a:pt x="62965" y="10053"/>
                    <a:pt x="62965" y="6350"/>
                  </a:cubicBezTo>
                  <a:cubicBezTo>
                    <a:pt x="62965" y="2646"/>
                    <a:pt x="60320" y="0"/>
                    <a:pt x="56616" y="0"/>
                  </a:cubicBezTo>
                  <a:lnTo>
                    <a:pt x="19048" y="0"/>
                  </a:lnTo>
                  <a:cubicBezTo>
                    <a:pt x="8466" y="0"/>
                    <a:pt x="0" y="8466"/>
                    <a:pt x="0" y="19048"/>
                  </a:cubicBezTo>
                  <a:cubicBezTo>
                    <a:pt x="0" y="29631"/>
                    <a:pt x="8466" y="38097"/>
                    <a:pt x="19048" y="38097"/>
                  </a:cubicBezTo>
                  <a:lnTo>
                    <a:pt x="31747" y="38097"/>
                  </a:lnTo>
                  <a:cubicBezTo>
                    <a:pt x="31747" y="38097"/>
                    <a:pt x="31747" y="38097"/>
                    <a:pt x="31747" y="38097"/>
                  </a:cubicBezTo>
                  <a:lnTo>
                    <a:pt x="44975" y="38097"/>
                  </a:lnTo>
                  <a:cubicBezTo>
                    <a:pt x="48150" y="38097"/>
                    <a:pt x="50795" y="40743"/>
                    <a:pt x="50795" y="43917"/>
                  </a:cubicBezTo>
                  <a:cubicBezTo>
                    <a:pt x="50795" y="47092"/>
                    <a:pt x="48150" y="49737"/>
                    <a:pt x="44975" y="49737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58" name="Grupo 8">
            <a:extLst>
              <a:ext uri="{FF2B5EF4-FFF2-40B4-BE49-F238E27FC236}">
                <a16:creationId xmlns:a16="http://schemas.microsoft.com/office/drawing/2014/main" id="{28DBBBD8-D65F-F244-D973-F5C2AEF86ED7}"/>
              </a:ext>
            </a:extLst>
          </p:cNvPr>
          <p:cNvGrpSpPr/>
          <p:nvPr/>
        </p:nvGrpSpPr>
        <p:grpSpPr>
          <a:xfrm>
            <a:off x="4428972" y="4872593"/>
            <a:ext cx="444411" cy="447073"/>
            <a:chOff x="773858" y="27424768"/>
            <a:chExt cx="315884" cy="312181"/>
          </a:xfrm>
          <a:solidFill>
            <a:srgbClr val="FFFFFF"/>
          </a:solidFill>
        </p:grpSpPr>
        <p:sp>
          <p:nvSpPr>
            <p:cNvPr id="159" name="Forma libre 270">
              <a:extLst>
                <a:ext uri="{FF2B5EF4-FFF2-40B4-BE49-F238E27FC236}">
                  <a16:creationId xmlns:a16="http://schemas.microsoft.com/office/drawing/2014/main" id="{9F306EED-05EF-52F3-2FD2-2DC1ACEB0C3B}"/>
                </a:ext>
              </a:extLst>
            </p:cNvPr>
            <p:cNvSpPr/>
            <p:nvPr/>
          </p:nvSpPr>
          <p:spPr>
            <a:xfrm>
              <a:off x="872803" y="27424768"/>
              <a:ext cx="216939" cy="206356"/>
            </a:xfrm>
            <a:custGeom>
              <a:avLst/>
              <a:gdLst>
                <a:gd name="connsiteX0" fmla="*/ 215352 w 216938"/>
                <a:gd name="connsiteY0" fmla="*/ 4232 h 206356"/>
                <a:gd name="connsiteX1" fmla="*/ 215352 w 216938"/>
                <a:gd name="connsiteY1" fmla="*/ 3175 h 206356"/>
                <a:gd name="connsiteX2" fmla="*/ 215352 w 216938"/>
                <a:gd name="connsiteY2" fmla="*/ 2646 h 206356"/>
                <a:gd name="connsiteX3" fmla="*/ 214822 w 216938"/>
                <a:gd name="connsiteY3" fmla="*/ 2116 h 206356"/>
                <a:gd name="connsiteX4" fmla="*/ 214293 w 216938"/>
                <a:gd name="connsiteY4" fmla="*/ 1586 h 206356"/>
                <a:gd name="connsiteX5" fmla="*/ 214293 w 216938"/>
                <a:gd name="connsiteY5" fmla="*/ 1586 h 206356"/>
                <a:gd name="connsiteX6" fmla="*/ 213764 w 216938"/>
                <a:gd name="connsiteY6" fmla="*/ 1057 h 206356"/>
                <a:gd name="connsiteX7" fmla="*/ 213764 w 216938"/>
                <a:gd name="connsiteY7" fmla="*/ 1057 h 206356"/>
                <a:gd name="connsiteX8" fmla="*/ 213235 w 216938"/>
                <a:gd name="connsiteY8" fmla="*/ 530 h 206356"/>
                <a:gd name="connsiteX9" fmla="*/ 212706 w 216938"/>
                <a:gd name="connsiteY9" fmla="*/ 0 h 206356"/>
                <a:gd name="connsiteX10" fmla="*/ 212706 w 216938"/>
                <a:gd name="connsiteY10" fmla="*/ 0 h 206356"/>
                <a:gd name="connsiteX11" fmla="*/ 212177 w 216938"/>
                <a:gd name="connsiteY11" fmla="*/ 0 h 206356"/>
                <a:gd name="connsiteX12" fmla="*/ 211648 w 216938"/>
                <a:gd name="connsiteY12" fmla="*/ 0 h 206356"/>
                <a:gd name="connsiteX13" fmla="*/ 211119 w 216938"/>
                <a:gd name="connsiteY13" fmla="*/ 0 h 206356"/>
                <a:gd name="connsiteX14" fmla="*/ 210589 w 216938"/>
                <a:gd name="connsiteY14" fmla="*/ 0 h 206356"/>
                <a:gd name="connsiteX15" fmla="*/ 210060 w 216938"/>
                <a:gd name="connsiteY15" fmla="*/ 0 h 206356"/>
                <a:gd name="connsiteX16" fmla="*/ 209531 w 216938"/>
                <a:gd name="connsiteY16" fmla="*/ 0 h 206356"/>
                <a:gd name="connsiteX17" fmla="*/ 208473 w 216938"/>
                <a:gd name="connsiteY17" fmla="*/ 0 h 206356"/>
                <a:gd name="connsiteX18" fmla="*/ 207944 w 216938"/>
                <a:gd name="connsiteY18" fmla="*/ 530 h 206356"/>
                <a:gd name="connsiteX19" fmla="*/ 207415 w 216938"/>
                <a:gd name="connsiteY19" fmla="*/ 530 h 206356"/>
                <a:gd name="connsiteX20" fmla="*/ 3175 w 216938"/>
                <a:gd name="connsiteY20" fmla="*/ 116936 h 206356"/>
                <a:gd name="connsiteX21" fmla="*/ 0 w 216938"/>
                <a:gd name="connsiteY21" fmla="*/ 122754 h 206356"/>
                <a:gd name="connsiteX22" fmla="*/ 3704 w 216938"/>
                <a:gd name="connsiteY22" fmla="*/ 128575 h 206356"/>
                <a:gd name="connsiteX23" fmla="*/ 53441 w 216938"/>
                <a:gd name="connsiteY23" fmla="*/ 150269 h 206356"/>
                <a:gd name="connsiteX24" fmla="*/ 53441 w 216938"/>
                <a:gd name="connsiteY24" fmla="*/ 200006 h 206356"/>
                <a:gd name="connsiteX25" fmla="*/ 57674 w 216938"/>
                <a:gd name="connsiteY25" fmla="*/ 206356 h 206356"/>
                <a:gd name="connsiteX26" fmla="*/ 59790 w 216938"/>
                <a:gd name="connsiteY26" fmla="*/ 206886 h 206356"/>
                <a:gd name="connsiteX27" fmla="*/ 65082 w 216938"/>
                <a:gd name="connsiteY27" fmla="*/ 204240 h 206356"/>
                <a:gd name="connsiteX28" fmla="*/ 95241 w 216938"/>
                <a:gd name="connsiteY28" fmla="*/ 165084 h 206356"/>
                <a:gd name="connsiteX29" fmla="*/ 153445 w 216938"/>
                <a:gd name="connsiteY29" fmla="*/ 195244 h 206356"/>
                <a:gd name="connsiteX30" fmla="*/ 156619 w 216938"/>
                <a:gd name="connsiteY30" fmla="*/ 195774 h 206356"/>
                <a:gd name="connsiteX31" fmla="*/ 159265 w 216938"/>
                <a:gd name="connsiteY31" fmla="*/ 195244 h 206356"/>
                <a:gd name="connsiteX32" fmla="*/ 162969 w 216938"/>
                <a:gd name="connsiteY32" fmla="*/ 191012 h 206356"/>
                <a:gd name="connsiteX33" fmla="*/ 216939 w 216938"/>
                <a:gd name="connsiteY33" fmla="*/ 7937 h 206356"/>
                <a:gd name="connsiteX34" fmla="*/ 216939 w 216938"/>
                <a:gd name="connsiteY34" fmla="*/ 7937 h 206356"/>
                <a:gd name="connsiteX35" fmla="*/ 216939 w 216938"/>
                <a:gd name="connsiteY35" fmla="*/ 7407 h 206356"/>
                <a:gd name="connsiteX36" fmla="*/ 216939 w 216938"/>
                <a:gd name="connsiteY36" fmla="*/ 7407 h 206356"/>
                <a:gd name="connsiteX37" fmla="*/ 216939 w 216938"/>
                <a:gd name="connsiteY37" fmla="*/ 6348 h 206356"/>
                <a:gd name="connsiteX38" fmla="*/ 216939 w 216938"/>
                <a:gd name="connsiteY38" fmla="*/ 5821 h 206356"/>
                <a:gd name="connsiteX39" fmla="*/ 215352 w 216938"/>
                <a:gd name="connsiteY39" fmla="*/ 4232 h 206356"/>
                <a:gd name="connsiteX40" fmla="*/ 19048 w 216938"/>
                <a:gd name="connsiteY40" fmla="*/ 120638 h 206356"/>
                <a:gd name="connsiteX41" fmla="*/ 164027 w 216938"/>
                <a:gd name="connsiteY41" fmla="*/ 38095 h 206356"/>
                <a:gd name="connsiteX42" fmla="*/ 57145 w 216938"/>
                <a:gd name="connsiteY42" fmla="*/ 137041 h 206356"/>
                <a:gd name="connsiteX43" fmla="*/ 19048 w 216938"/>
                <a:gd name="connsiteY43" fmla="*/ 120638 h 206356"/>
                <a:gd name="connsiteX44" fmla="*/ 65082 w 216938"/>
                <a:gd name="connsiteY44" fmla="*/ 147624 h 206356"/>
                <a:gd name="connsiteX45" fmla="*/ 155032 w 216938"/>
                <a:gd name="connsiteY45" fmla="*/ 64024 h 206356"/>
                <a:gd name="connsiteX46" fmla="*/ 65082 w 216938"/>
                <a:gd name="connsiteY46" fmla="*/ 179900 h 206356"/>
                <a:gd name="connsiteX47" fmla="*/ 65082 w 216938"/>
                <a:gd name="connsiteY47" fmla="*/ 147624 h 206356"/>
                <a:gd name="connsiteX48" fmla="*/ 151328 w 216938"/>
                <a:gd name="connsiteY48" fmla="*/ 178841 h 206356"/>
                <a:gd name="connsiteX49" fmla="*/ 102120 w 216938"/>
                <a:gd name="connsiteY49" fmla="*/ 153445 h 206356"/>
                <a:gd name="connsiteX50" fmla="*/ 193128 w 216938"/>
                <a:gd name="connsiteY50" fmla="*/ 35979 h 206356"/>
                <a:gd name="connsiteX51" fmla="*/ 151328 w 216938"/>
                <a:gd name="connsiteY51" fmla="*/ 178841 h 20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16938" h="206356">
                  <a:moveTo>
                    <a:pt x="215352" y="4232"/>
                  </a:moveTo>
                  <a:cubicBezTo>
                    <a:pt x="215352" y="3702"/>
                    <a:pt x="215352" y="3702"/>
                    <a:pt x="215352" y="3175"/>
                  </a:cubicBezTo>
                  <a:cubicBezTo>
                    <a:pt x="215352" y="3175"/>
                    <a:pt x="215352" y="2646"/>
                    <a:pt x="215352" y="2646"/>
                  </a:cubicBezTo>
                  <a:cubicBezTo>
                    <a:pt x="215352" y="2646"/>
                    <a:pt x="215352" y="2116"/>
                    <a:pt x="214822" y="2116"/>
                  </a:cubicBezTo>
                  <a:cubicBezTo>
                    <a:pt x="214822" y="2116"/>
                    <a:pt x="214822" y="1586"/>
                    <a:pt x="214293" y="1586"/>
                  </a:cubicBezTo>
                  <a:cubicBezTo>
                    <a:pt x="214293" y="1586"/>
                    <a:pt x="214293" y="1586"/>
                    <a:pt x="214293" y="1586"/>
                  </a:cubicBezTo>
                  <a:cubicBezTo>
                    <a:pt x="214293" y="1586"/>
                    <a:pt x="213764" y="1057"/>
                    <a:pt x="213764" y="1057"/>
                  </a:cubicBezTo>
                  <a:cubicBezTo>
                    <a:pt x="213764" y="1057"/>
                    <a:pt x="213764" y="1057"/>
                    <a:pt x="213764" y="1057"/>
                  </a:cubicBezTo>
                  <a:cubicBezTo>
                    <a:pt x="213764" y="1057"/>
                    <a:pt x="213235" y="1057"/>
                    <a:pt x="213235" y="530"/>
                  </a:cubicBezTo>
                  <a:cubicBezTo>
                    <a:pt x="213235" y="530"/>
                    <a:pt x="212706" y="0"/>
                    <a:pt x="212706" y="0"/>
                  </a:cubicBezTo>
                  <a:cubicBezTo>
                    <a:pt x="212706" y="0"/>
                    <a:pt x="212706" y="0"/>
                    <a:pt x="212706" y="0"/>
                  </a:cubicBezTo>
                  <a:cubicBezTo>
                    <a:pt x="212706" y="0"/>
                    <a:pt x="212706" y="0"/>
                    <a:pt x="212177" y="0"/>
                  </a:cubicBezTo>
                  <a:cubicBezTo>
                    <a:pt x="212177" y="0"/>
                    <a:pt x="211648" y="0"/>
                    <a:pt x="211648" y="0"/>
                  </a:cubicBezTo>
                  <a:cubicBezTo>
                    <a:pt x="211648" y="0"/>
                    <a:pt x="211119" y="0"/>
                    <a:pt x="211119" y="0"/>
                  </a:cubicBezTo>
                  <a:cubicBezTo>
                    <a:pt x="211119" y="0"/>
                    <a:pt x="210589" y="0"/>
                    <a:pt x="210589" y="0"/>
                  </a:cubicBezTo>
                  <a:cubicBezTo>
                    <a:pt x="210589" y="0"/>
                    <a:pt x="210060" y="0"/>
                    <a:pt x="210060" y="0"/>
                  </a:cubicBezTo>
                  <a:cubicBezTo>
                    <a:pt x="210060" y="0"/>
                    <a:pt x="209531" y="0"/>
                    <a:pt x="209531" y="0"/>
                  </a:cubicBezTo>
                  <a:cubicBezTo>
                    <a:pt x="209002" y="0"/>
                    <a:pt x="209002" y="0"/>
                    <a:pt x="208473" y="0"/>
                  </a:cubicBezTo>
                  <a:cubicBezTo>
                    <a:pt x="208473" y="0"/>
                    <a:pt x="207944" y="0"/>
                    <a:pt x="207944" y="530"/>
                  </a:cubicBezTo>
                  <a:cubicBezTo>
                    <a:pt x="207944" y="530"/>
                    <a:pt x="207415" y="530"/>
                    <a:pt x="207415" y="530"/>
                  </a:cubicBezTo>
                  <a:lnTo>
                    <a:pt x="3175" y="116936"/>
                  </a:lnTo>
                  <a:cubicBezTo>
                    <a:pt x="1058" y="117993"/>
                    <a:pt x="0" y="120638"/>
                    <a:pt x="0" y="122754"/>
                  </a:cubicBezTo>
                  <a:cubicBezTo>
                    <a:pt x="0" y="125400"/>
                    <a:pt x="1587" y="127518"/>
                    <a:pt x="3704" y="128575"/>
                  </a:cubicBezTo>
                  <a:lnTo>
                    <a:pt x="53441" y="150269"/>
                  </a:lnTo>
                  <a:lnTo>
                    <a:pt x="53441" y="200006"/>
                  </a:lnTo>
                  <a:cubicBezTo>
                    <a:pt x="53441" y="202652"/>
                    <a:pt x="55028" y="205297"/>
                    <a:pt x="57674" y="206356"/>
                  </a:cubicBezTo>
                  <a:cubicBezTo>
                    <a:pt x="58203" y="206356"/>
                    <a:pt x="59261" y="206886"/>
                    <a:pt x="59790" y="206886"/>
                  </a:cubicBezTo>
                  <a:cubicBezTo>
                    <a:pt x="61907" y="206886"/>
                    <a:pt x="63494" y="205827"/>
                    <a:pt x="65082" y="204240"/>
                  </a:cubicBezTo>
                  <a:lnTo>
                    <a:pt x="95241" y="165084"/>
                  </a:lnTo>
                  <a:lnTo>
                    <a:pt x="153445" y="195244"/>
                  </a:lnTo>
                  <a:cubicBezTo>
                    <a:pt x="154503" y="195774"/>
                    <a:pt x="155561" y="195774"/>
                    <a:pt x="156619" y="195774"/>
                  </a:cubicBezTo>
                  <a:cubicBezTo>
                    <a:pt x="157677" y="195774"/>
                    <a:pt x="158207" y="195774"/>
                    <a:pt x="159265" y="195244"/>
                  </a:cubicBezTo>
                  <a:cubicBezTo>
                    <a:pt x="160852" y="194715"/>
                    <a:pt x="162440" y="193128"/>
                    <a:pt x="162969" y="191012"/>
                  </a:cubicBezTo>
                  <a:lnTo>
                    <a:pt x="216939" y="7937"/>
                  </a:lnTo>
                  <a:lnTo>
                    <a:pt x="216939" y="7937"/>
                  </a:lnTo>
                  <a:cubicBezTo>
                    <a:pt x="216939" y="7937"/>
                    <a:pt x="216939" y="7407"/>
                    <a:pt x="216939" y="7407"/>
                  </a:cubicBezTo>
                  <a:cubicBezTo>
                    <a:pt x="216939" y="7407"/>
                    <a:pt x="216939" y="7407"/>
                    <a:pt x="216939" y="7407"/>
                  </a:cubicBezTo>
                  <a:cubicBezTo>
                    <a:pt x="216939" y="6878"/>
                    <a:pt x="216939" y="6878"/>
                    <a:pt x="216939" y="6348"/>
                  </a:cubicBezTo>
                  <a:cubicBezTo>
                    <a:pt x="216939" y="6348"/>
                    <a:pt x="216939" y="5821"/>
                    <a:pt x="216939" y="5821"/>
                  </a:cubicBezTo>
                  <a:cubicBezTo>
                    <a:pt x="215352" y="4232"/>
                    <a:pt x="215352" y="4232"/>
                    <a:pt x="215352" y="4232"/>
                  </a:cubicBezTo>
                  <a:close/>
                  <a:moveTo>
                    <a:pt x="19048" y="120638"/>
                  </a:moveTo>
                  <a:lnTo>
                    <a:pt x="164027" y="38095"/>
                  </a:lnTo>
                  <a:lnTo>
                    <a:pt x="57145" y="137041"/>
                  </a:lnTo>
                  <a:lnTo>
                    <a:pt x="19048" y="120638"/>
                  </a:lnTo>
                  <a:close/>
                  <a:moveTo>
                    <a:pt x="65082" y="147624"/>
                  </a:moveTo>
                  <a:lnTo>
                    <a:pt x="155032" y="64024"/>
                  </a:lnTo>
                  <a:lnTo>
                    <a:pt x="65082" y="179900"/>
                  </a:lnTo>
                  <a:lnTo>
                    <a:pt x="65082" y="147624"/>
                  </a:lnTo>
                  <a:close/>
                  <a:moveTo>
                    <a:pt x="151328" y="178841"/>
                  </a:moveTo>
                  <a:lnTo>
                    <a:pt x="102120" y="153445"/>
                  </a:lnTo>
                  <a:lnTo>
                    <a:pt x="193128" y="35979"/>
                  </a:lnTo>
                  <a:lnTo>
                    <a:pt x="151328" y="178841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0" name="Forma libre 271">
              <a:extLst>
                <a:ext uri="{FF2B5EF4-FFF2-40B4-BE49-F238E27FC236}">
                  <a16:creationId xmlns:a16="http://schemas.microsoft.com/office/drawing/2014/main" id="{18F95E1F-7BFE-6888-715D-521A6C31BD0B}"/>
                </a:ext>
              </a:extLst>
            </p:cNvPr>
            <p:cNvSpPr/>
            <p:nvPr/>
          </p:nvSpPr>
          <p:spPr>
            <a:xfrm>
              <a:off x="976511" y="27625834"/>
              <a:ext cx="74077" cy="74077"/>
            </a:xfrm>
            <a:custGeom>
              <a:avLst/>
              <a:gdLst>
                <a:gd name="connsiteX0" fmla="*/ 39155 w 74076"/>
                <a:gd name="connsiteY0" fmla="*/ 78309 h 74076"/>
                <a:gd name="connsiteX1" fmla="*/ 78310 w 74076"/>
                <a:gd name="connsiteY1" fmla="*/ 39154 h 74076"/>
                <a:gd name="connsiteX2" fmla="*/ 39155 w 74076"/>
                <a:gd name="connsiteY2" fmla="*/ 0 h 74076"/>
                <a:gd name="connsiteX3" fmla="*/ 0 w 74076"/>
                <a:gd name="connsiteY3" fmla="*/ 39154 h 74076"/>
                <a:gd name="connsiteX4" fmla="*/ 39155 w 74076"/>
                <a:gd name="connsiteY4" fmla="*/ 78309 h 74076"/>
                <a:gd name="connsiteX5" fmla="*/ 39155 w 74076"/>
                <a:gd name="connsiteY5" fmla="*/ 12698 h 74076"/>
                <a:gd name="connsiteX6" fmla="*/ 65611 w 74076"/>
                <a:gd name="connsiteY6" fmla="*/ 39154 h 74076"/>
                <a:gd name="connsiteX7" fmla="*/ 39155 w 74076"/>
                <a:gd name="connsiteY7" fmla="*/ 65610 h 74076"/>
                <a:gd name="connsiteX8" fmla="*/ 12699 w 74076"/>
                <a:gd name="connsiteY8" fmla="*/ 39154 h 74076"/>
                <a:gd name="connsiteX9" fmla="*/ 39155 w 74076"/>
                <a:gd name="connsiteY9" fmla="*/ 12698 h 7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076" h="74076">
                  <a:moveTo>
                    <a:pt x="39155" y="78309"/>
                  </a:moveTo>
                  <a:cubicBezTo>
                    <a:pt x="60849" y="78309"/>
                    <a:pt x="78310" y="60849"/>
                    <a:pt x="78310" y="39154"/>
                  </a:cubicBezTo>
                  <a:cubicBezTo>
                    <a:pt x="78310" y="17460"/>
                    <a:pt x="60849" y="0"/>
                    <a:pt x="39155" y="0"/>
                  </a:cubicBezTo>
                  <a:cubicBezTo>
                    <a:pt x="17461" y="0"/>
                    <a:pt x="0" y="17460"/>
                    <a:pt x="0" y="39154"/>
                  </a:cubicBezTo>
                  <a:cubicBezTo>
                    <a:pt x="0" y="60849"/>
                    <a:pt x="17461" y="78309"/>
                    <a:pt x="39155" y="78309"/>
                  </a:cubicBezTo>
                  <a:close/>
                  <a:moveTo>
                    <a:pt x="39155" y="12698"/>
                  </a:moveTo>
                  <a:cubicBezTo>
                    <a:pt x="53441" y="12698"/>
                    <a:pt x="65611" y="24340"/>
                    <a:pt x="65611" y="39154"/>
                  </a:cubicBezTo>
                  <a:cubicBezTo>
                    <a:pt x="65611" y="53969"/>
                    <a:pt x="53970" y="65610"/>
                    <a:pt x="39155" y="65610"/>
                  </a:cubicBezTo>
                  <a:cubicBezTo>
                    <a:pt x="24340" y="65610"/>
                    <a:pt x="12699" y="53969"/>
                    <a:pt x="12699" y="39154"/>
                  </a:cubicBezTo>
                  <a:cubicBezTo>
                    <a:pt x="12699" y="24340"/>
                    <a:pt x="24869" y="12698"/>
                    <a:pt x="39155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1" name="Forma libre 272">
              <a:extLst>
                <a:ext uri="{FF2B5EF4-FFF2-40B4-BE49-F238E27FC236}">
                  <a16:creationId xmlns:a16="http://schemas.microsoft.com/office/drawing/2014/main" id="{DD2D5EC3-6CAD-9E77-CA14-8E74B95AFEF8}"/>
                </a:ext>
              </a:extLst>
            </p:cNvPr>
            <p:cNvSpPr/>
            <p:nvPr/>
          </p:nvSpPr>
          <p:spPr>
            <a:xfrm>
              <a:off x="968177" y="27604669"/>
              <a:ext cx="116406" cy="132280"/>
            </a:xfrm>
            <a:custGeom>
              <a:avLst/>
              <a:gdLst>
                <a:gd name="connsiteX0" fmla="*/ 113628 w 116406"/>
                <a:gd name="connsiteY0" fmla="*/ 43916 h 132279"/>
                <a:gd name="connsiteX1" fmla="*/ 104633 w 116406"/>
                <a:gd name="connsiteY1" fmla="*/ 43916 h 132279"/>
                <a:gd name="connsiteX2" fmla="*/ 99342 w 116406"/>
                <a:gd name="connsiteY2" fmla="*/ 31747 h 132279"/>
                <a:gd name="connsiteX3" fmla="*/ 105691 w 116406"/>
                <a:gd name="connsiteY3" fmla="*/ 25397 h 132279"/>
                <a:gd name="connsiteX4" fmla="*/ 107808 w 116406"/>
                <a:gd name="connsiteY4" fmla="*/ 20635 h 132279"/>
                <a:gd name="connsiteX5" fmla="*/ 105691 w 116406"/>
                <a:gd name="connsiteY5" fmla="*/ 15874 h 132279"/>
                <a:gd name="connsiteX6" fmla="*/ 91934 w 116406"/>
                <a:gd name="connsiteY6" fmla="*/ 2116 h 132279"/>
                <a:gd name="connsiteX7" fmla="*/ 87172 w 116406"/>
                <a:gd name="connsiteY7" fmla="*/ 0 h 132279"/>
                <a:gd name="connsiteX8" fmla="*/ 82410 w 116406"/>
                <a:gd name="connsiteY8" fmla="*/ 2116 h 132279"/>
                <a:gd name="connsiteX9" fmla="*/ 72357 w 116406"/>
                <a:gd name="connsiteY9" fmla="*/ 12169 h 132279"/>
                <a:gd name="connsiteX10" fmla="*/ 72357 w 116406"/>
                <a:gd name="connsiteY10" fmla="*/ 21165 h 132279"/>
                <a:gd name="connsiteX11" fmla="*/ 81352 w 116406"/>
                <a:gd name="connsiteY11" fmla="*/ 21165 h 132279"/>
                <a:gd name="connsiteX12" fmla="*/ 86643 w 116406"/>
                <a:gd name="connsiteY12" fmla="*/ 15874 h 132279"/>
                <a:gd name="connsiteX13" fmla="*/ 91405 w 116406"/>
                <a:gd name="connsiteY13" fmla="*/ 20635 h 132279"/>
                <a:gd name="connsiteX14" fmla="*/ 86114 w 116406"/>
                <a:gd name="connsiteY14" fmla="*/ 25926 h 132279"/>
                <a:gd name="connsiteX15" fmla="*/ 85585 w 116406"/>
                <a:gd name="connsiteY15" fmla="*/ 34393 h 132279"/>
                <a:gd name="connsiteX16" fmla="*/ 92464 w 116406"/>
                <a:gd name="connsiteY16" fmla="*/ 51853 h 132279"/>
                <a:gd name="connsiteX17" fmla="*/ 98813 w 116406"/>
                <a:gd name="connsiteY17" fmla="*/ 57144 h 132279"/>
                <a:gd name="connsiteX18" fmla="*/ 106221 w 116406"/>
                <a:gd name="connsiteY18" fmla="*/ 57144 h 132279"/>
                <a:gd name="connsiteX19" fmla="*/ 106221 w 116406"/>
                <a:gd name="connsiteY19" fmla="*/ 64024 h 132279"/>
                <a:gd name="connsiteX20" fmla="*/ 98813 w 116406"/>
                <a:gd name="connsiteY20" fmla="*/ 64024 h 132279"/>
                <a:gd name="connsiteX21" fmla="*/ 92464 w 116406"/>
                <a:gd name="connsiteY21" fmla="*/ 69315 h 132279"/>
                <a:gd name="connsiteX22" fmla="*/ 85585 w 116406"/>
                <a:gd name="connsiteY22" fmla="*/ 86775 h 132279"/>
                <a:gd name="connsiteX23" fmla="*/ 86114 w 116406"/>
                <a:gd name="connsiteY23" fmla="*/ 95241 h 132279"/>
                <a:gd name="connsiteX24" fmla="*/ 91405 w 116406"/>
                <a:gd name="connsiteY24" fmla="*/ 100533 h 132279"/>
                <a:gd name="connsiteX25" fmla="*/ 86643 w 116406"/>
                <a:gd name="connsiteY25" fmla="*/ 105294 h 132279"/>
                <a:gd name="connsiteX26" fmla="*/ 81352 w 116406"/>
                <a:gd name="connsiteY26" fmla="*/ 100003 h 132279"/>
                <a:gd name="connsiteX27" fmla="*/ 72886 w 116406"/>
                <a:gd name="connsiteY27" fmla="*/ 99473 h 132279"/>
                <a:gd name="connsiteX28" fmla="*/ 55425 w 116406"/>
                <a:gd name="connsiteY28" fmla="*/ 106353 h 132279"/>
                <a:gd name="connsiteX29" fmla="*/ 50134 w 116406"/>
                <a:gd name="connsiteY29" fmla="*/ 112701 h 132279"/>
                <a:gd name="connsiteX30" fmla="*/ 50134 w 116406"/>
                <a:gd name="connsiteY30" fmla="*/ 120108 h 132279"/>
                <a:gd name="connsiteX31" fmla="*/ 43255 w 116406"/>
                <a:gd name="connsiteY31" fmla="*/ 120108 h 132279"/>
                <a:gd name="connsiteX32" fmla="*/ 43255 w 116406"/>
                <a:gd name="connsiteY32" fmla="*/ 112701 h 132279"/>
                <a:gd name="connsiteX33" fmla="*/ 37964 w 116406"/>
                <a:gd name="connsiteY33" fmla="*/ 106353 h 132279"/>
                <a:gd name="connsiteX34" fmla="*/ 20503 w 116406"/>
                <a:gd name="connsiteY34" fmla="*/ 99473 h 132279"/>
                <a:gd name="connsiteX35" fmla="*/ 12037 w 116406"/>
                <a:gd name="connsiteY35" fmla="*/ 100003 h 132279"/>
                <a:gd name="connsiteX36" fmla="*/ 1984 w 116406"/>
                <a:gd name="connsiteY36" fmla="*/ 110056 h 132279"/>
                <a:gd name="connsiteX37" fmla="*/ 1984 w 116406"/>
                <a:gd name="connsiteY37" fmla="*/ 119052 h 132279"/>
                <a:gd name="connsiteX38" fmla="*/ 10979 w 116406"/>
                <a:gd name="connsiteY38" fmla="*/ 119052 h 132279"/>
                <a:gd name="connsiteX39" fmla="*/ 17329 w 116406"/>
                <a:gd name="connsiteY39" fmla="*/ 112701 h 132279"/>
                <a:gd name="connsiteX40" fmla="*/ 29498 w 116406"/>
                <a:gd name="connsiteY40" fmla="*/ 117993 h 132279"/>
                <a:gd name="connsiteX41" fmla="*/ 29498 w 116406"/>
                <a:gd name="connsiteY41" fmla="*/ 126989 h 132279"/>
                <a:gd name="connsiteX42" fmla="*/ 35848 w 116406"/>
                <a:gd name="connsiteY42" fmla="*/ 133336 h 132279"/>
                <a:gd name="connsiteX43" fmla="*/ 55425 w 116406"/>
                <a:gd name="connsiteY43" fmla="*/ 133336 h 132279"/>
                <a:gd name="connsiteX44" fmla="*/ 61775 w 116406"/>
                <a:gd name="connsiteY44" fmla="*/ 126989 h 132279"/>
                <a:gd name="connsiteX45" fmla="*/ 61775 w 116406"/>
                <a:gd name="connsiteY45" fmla="*/ 117993 h 132279"/>
                <a:gd name="connsiteX46" fmla="*/ 73944 w 116406"/>
                <a:gd name="connsiteY46" fmla="*/ 112701 h 132279"/>
                <a:gd name="connsiteX47" fmla="*/ 80294 w 116406"/>
                <a:gd name="connsiteY47" fmla="*/ 119052 h 132279"/>
                <a:gd name="connsiteX48" fmla="*/ 89289 w 116406"/>
                <a:gd name="connsiteY48" fmla="*/ 119052 h 132279"/>
                <a:gd name="connsiteX49" fmla="*/ 103046 w 116406"/>
                <a:gd name="connsiteY49" fmla="*/ 105294 h 132279"/>
                <a:gd name="connsiteX50" fmla="*/ 103046 w 116406"/>
                <a:gd name="connsiteY50" fmla="*/ 96298 h 132279"/>
                <a:gd name="connsiteX51" fmla="*/ 96696 w 116406"/>
                <a:gd name="connsiteY51" fmla="*/ 89950 h 132279"/>
                <a:gd name="connsiteX52" fmla="*/ 101988 w 116406"/>
                <a:gd name="connsiteY52" fmla="*/ 77779 h 132279"/>
                <a:gd name="connsiteX53" fmla="*/ 110983 w 116406"/>
                <a:gd name="connsiteY53" fmla="*/ 77779 h 132279"/>
                <a:gd name="connsiteX54" fmla="*/ 117332 w 116406"/>
                <a:gd name="connsiteY54" fmla="*/ 71431 h 132279"/>
                <a:gd name="connsiteX55" fmla="*/ 117332 w 116406"/>
                <a:gd name="connsiteY55" fmla="*/ 51853 h 132279"/>
                <a:gd name="connsiteX56" fmla="*/ 113628 w 116406"/>
                <a:gd name="connsiteY56" fmla="*/ 43916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16406" h="132279">
                  <a:moveTo>
                    <a:pt x="113628" y="43916"/>
                  </a:moveTo>
                  <a:lnTo>
                    <a:pt x="104633" y="43916"/>
                  </a:lnTo>
                  <a:cubicBezTo>
                    <a:pt x="103575" y="39684"/>
                    <a:pt x="101988" y="35449"/>
                    <a:pt x="99342" y="31747"/>
                  </a:cubicBezTo>
                  <a:lnTo>
                    <a:pt x="105691" y="25397"/>
                  </a:lnTo>
                  <a:cubicBezTo>
                    <a:pt x="106750" y="24340"/>
                    <a:pt x="107808" y="22751"/>
                    <a:pt x="107808" y="20635"/>
                  </a:cubicBezTo>
                  <a:cubicBezTo>
                    <a:pt x="107808" y="18519"/>
                    <a:pt x="107279" y="17460"/>
                    <a:pt x="105691" y="15874"/>
                  </a:cubicBezTo>
                  <a:lnTo>
                    <a:pt x="91934" y="2116"/>
                  </a:lnTo>
                  <a:cubicBezTo>
                    <a:pt x="90876" y="1057"/>
                    <a:pt x="89289" y="0"/>
                    <a:pt x="87172" y="0"/>
                  </a:cubicBezTo>
                  <a:cubicBezTo>
                    <a:pt x="85585" y="0"/>
                    <a:pt x="83998" y="530"/>
                    <a:pt x="82410" y="2116"/>
                  </a:cubicBezTo>
                  <a:lnTo>
                    <a:pt x="72357" y="12169"/>
                  </a:lnTo>
                  <a:cubicBezTo>
                    <a:pt x="69711" y="14814"/>
                    <a:pt x="69711" y="19049"/>
                    <a:pt x="72357" y="21165"/>
                  </a:cubicBezTo>
                  <a:cubicBezTo>
                    <a:pt x="75003" y="23810"/>
                    <a:pt x="79236" y="23810"/>
                    <a:pt x="81352" y="21165"/>
                  </a:cubicBezTo>
                  <a:lnTo>
                    <a:pt x="86643" y="15874"/>
                  </a:lnTo>
                  <a:lnTo>
                    <a:pt x="91405" y="20635"/>
                  </a:lnTo>
                  <a:lnTo>
                    <a:pt x="86114" y="25926"/>
                  </a:lnTo>
                  <a:cubicBezTo>
                    <a:pt x="83998" y="28042"/>
                    <a:pt x="83468" y="31747"/>
                    <a:pt x="85585" y="34393"/>
                  </a:cubicBezTo>
                  <a:cubicBezTo>
                    <a:pt x="89289" y="39684"/>
                    <a:pt x="91405" y="45505"/>
                    <a:pt x="92464" y="51853"/>
                  </a:cubicBezTo>
                  <a:cubicBezTo>
                    <a:pt x="92993" y="55028"/>
                    <a:pt x="95638" y="57144"/>
                    <a:pt x="98813" y="57144"/>
                  </a:cubicBezTo>
                  <a:lnTo>
                    <a:pt x="106221" y="57144"/>
                  </a:lnTo>
                  <a:lnTo>
                    <a:pt x="106221" y="64024"/>
                  </a:lnTo>
                  <a:lnTo>
                    <a:pt x="98813" y="64024"/>
                  </a:lnTo>
                  <a:cubicBezTo>
                    <a:pt x="95638" y="64024"/>
                    <a:pt x="92993" y="66140"/>
                    <a:pt x="92464" y="69315"/>
                  </a:cubicBezTo>
                  <a:cubicBezTo>
                    <a:pt x="91405" y="75663"/>
                    <a:pt x="88760" y="81484"/>
                    <a:pt x="85585" y="86775"/>
                  </a:cubicBezTo>
                  <a:cubicBezTo>
                    <a:pt x="83998" y="89421"/>
                    <a:pt x="83998" y="92596"/>
                    <a:pt x="86114" y="95241"/>
                  </a:cubicBezTo>
                  <a:lnTo>
                    <a:pt x="91405" y="100533"/>
                  </a:lnTo>
                  <a:lnTo>
                    <a:pt x="86643" y="105294"/>
                  </a:lnTo>
                  <a:lnTo>
                    <a:pt x="81352" y="100003"/>
                  </a:lnTo>
                  <a:cubicBezTo>
                    <a:pt x="79236" y="97887"/>
                    <a:pt x="75532" y="97357"/>
                    <a:pt x="72886" y="99473"/>
                  </a:cubicBezTo>
                  <a:cubicBezTo>
                    <a:pt x="67595" y="103178"/>
                    <a:pt x="61775" y="105294"/>
                    <a:pt x="55425" y="106353"/>
                  </a:cubicBezTo>
                  <a:cubicBezTo>
                    <a:pt x="52251" y="106880"/>
                    <a:pt x="50134" y="109526"/>
                    <a:pt x="50134" y="112701"/>
                  </a:cubicBezTo>
                  <a:lnTo>
                    <a:pt x="50134" y="120108"/>
                  </a:lnTo>
                  <a:lnTo>
                    <a:pt x="43255" y="120108"/>
                  </a:lnTo>
                  <a:lnTo>
                    <a:pt x="43255" y="112701"/>
                  </a:lnTo>
                  <a:cubicBezTo>
                    <a:pt x="43255" y="109526"/>
                    <a:pt x="41139" y="106880"/>
                    <a:pt x="37964" y="106353"/>
                  </a:cubicBezTo>
                  <a:cubicBezTo>
                    <a:pt x="31615" y="105294"/>
                    <a:pt x="25795" y="102649"/>
                    <a:pt x="20503" y="99473"/>
                  </a:cubicBezTo>
                  <a:cubicBezTo>
                    <a:pt x="17858" y="97887"/>
                    <a:pt x="14683" y="97887"/>
                    <a:pt x="12037" y="100003"/>
                  </a:cubicBezTo>
                  <a:lnTo>
                    <a:pt x="1984" y="110056"/>
                  </a:lnTo>
                  <a:cubicBezTo>
                    <a:pt x="-661" y="112701"/>
                    <a:pt x="-661" y="116936"/>
                    <a:pt x="1984" y="119052"/>
                  </a:cubicBezTo>
                  <a:cubicBezTo>
                    <a:pt x="4630" y="121697"/>
                    <a:pt x="8863" y="121697"/>
                    <a:pt x="10979" y="119052"/>
                  </a:cubicBezTo>
                  <a:lnTo>
                    <a:pt x="17329" y="112701"/>
                  </a:lnTo>
                  <a:cubicBezTo>
                    <a:pt x="21032" y="114817"/>
                    <a:pt x="25265" y="116406"/>
                    <a:pt x="29498" y="117993"/>
                  </a:cubicBezTo>
                  <a:lnTo>
                    <a:pt x="29498" y="126989"/>
                  </a:lnTo>
                  <a:cubicBezTo>
                    <a:pt x="29498" y="130691"/>
                    <a:pt x="32144" y="133336"/>
                    <a:pt x="35848" y="133336"/>
                  </a:cubicBezTo>
                  <a:lnTo>
                    <a:pt x="55425" y="133336"/>
                  </a:lnTo>
                  <a:cubicBezTo>
                    <a:pt x="59129" y="133336"/>
                    <a:pt x="61775" y="130691"/>
                    <a:pt x="61775" y="126989"/>
                  </a:cubicBezTo>
                  <a:lnTo>
                    <a:pt x="61775" y="117993"/>
                  </a:lnTo>
                  <a:cubicBezTo>
                    <a:pt x="66008" y="116936"/>
                    <a:pt x="70241" y="115347"/>
                    <a:pt x="73944" y="112701"/>
                  </a:cubicBezTo>
                  <a:lnTo>
                    <a:pt x="80294" y="119052"/>
                  </a:lnTo>
                  <a:cubicBezTo>
                    <a:pt x="82939" y="121697"/>
                    <a:pt x="87172" y="121697"/>
                    <a:pt x="89289" y="119052"/>
                  </a:cubicBezTo>
                  <a:lnTo>
                    <a:pt x="103046" y="105294"/>
                  </a:lnTo>
                  <a:cubicBezTo>
                    <a:pt x="105691" y="102649"/>
                    <a:pt x="105691" y="98417"/>
                    <a:pt x="103046" y="96298"/>
                  </a:cubicBezTo>
                  <a:lnTo>
                    <a:pt x="96696" y="89950"/>
                  </a:lnTo>
                  <a:cubicBezTo>
                    <a:pt x="98813" y="86245"/>
                    <a:pt x="100400" y="82013"/>
                    <a:pt x="101988" y="77779"/>
                  </a:cubicBezTo>
                  <a:lnTo>
                    <a:pt x="110983" y="77779"/>
                  </a:lnTo>
                  <a:cubicBezTo>
                    <a:pt x="114687" y="77779"/>
                    <a:pt x="117332" y="75133"/>
                    <a:pt x="117332" y="71431"/>
                  </a:cubicBezTo>
                  <a:lnTo>
                    <a:pt x="117332" y="51853"/>
                  </a:lnTo>
                  <a:cubicBezTo>
                    <a:pt x="119978" y="47091"/>
                    <a:pt x="116803" y="43916"/>
                    <a:pt x="113628" y="4391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2" name="Forma libre 273">
              <a:extLst>
                <a:ext uri="{FF2B5EF4-FFF2-40B4-BE49-F238E27FC236}">
                  <a16:creationId xmlns:a16="http://schemas.microsoft.com/office/drawing/2014/main" id="{C13D9F3C-4FDD-A1D3-21EF-068269107A80}"/>
                </a:ext>
              </a:extLst>
            </p:cNvPr>
            <p:cNvSpPr/>
            <p:nvPr/>
          </p:nvSpPr>
          <p:spPr>
            <a:xfrm>
              <a:off x="843702" y="27567101"/>
              <a:ext cx="10582" cy="21165"/>
            </a:xfrm>
            <a:custGeom>
              <a:avLst/>
              <a:gdLst>
                <a:gd name="connsiteX0" fmla="*/ 6349 w 10582"/>
                <a:gd name="connsiteY0" fmla="*/ 0 h 21164"/>
                <a:gd name="connsiteX1" fmla="*/ 0 w 10582"/>
                <a:gd name="connsiteY1" fmla="*/ 6350 h 21164"/>
                <a:gd name="connsiteX2" fmla="*/ 0 w 10582"/>
                <a:gd name="connsiteY2" fmla="*/ 19049 h 21164"/>
                <a:gd name="connsiteX3" fmla="*/ 6349 w 10582"/>
                <a:gd name="connsiteY3" fmla="*/ 25397 h 21164"/>
                <a:gd name="connsiteX4" fmla="*/ 12699 w 10582"/>
                <a:gd name="connsiteY4" fmla="*/ 19049 h 21164"/>
                <a:gd name="connsiteX5" fmla="*/ 12699 w 10582"/>
                <a:gd name="connsiteY5" fmla="*/ 6350 h 21164"/>
                <a:gd name="connsiteX6" fmla="*/ 6349 w 10582"/>
                <a:gd name="connsiteY6" fmla="*/ 0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6349" y="0"/>
                  </a:moveTo>
                  <a:cubicBezTo>
                    <a:pt x="2646" y="0"/>
                    <a:pt x="0" y="2646"/>
                    <a:pt x="0" y="6350"/>
                  </a:cubicBezTo>
                  <a:lnTo>
                    <a:pt x="0" y="19049"/>
                  </a:lnTo>
                  <a:cubicBezTo>
                    <a:pt x="0" y="22751"/>
                    <a:pt x="2646" y="25397"/>
                    <a:pt x="6349" y="25397"/>
                  </a:cubicBezTo>
                  <a:cubicBezTo>
                    <a:pt x="10053" y="25397"/>
                    <a:pt x="12699" y="22751"/>
                    <a:pt x="12699" y="19049"/>
                  </a:cubicBezTo>
                  <a:lnTo>
                    <a:pt x="12699" y="6350"/>
                  </a:lnTo>
                  <a:cubicBezTo>
                    <a:pt x="12699" y="3175"/>
                    <a:pt x="9524" y="0"/>
                    <a:pt x="634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3" name="Forma libre 274">
              <a:extLst>
                <a:ext uri="{FF2B5EF4-FFF2-40B4-BE49-F238E27FC236}">
                  <a16:creationId xmlns:a16="http://schemas.microsoft.com/office/drawing/2014/main" id="{7D0EA57A-5D03-56D7-09DE-88ECB93148A9}"/>
                </a:ext>
              </a:extLst>
            </p:cNvPr>
            <p:cNvSpPr/>
            <p:nvPr/>
          </p:nvSpPr>
          <p:spPr>
            <a:xfrm>
              <a:off x="843173" y="27681333"/>
              <a:ext cx="10582" cy="21165"/>
            </a:xfrm>
            <a:custGeom>
              <a:avLst/>
              <a:gdLst>
                <a:gd name="connsiteX0" fmla="*/ 0 w 10582"/>
                <a:gd name="connsiteY0" fmla="*/ 6406 h 21164"/>
                <a:gd name="connsiteX1" fmla="*/ 0 w 10582"/>
                <a:gd name="connsiteY1" fmla="*/ 19107 h 21164"/>
                <a:gd name="connsiteX2" fmla="*/ 6349 w 10582"/>
                <a:gd name="connsiteY2" fmla="*/ 25455 h 21164"/>
                <a:gd name="connsiteX3" fmla="*/ 12699 w 10582"/>
                <a:gd name="connsiteY3" fmla="*/ 19107 h 21164"/>
                <a:gd name="connsiteX4" fmla="*/ 12699 w 10582"/>
                <a:gd name="connsiteY4" fmla="*/ 6406 h 21164"/>
                <a:gd name="connsiteX5" fmla="*/ 6349 w 10582"/>
                <a:gd name="connsiteY5" fmla="*/ 58 h 21164"/>
                <a:gd name="connsiteX6" fmla="*/ 0 w 10582"/>
                <a:gd name="connsiteY6" fmla="*/ 6406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0" y="6406"/>
                  </a:moveTo>
                  <a:lnTo>
                    <a:pt x="0" y="19107"/>
                  </a:lnTo>
                  <a:cubicBezTo>
                    <a:pt x="0" y="22809"/>
                    <a:pt x="2646" y="25455"/>
                    <a:pt x="6349" y="25455"/>
                  </a:cubicBezTo>
                  <a:cubicBezTo>
                    <a:pt x="10053" y="25455"/>
                    <a:pt x="12699" y="22809"/>
                    <a:pt x="12699" y="19107"/>
                  </a:cubicBezTo>
                  <a:lnTo>
                    <a:pt x="12699" y="6406"/>
                  </a:lnTo>
                  <a:cubicBezTo>
                    <a:pt x="12699" y="2704"/>
                    <a:pt x="10053" y="58"/>
                    <a:pt x="6349" y="58"/>
                  </a:cubicBezTo>
                  <a:cubicBezTo>
                    <a:pt x="3175" y="-472"/>
                    <a:pt x="0" y="2704"/>
                    <a:pt x="0" y="640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4" name="Forma libre 275">
              <a:extLst>
                <a:ext uri="{FF2B5EF4-FFF2-40B4-BE49-F238E27FC236}">
                  <a16:creationId xmlns:a16="http://schemas.microsoft.com/office/drawing/2014/main" id="{C000BDA0-0D98-E7B1-D4A0-5E75B0B9FF43}"/>
                </a:ext>
              </a:extLst>
            </p:cNvPr>
            <p:cNvSpPr/>
            <p:nvPr/>
          </p:nvSpPr>
          <p:spPr>
            <a:xfrm>
              <a:off x="818304" y="27605726"/>
              <a:ext cx="63494" cy="63494"/>
            </a:xfrm>
            <a:custGeom>
              <a:avLst/>
              <a:gdLst>
                <a:gd name="connsiteX0" fmla="*/ 19577 w 63494"/>
                <a:gd name="connsiteY0" fmla="*/ 12701 h 63494"/>
                <a:gd name="connsiteX1" fmla="*/ 58203 w 63494"/>
                <a:gd name="connsiteY1" fmla="*/ 12701 h 63494"/>
                <a:gd name="connsiteX2" fmla="*/ 64553 w 63494"/>
                <a:gd name="connsiteY2" fmla="*/ 6350 h 63494"/>
                <a:gd name="connsiteX3" fmla="*/ 58203 w 63494"/>
                <a:gd name="connsiteY3" fmla="*/ 0 h 63494"/>
                <a:gd name="connsiteX4" fmla="*/ 19577 w 63494"/>
                <a:gd name="connsiteY4" fmla="*/ 0 h 63494"/>
                <a:gd name="connsiteX5" fmla="*/ 0 w 63494"/>
                <a:gd name="connsiteY5" fmla="*/ 19578 h 63494"/>
                <a:gd name="connsiteX6" fmla="*/ 19577 w 63494"/>
                <a:gd name="connsiteY6" fmla="*/ 39157 h 63494"/>
                <a:gd name="connsiteX7" fmla="*/ 32276 w 63494"/>
                <a:gd name="connsiteY7" fmla="*/ 39157 h 63494"/>
                <a:gd name="connsiteX8" fmla="*/ 45504 w 63494"/>
                <a:gd name="connsiteY8" fmla="*/ 39157 h 63494"/>
                <a:gd name="connsiteX9" fmla="*/ 51854 w 63494"/>
                <a:gd name="connsiteY9" fmla="*/ 45505 h 63494"/>
                <a:gd name="connsiteX10" fmla="*/ 45504 w 63494"/>
                <a:gd name="connsiteY10" fmla="*/ 51855 h 63494"/>
                <a:gd name="connsiteX11" fmla="*/ 6349 w 63494"/>
                <a:gd name="connsiteY11" fmla="*/ 51855 h 63494"/>
                <a:gd name="connsiteX12" fmla="*/ 0 w 63494"/>
                <a:gd name="connsiteY12" fmla="*/ 58203 h 63494"/>
                <a:gd name="connsiteX13" fmla="*/ 6349 w 63494"/>
                <a:gd name="connsiteY13" fmla="*/ 64554 h 63494"/>
                <a:gd name="connsiteX14" fmla="*/ 45504 w 63494"/>
                <a:gd name="connsiteY14" fmla="*/ 64554 h 63494"/>
                <a:gd name="connsiteX15" fmla="*/ 65082 w 63494"/>
                <a:gd name="connsiteY15" fmla="*/ 44975 h 63494"/>
                <a:gd name="connsiteX16" fmla="*/ 45504 w 63494"/>
                <a:gd name="connsiteY16" fmla="*/ 25399 h 63494"/>
                <a:gd name="connsiteX17" fmla="*/ 32276 w 63494"/>
                <a:gd name="connsiteY17" fmla="*/ 25399 h 63494"/>
                <a:gd name="connsiteX18" fmla="*/ 19577 w 63494"/>
                <a:gd name="connsiteY18" fmla="*/ 25399 h 63494"/>
                <a:gd name="connsiteX19" fmla="*/ 13228 w 63494"/>
                <a:gd name="connsiteY19" fmla="*/ 19049 h 63494"/>
                <a:gd name="connsiteX20" fmla="*/ 19577 w 63494"/>
                <a:gd name="connsiteY20" fmla="*/ 12701 h 6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494" h="63494">
                  <a:moveTo>
                    <a:pt x="19577" y="12701"/>
                  </a:moveTo>
                  <a:lnTo>
                    <a:pt x="58203" y="12701"/>
                  </a:lnTo>
                  <a:cubicBezTo>
                    <a:pt x="61907" y="12701"/>
                    <a:pt x="64553" y="10055"/>
                    <a:pt x="64553" y="6350"/>
                  </a:cubicBezTo>
                  <a:cubicBezTo>
                    <a:pt x="64553" y="2646"/>
                    <a:pt x="61907" y="0"/>
                    <a:pt x="58203" y="0"/>
                  </a:cubicBezTo>
                  <a:lnTo>
                    <a:pt x="19577" y="0"/>
                  </a:lnTo>
                  <a:cubicBezTo>
                    <a:pt x="8995" y="0"/>
                    <a:pt x="0" y="8466"/>
                    <a:pt x="0" y="19578"/>
                  </a:cubicBezTo>
                  <a:cubicBezTo>
                    <a:pt x="0" y="30161"/>
                    <a:pt x="8466" y="39157"/>
                    <a:pt x="19577" y="39157"/>
                  </a:cubicBezTo>
                  <a:lnTo>
                    <a:pt x="32276" y="39157"/>
                  </a:lnTo>
                  <a:lnTo>
                    <a:pt x="45504" y="39157"/>
                  </a:lnTo>
                  <a:cubicBezTo>
                    <a:pt x="49208" y="39157"/>
                    <a:pt x="51854" y="41802"/>
                    <a:pt x="51854" y="45505"/>
                  </a:cubicBezTo>
                  <a:cubicBezTo>
                    <a:pt x="51854" y="49210"/>
                    <a:pt x="49208" y="51855"/>
                    <a:pt x="45504" y="51855"/>
                  </a:cubicBezTo>
                  <a:lnTo>
                    <a:pt x="6349" y="51855"/>
                  </a:lnTo>
                  <a:cubicBezTo>
                    <a:pt x="2646" y="51855"/>
                    <a:pt x="0" y="54501"/>
                    <a:pt x="0" y="58203"/>
                  </a:cubicBezTo>
                  <a:cubicBezTo>
                    <a:pt x="0" y="61908"/>
                    <a:pt x="2646" y="64554"/>
                    <a:pt x="6349" y="64554"/>
                  </a:cubicBezTo>
                  <a:lnTo>
                    <a:pt x="45504" y="64554"/>
                  </a:lnTo>
                  <a:cubicBezTo>
                    <a:pt x="56087" y="64554"/>
                    <a:pt x="65082" y="56087"/>
                    <a:pt x="65082" y="44975"/>
                  </a:cubicBezTo>
                  <a:cubicBezTo>
                    <a:pt x="65082" y="34393"/>
                    <a:pt x="56616" y="25399"/>
                    <a:pt x="45504" y="25399"/>
                  </a:cubicBezTo>
                  <a:lnTo>
                    <a:pt x="32276" y="25399"/>
                  </a:lnTo>
                  <a:lnTo>
                    <a:pt x="19577" y="25399"/>
                  </a:lnTo>
                  <a:cubicBezTo>
                    <a:pt x="15874" y="25399"/>
                    <a:pt x="13228" y="22754"/>
                    <a:pt x="13228" y="19049"/>
                  </a:cubicBezTo>
                  <a:cubicBezTo>
                    <a:pt x="13228" y="15347"/>
                    <a:pt x="15874" y="12701"/>
                    <a:pt x="19577" y="12701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5" name="Forma libre 276">
              <a:extLst>
                <a:ext uri="{FF2B5EF4-FFF2-40B4-BE49-F238E27FC236}">
                  <a16:creationId xmlns:a16="http://schemas.microsoft.com/office/drawing/2014/main" id="{93D174A8-55C3-AFA1-CA2A-DE6E45B5752A}"/>
                </a:ext>
              </a:extLst>
            </p:cNvPr>
            <p:cNvSpPr/>
            <p:nvPr/>
          </p:nvSpPr>
          <p:spPr>
            <a:xfrm>
              <a:off x="773858" y="27511014"/>
              <a:ext cx="185192" cy="222230"/>
            </a:xfrm>
            <a:custGeom>
              <a:avLst/>
              <a:gdLst>
                <a:gd name="connsiteX0" fmla="*/ 180430 w 185191"/>
                <a:gd name="connsiteY0" fmla="*/ 122227 h 222229"/>
                <a:gd name="connsiteX1" fmla="*/ 174080 w 185191"/>
                <a:gd name="connsiteY1" fmla="*/ 128577 h 222229"/>
                <a:gd name="connsiteX2" fmla="*/ 174080 w 185191"/>
                <a:gd name="connsiteY2" fmla="*/ 212177 h 222229"/>
                <a:gd name="connsiteX3" fmla="*/ 12170 w 185191"/>
                <a:gd name="connsiteY3" fmla="*/ 212177 h 222229"/>
                <a:gd name="connsiteX4" fmla="*/ 12170 w 185191"/>
                <a:gd name="connsiteY4" fmla="*/ 67729 h 222229"/>
                <a:gd name="connsiteX5" fmla="*/ 55557 w 185191"/>
                <a:gd name="connsiteY5" fmla="*/ 67729 h 222229"/>
                <a:gd name="connsiteX6" fmla="*/ 61907 w 185191"/>
                <a:gd name="connsiteY6" fmla="*/ 61378 h 222229"/>
                <a:gd name="connsiteX7" fmla="*/ 61907 w 185191"/>
                <a:gd name="connsiteY7" fmla="*/ 12698 h 222229"/>
                <a:gd name="connsiteX8" fmla="*/ 103707 w 185191"/>
                <a:gd name="connsiteY8" fmla="*/ 12698 h 222229"/>
                <a:gd name="connsiteX9" fmla="*/ 110057 w 185191"/>
                <a:gd name="connsiteY9" fmla="*/ 6350 h 222229"/>
                <a:gd name="connsiteX10" fmla="*/ 103707 w 185191"/>
                <a:gd name="connsiteY10" fmla="*/ 0 h 222229"/>
                <a:gd name="connsiteX11" fmla="*/ 55557 w 185191"/>
                <a:gd name="connsiteY11" fmla="*/ 0 h 222229"/>
                <a:gd name="connsiteX12" fmla="*/ 52912 w 185191"/>
                <a:gd name="connsiteY12" fmla="*/ 530 h 222229"/>
                <a:gd name="connsiteX13" fmla="*/ 52383 w 185191"/>
                <a:gd name="connsiteY13" fmla="*/ 1059 h 222229"/>
                <a:gd name="connsiteX14" fmla="*/ 50795 w 185191"/>
                <a:gd name="connsiteY14" fmla="*/ 2116 h 222229"/>
                <a:gd name="connsiteX15" fmla="*/ 50795 w 185191"/>
                <a:gd name="connsiteY15" fmla="*/ 2116 h 222229"/>
                <a:gd name="connsiteX16" fmla="*/ 1058 w 185191"/>
                <a:gd name="connsiteY16" fmla="*/ 57146 h 222229"/>
                <a:gd name="connsiteX17" fmla="*/ 529 w 185191"/>
                <a:gd name="connsiteY17" fmla="*/ 57673 h 222229"/>
                <a:gd name="connsiteX18" fmla="*/ 0 w 185191"/>
                <a:gd name="connsiteY18" fmla="*/ 58733 h 222229"/>
                <a:gd name="connsiteX19" fmla="*/ 0 w 185191"/>
                <a:gd name="connsiteY19" fmla="*/ 59792 h 222229"/>
                <a:gd name="connsiteX20" fmla="*/ 0 w 185191"/>
                <a:gd name="connsiteY20" fmla="*/ 60849 h 222229"/>
                <a:gd name="connsiteX21" fmla="*/ 0 w 185191"/>
                <a:gd name="connsiteY21" fmla="*/ 217998 h 222229"/>
                <a:gd name="connsiteX22" fmla="*/ 6349 w 185191"/>
                <a:gd name="connsiteY22" fmla="*/ 224346 h 222229"/>
                <a:gd name="connsiteX23" fmla="*/ 180959 w 185191"/>
                <a:gd name="connsiteY23" fmla="*/ 224346 h 222229"/>
                <a:gd name="connsiteX24" fmla="*/ 187308 w 185191"/>
                <a:gd name="connsiteY24" fmla="*/ 217998 h 222229"/>
                <a:gd name="connsiteX25" fmla="*/ 187308 w 185191"/>
                <a:gd name="connsiteY25" fmla="*/ 128048 h 222229"/>
                <a:gd name="connsiteX26" fmla="*/ 180430 w 185191"/>
                <a:gd name="connsiteY26" fmla="*/ 122227 h 222229"/>
                <a:gd name="connsiteX27" fmla="*/ 49208 w 185191"/>
                <a:gd name="connsiteY27" fmla="*/ 23281 h 222229"/>
                <a:gd name="connsiteX28" fmla="*/ 49208 w 185191"/>
                <a:gd name="connsiteY28" fmla="*/ 55028 h 222229"/>
                <a:gd name="connsiteX29" fmla="*/ 20107 w 185191"/>
                <a:gd name="connsiteY29" fmla="*/ 55028 h 222229"/>
                <a:gd name="connsiteX30" fmla="*/ 49208 w 185191"/>
                <a:gd name="connsiteY30" fmla="*/ 23281 h 222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5191" h="222229">
                  <a:moveTo>
                    <a:pt x="180430" y="122227"/>
                  </a:moveTo>
                  <a:cubicBezTo>
                    <a:pt x="176726" y="122227"/>
                    <a:pt x="174080" y="124873"/>
                    <a:pt x="174080" y="128577"/>
                  </a:cubicBezTo>
                  <a:lnTo>
                    <a:pt x="174080" y="212177"/>
                  </a:lnTo>
                  <a:lnTo>
                    <a:pt x="12170" y="212177"/>
                  </a:lnTo>
                  <a:lnTo>
                    <a:pt x="12170" y="67729"/>
                  </a:lnTo>
                  <a:lnTo>
                    <a:pt x="55557" y="67729"/>
                  </a:lnTo>
                  <a:cubicBezTo>
                    <a:pt x="59261" y="67729"/>
                    <a:pt x="61907" y="65083"/>
                    <a:pt x="61907" y="61378"/>
                  </a:cubicBezTo>
                  <a:lnTo>
                    <a:pt x="61907" y="12698"/>
                  </a:lnTo>
                  <a:lnTo>
                    <a:pt x="103707" y="12698"/>
                  </a:lnTo>
                  <a:cubicBezTo>
                    <a:pt x="107411" y="12698"/>
                    <a:pt x="110057" y="10053"/>
                    <a:pt x="110057" y="6350"/>
                  </a:cubicBezTo>
                  <a:cubicBezTo>
                    <a:pt x="110057" y="2646"/>
                    <a:pt x="107411" y="0"/>
                    <a:pt x="103707" y="0"/>
                  </a:cubicBezTo>
                  <a:lnTo>
                    <a:pt x="55557" y="0"/>
                  </a:lnTo>
                  <a:cubicBezTo>
                    <a:pt x="54499" y="0"/>
                    <a:pt x="53970" y="0"/>
                    <a:pt x="52912" y="530"/>
                  </a:cubicBezTo>
                  <a:cubicBezTo>
                    <a:pt x="52912" y="530"/>
                    <a:pt x="52383" y="530"/>
                    <a:pt x="52383" y="1059"/>
                  </a:cubicBezTo>
                  <a:cubicBezTo>
                    <a:pt x="51854" y="1589"/>
                    <a:pt x="51325" y="1589"/>
                    <a:pt x="50795" y="2116"/>
                  </a:cubicBezTo>
                  <a:cubicBezTo>
                    <a:pt x="50795" y="2116"/>
                    <a:pt x="50795" y="2116"/>
                    <a:pt x="50795" y="2116"/>
                  </a:cubicBezTo>
                  <a:lnTo>
                    <a:pt x="1058" y="57146"/>
                  </a:lnTo>
                  <a:cubicBezTo>
                    <a:pt x="1058" y="57146"/>
                    <a:pt x="529" y="57673"/>
                    <a:pt x="529" y="57673"/>
                  </a:cubicBezTo>
                  <a:cubicBezTo>
                    <a:pt x="0" y="58203"/>
                    <a:pt x="0" y="58733"/>
                    <a:pt x="0" y="58733"/>
                  </a:cubicBezTo>
                  <a:cubicBezTo>
                    <a:pt x="0" y="59262"/>
                    <a:pt x="0" y="59792"/>
                    <a:pt x="0" y="59792"/>
                  </a:cubicBezTo>
                  <a:cubicBezTo>
                    <a:pt x="0" y="60319"/>
                    <a:pt x="0" y="60319"/>
                    <a:pt x="0" y="60849"/>
                  </a:cubicBezTo>
                  <a:lnTo>
                    <a:pt x="0" y="217998"/>
                  </a:lnTo>
                  <a:cubicBezTo>
                    <a:pt x="0" y="221700"/>
                    <a:pt x="2646" y="224346"/>
                    <a:pt x="6349" y="224346"/>
                  </a:cubicBezTo>
                  <a:lnTo>
                    <a:pt x="180959" y="224346"/>
                  </a:lnTo>
                  <a:cubicBezTo>
                    <a:pt x="184663" y="224346"/>
                    <a:pt x="187308" y="221700"/>
                    <a:pt x="187308" y="217998"/>
                  </a:cubicBezTo>
                  <a:lnTo>
                    <a:pt x="187308" y="128048"/>
                  </a:lnTo>
                  <a:cubicBezTo>
                    <a:pt x="186779" y="125402"/>
                    <a:pt x="184133" y="122227"/>
                    <a:pt x="180430" y="122227"/>
                  </a:cubicBezTo>
                  <a:close/>
                  <a:moveTo>
                    <a:pt x="49208" y="23281"/>
                  </a:moveTo>
                  <a:lnTo>
                    <a:pt x="49208" y="55028"/>
                  </a:lnTo>
                  <a:lnTo>
                    <a:pt x="20107" y="55028"/>
                  </a:lnTo>
                  <a:lnTo>
                    <a:pt x="49208" y="23281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6" name="Forma libre 277">
              <a:extLst>
                <a:ext uri="{FF2B5EF4-FFF2-40B4-BE49-F238E27FC236}">
                  <a16:creationId xmlns:a16="http://schemas.microsoft.com/office/drawing/2014/main" id="{091F7092-E5B2-70AA-D62C-1BB385D40DC3}"/>
                </a:ext>
              </a:extLst>
            </p:cNvPr>
            <p:cNvSpPr/>
            <p:nvPr/>
          </p:nvSpPr>
          <p:spPr>
            <a:xfrm>
              <a:off x="818304" y="27429991"/>
              <a:ext cx="132280" cy="63494"/>
            </a:xfrm>
            <a:custGeom>
              <a:avLst/>
              <a:gdLst>
                <a:gd name="connsiteX0" fmla="*/ 6349 w 132279"/>
                <a:gd name="connsiteY0" fmla="*/ 65679 h 63494"/>
                <a:gd name="connsiteX1" fmla="*/ 12699 w 132279"/>
                <a:gd name="connsiteY1" fmla="*/ 59328 h 63494"/>
                <a:gd name="connsiteX2" fmla="*/ 12699 w 132279"/>
                <a:gd name="connsiteY2" fmla="*/ 28111 h 63494"/>
                <a:gd name="connsiteX3" fmla="*/ 107940 w 132279"/>
                <a:gd name="connsiteY3" fmla="*/ 28111 h 63494"/>
                <a:gd name="connsiteX4" fmla="*/ 100533 w 132279"/>
                <a:gd name="connsiteY4" fmla="*/ 33932 h 63494"/>
                <a:gd name="connsiteX5" fmla="*/ 99474 w 132279"/>
                <a:gd name="connsiteY5" fmla="*/ 42928 h 63494"/>
                <a:gd name="connsiteX6" fmla="*/ 104766 w 132279"/>
                <a:gd name="connsiteY6" fmla="*/ 45573 h 63494"/>
                <a:gd name="connsiteX7" fmla="*/ 108469 w 132279"/>
                <a:gd name="connsiteY7" fmla="*/ 43984 h 63494"/>
                <a:gd name="connsiteX8" fmla="*/ 131221 w 132279"/>
                <a:gd name="connsiteY8" fmla="*/ 26524 h 63494"/>
                <a:gd name="connsiteX9" fmla="*/ 133867 w 132279"/>
                <a:gd name="connsiteY9" fmla="*/ 21233 h 63494"/>
                <a:gd name="connsiteX10" fmla="*/ 131221 w 132279"/>
                <a:gd name="connsiteY10" fmla="*/ 15942 h 63494"/>
                <a:gd name="connsiteX11" fmla="*/ 108469 w 132279"/>
                <a:gd name="connsiteY11" fmla="*/ 1125 h 63494"/>
                <a:gd name="connsiteX12" fmla="*/ 99474 w 132279"/>
                <a:gd name="connsiteY12" fmla="*/ 2714 h 63494"/>
                <a:gd name="connsiteX13" fmla="*/ 101062 w 132279"/>
                <a:gd name="connsiteY13" fmla="*/ 11708 h 63494"/>
                <a:gd name="connsiteX14" fmla="*/ 105824 w 132279"/>
                <a:gd name="connsiteY14" fmla="*/ 14883 h 63494"/>
                <a:gd name="connsiteX15" fmla="*/ 6349 w 132279"/>
                <a:gd name="connsiteY15" fmla="*/ 14883 h 63494"/>
                <a:gd name="connsiteX16" fmla="*/ 0 w 132279"/>
                <a:gd name="connsiteY16" fmla="*/ 21233 h 63494"/>
                <a:gd name="connsiteX17" fmla="*/ 0 w 132279"/>
                <a:gd name="connsiteY17" fmla="*/ 58801 h 63494"/>
                <a:gd name="connsiteX18" fmla="*/ 6349 w 132279"/>
                <a:gd name="connsiteY18" fmla="*/ 65679 h 6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279" h="63494">
                  <a:moveTo>
                    <a:pt x="6349" y="65679"/>
                  </a:moveTo>
                  <a:cubicBezTo>
                    <a:pt x="10053" y="65679"/>
                    <a:pt x="12699" y="63033"/>
                    <a:pt x="12699" y="59328"/>
                  </a:cubicBezTo>
                  <a:lnTo>
                    <a:pt x="12699" y="28111"/>
                  </a:lnTo>
                  <a:lnTo>
                    <a:pt x="107940" y="28111"/>
                  </a:lnTo>
                  <a:lnTo>
                    <a:pt x="100533" y="33932"/>
                  </a:lnTo>
                  <a:cubicBezTo>
                    <a:pt x="97887" y="36048"/>
                    <a:pt x="97358" y="40282"/>
                    <a:pt x="99474" y="42928"/>
                  </a:cubicBezTo>
                  <a:cubicBezTo>
                    <a:pt x="100533" y="44514"/>
                    <a:pt x="102649" y="45573"/>
                    <a:pt x="104766" y="45573"/>
                  </a:cubicBezTo>
                  <a:cubicBezTo>
                    <a:pt x="106353" y="45573"/>
                    <a:pt x="107411" y="45044"/>
                    <a:pt x="108469" y="43984"/>
                  </a:cubicBezTo>
                  <a:lnTo>
                    <a:pt x="131221" y="26524"/>
                  </a:lnTo>
                  <a:cubicBezTo>
                    <a:pt x="132809" y="25465"/>
                    <a:pt x="133867" y="23349"/>
                    <a:pt x="133867" y="21233"/>
                  </a:cubicBezTo>
                  <a:cubicBezTo>
                    <a:pt x="133867" y="19117"/>
                    <a:pt x="132809" y="16999"/>
                    <a:pt x="131221" y="15942"/>
                  </a:cubicBezTo>
                  <a:lnTo>
                    <a:pt x="108469" y="1125"/>
                  </a:lnTo>
                  <a:cubicBezTo>
                    <a:pt x="105295" y="-991"/>
                    <a:pt x="101591" y="69"/>
                    <a:pt x="99474" y="2714"/>
                  </a:cubicBezTo>
                  <a:cubicBezTo>
                    <a:pt x="97358" y="5889"/>
                    <a:pt x="98416" y="9592"/>
                    <a:pt x="101062" y="11708"/>
                  </a:cubicBezTo>
                  <a:lnTo>
                    <a:pt x="105824" y="14883"/>
                  </a:lnTo>
                  <a:lnTo>
                    <a:pt x="6349" y="14883"/>
                  </a:lnTo>
                  <a:cubicBezTo>
                    <a:pt x="2646" y="14883"/>
                    <a:pt x="0" y="17528"/>
                    <a:pt x="0" y="21233"/>
                  </a:cubicBezTo>
                  <a:lnTo>
                    <a:pt x="0" y="58801"/>
                  </a:lnTo>
                  <a:cubicBezTo>
                    <a:pt x="0" y="62504"/>
                    <a:pt x="2646" y="65679"/>
                    <a:pt x="6349" y="65679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67" name="Oval 166">
            <a:extLst>
              <a:ext uri="{FF2B5EF4-FFF2-40B4-BE49-F238E27FC236}">
                <a16:creationId xmlns:a16="http://schemas.microsoft.com/office/drawing/2014/main" id="{54D7389C-55EA-3469-A13F-AB86DDDC45BA}"/>
              </a:ext>
            </a:extLst>
          </p:cNvPr>
          <p:cNvSpPr/>
          <p:nvPr/>
        </p:nvSpPr>
        <p:spPr>
          <a:xfrm>
            <a:off x="8187488" y="127394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>
              <a:solidFill>
                <a:srgbClr val="00338C"/>
              </a:solidFill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F644EE1B-5CBC-5074-2597-FE75098AFFEF}"/>
              </a:ext>
            </a:extLst>
          </p:cNvPr>
          <p:cNvSpPr/>
          <p:nvPr/>
        </p:nvSpPr>
        <p:spPr>
          <a:xfrm>
            <a:off x="8187488" y="291401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50F2FF02-1ED6-A55D-C114-3E081102490A}"/>
              </a:ext>
            </a:extLst>
          </p:cNvPr>
          <p:cNvSpPr/>
          <p:nvPr/>
        </p:nvSpPr>
        <p:spPr>
          <a:xfrm>
            <a:off x="8187488" y="4741581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grpSp>
        <p:nvGrpSpPr>
          <p:cNvPr id="170" name="Grupo 49">
            <a:extLst>
              <a:ext uri="{FF2B5EF4-FFF2-40B4-BE49-F238E27FC236}">
                <a16:creationId xmlns:a16="http://schemas.microsoft.com/office/drawing/2014/main" id="{5A390657-3A45-FCBB-9E7F-65A84CED755B}"/>
              </a:ext>
            </a:extLst>
          </p:cNvPr>
          <p:cNvGrpSpPr/>
          <p:nvPr/>
        </p:nvGrpSpPr>
        <p:grpSpPr>
          <a:xfrm>
            <a:off x="8328967" y="1373787"/>
            <a:ext cx="470500" cy="493940"/>
            <a:chOff x="2272852" y="6408689"/>
            <a:chExt cx="311982" cy="327525"/>
          </a:xfrm>
          <a:solidFill>
            <a:srgbClr val="FFFFFF"/>
          </a:solidFill>
        </p:grpSpPr>
        <p:sp>
          <p:nvSpPr>
            <p:cNvPr id="171" name="Forma libre 212">
              <a:extLst>
                <a:ext uri="{FF2B5EF4-FFF2-40B4-BE49-F238E27FC236}">
                  <a16:creationId xmlns:a16="http://schemas.microsoft.com/office/drawing/2014/main" id="{8996B458-700F-1F6F-BC45-F49F4538E932}"/>
                </a:ext>
              </a:extLst>
            </p:cNvPr>
            <p:cNvSpPr/>
            <p:nvPr/>
          </p:nvSpPr>
          <p:spPr>
            <a:xfrm>
              <a:off x="2272852" y="6428690"/>
              <a:ext cx="232812" cy="211648"/>
            </a:xfrm>
            <a:custGeom>
              <a:avLst/>
              <a:gdLst>
                <a:gd name="connsiteX0" fmla="*/ 187837 w 232812"/>
                <a:gd name="connsiteY0" fmla="*/ 215458 h 211647"/>
                <a:gd name="connsiteX1" fmla="*/ 207944 w 232812"/>
                <a:gd name="connsiteY1" fmla="*/ 215458 h 211647"/>
                <a:gd name="connsiteX2" fmla="*/ 233342 w 232812"/>
                <a:gd name="connsiteY2" fmla="*/ 201172 h 211647"/>
                <a:gd name="connsiteX3" fmla="*/ 234400 w 232812"/>
                <a:gd name="connsiteY3" fmla="*/ 171541 h 211647"/>
                <a:gd name="connsiteX4" fmla="*/ 198420 w 232812"/>
                <a:gd name="connsiteY4" fmla="*/ 115455 h 211647"/>
                <a:gd name="connsiteX5" fmla="*/ 189425 w 232812"/>
                <a:gd name="connsiteY5" fmla="*/ 113338 h 211647"/>
                <a:gd name="connsiteX6" fmla="*/ 187308 w 232812"/>
                <a:gd name="connsiteY6" fmla="*/ 122333 h 211647"/>
                <a:gd name="connsiteX7" fmla="*/ 222759 w 232812"/>
                <a:gd name="connsiteY7" fmla="*/ 177890 h 211647"/>
                <a:gd name="connsiteX8" fmla="*/ 222230 w 232812"/>
                <a:gd name="connsiteY8" fmla="*/ 194822 h 211647"/>
                <a:gd name="connsiteX9" fmla="*/ 207415 w 232812"/>
                <a:gd name="connsiteY9" fmla="*/ 202759 h 211647"/>
                <a:gd name="connsiteX10" fmla="*/ 187837 w 232812"/>
                <a:gd name="connsiteY10" fmla="*/ 202759 h 211647"/>
                <a:gd name="connsiteX11" fmla="*/ 97358 w 232812"/>
                <a:gd name="connsiteY11" fmla="*/ 202759 h 211647"/>
                <a:gd name="connsiteX12" fmla="*/ 77251 w 232812"/>
                <a:gd name="connsiteY12" fmla="*/ 202759 h 211647"/>
                <a:gd name="connsiteX13" fmla="*/ 62436 w 232812"/>
                <a:gd name="connsiteY13" fmla="*/ 194822 h 211647"/>
                <a:gd name="connsiteX14" fmla="*/ 61378 w 232812"/>
                <a:gd name="connsiteY14" fmla="*/ 178419 h 211647"/>
                <a:gd name="connsiteX15" fmla="*/ 114290 w 232812"/>
                <a:gd name="connsiteY15" fmla="*/ 91644 h 211647"/>
                <a:gd name="connsiteX16" fmla="*/ 129634 w 232812"/>
                <a:gd name="connsiteY16" fmla="*/ 77358 h 211647"/>
                <a:gd name="connsiteX17" fmla="*/ 130163 w 232812"/>
                <a:gd name="connsiteY17" fmla="*/ 56193 h 211647"/>
                <a:gd name="connsiteX18" fmla="*/ 143920 w 232812"/>
                <a:gd name="connsiteY18" fmla="*/ 45081 h 211647"/>
                <a:gd name="connsiteX19" fmla="*/ 146566 w 232812"/>
                <a:gd name="connsiteY19" fmla="*/ 46139 h 211647"/>
                <a:gd name="connsiteX20" fmla="*/ 146037 w 232812"/>
                <a:gd name="connsiteY20" fmla="*/ 48785 h 211647"/>
                <a:gd name="connsiteX21" fmla="*/ 149741 w 232812"/>
                <a:gd name="connsiteY21" fmla="*/ 58309 h 211647"/>
                <a:gd name="connsiteX22" fmla="*/ 146037 w 232812"/>
                <a:gd name="connsiteY22" fmla="*/ 67834 h 211647"/>
                <a:gd name="connsiteX23" fmla="*/ 149741 w 232812"/>
                <a:gd name="connsiteY23" fmla="*/ 77358 h 211647"/>
                <a:gd name="connsiteX24" fmla="*/ 146037 w 232812"/>
                <a:gd name="connsiteY24" fmla="*/ 86882 h 211647"/>
                <a:gd name="connsiteX25" fmla="*/ 161910 w 232812"/>
                <a:gd name="connsiteY25" fmla="*/ 102756 h 211647"/>
                <a:gd name="connsiteX26" fmla="*/ 179900 w 232812"/>
                <a:gd name="connsiteY26" fmla="*/ 102756 h 211647"/>
                <a:gd name="connsiteX27" fmla="*/ 195774 w 232812"/>
                <a:gd name="connsiteY27" fmla="*/ 86882 h 211647"/>
                <a:gd name="connsiteX28" fmla="*/ 192070 w 232812"/>
                <a:gd name="connsiteY28" fmla="*/ 77358 h 211647"/>
                <a:gd name="connsiteX29" fmla="*/ 195774 w 232812"/>
                <a:gd name="connsiteY29" fmla="*/ 67834 h 211647"/>
                <a:gd name="connsiteX30" fmla="*/ 192070 w 232812"/>
                <a:gd name="connsiteY30" fmla="*/ 58309 h 211647"/>
                <a:gd name="connsiteX31" fmla="*/ 195774 w 232812"/>
                <a:gd name="connsiteY31" fmla="*/ 48785 h 211647"/>
                <a:gd name="connsiteX32" fmla="*/ 192070 w 232812"/>
                <a:gd name="connsiteY32" fmla="*/ 39261 h 211647"/>
                <a:gd name="connsiteX33" fmla="*/ 195774 w 232812"/>
                <a:gd name="connsiteY33" fmla="*/ 29737 h 211647"/>
                <a:gd name="connsiteX34" fmla="*/ 179900 w 232812"/>
                <a:gd name="connsiteY34" fmla="*/ 13863 h 211647"/>
                <a:gd name="connsiteX35" fmla="*/ 157677 w 232812"/>
                <a:gd name="connsiteY35" fmla="*/ 13863 h 211647"/>
                <a:gd name="connsiteX36" fmla="*/ 155561 w 232812"/>
                <a:gd name="connsiteY36" fmla="*/ 14392 h 211647"/>
                <a:gd name="connsiteX37" fmla="*/ 132809 w 232812"/>
                <a:gd name="connsiteY37" fmla="*/ 1694 h 211647"/>
                <a:gd name="connsiteX38" fmla="*/ 117993 w 232812"/>
                <a:gd name="connsiteY38" fmla="*/ 2752 h 211647"/>
                <a:gd name="connsiteX39" fmla="*/ 94712 w 232812"/>
                <a:gd name="connsiteY39" fmla="*/ 21800 h 211647"/>
                <a:gd name="connsiteX40" fmla="*/ 6349 w 232812"/>
                <a:gd name="connsiteY40" fmla="*/ 21800 h 211647"/>
                <a:gd name="connsiteX41" fmla="*/ 0 w 232812"/>
                <a:gd name="connsiteY41" fmla="*/ 28150 h 211647"/>
                <a:gd name="connsiteX42" fmla="*/ 0 w 232812"/>
                <a:gd name="connsiteY42" fmla="*/ 84765 h 211647"/>
                <a:gd name="connsiteX43" fmla="*/ 6349 w 232812"/>
                <a:gd name="connsiteY43" fmla="*/ 91115 h 211647"/>
                <a:gd name="connsiteX44" fmla="*/ 95771 w 232812"/>
                <a:gd name="connsiteY44" fmla="*/ 91115 h 211647"/>
                <a:gd name="connsiteX45" fmla="*/ 98416 w 232812"/>
                <a:gd name="connsiteY45" fmla="*/ 91644 h 211647"/>
                <a:gd name="connsiteX46" fmla="*/ 49737 w 232812"/>
                <a:gd name="connsiteY46" fmla="*/ 171541 h 211647"/>
                <a:gd name="connsiteX47" fmla="*/ 51325 w 232812"/>
                <a:gd name="connsiteY47" fmla="*/ 200643 h 211647"/>
                <a:gd name="connsiteX48" fmla="*/ 76722 w 232812"/>
                <a:gd name="connsiteY48" fmla="*/ 214929 h 211647"/>
                <a:gd name="connsiteX49" fmla="*/ 96829 w 232812"/>
                <a:gd name="connsiteY49" fmla="*/ 214929 h 211647"/>
                <a:gd name="connsiteX50" fmla="*/ 187837 w 232812"/>
                <a:gd name="connsiteY50" fmla="*/ 214929 h 211647"/>
                <a:gd name="connsiteX51" fmla="*/ 171435 w 232812"/>
                <a:gd name="connsiteY51" fmla="*/ 45610 h 211647"/>
                <a:gd name="connsiteX52" fmla="*/ 173022 w 232812"/>
                <a:gd name="connsiteY52" fmla="*/ 45610 h 211647"/>
                <a:gd name="connsiteX53" fmla="*/ 180959 w 232812"/>
                <a:gd name="connsiteY53" fmla="*/ 45610 h 211647"/>
                <a:gd name="connsiteX54" fmla="*/ 184133 w 232812"/>
                <a:gd name="connsiteY54" fmla="*/ 48785 h 211647"/>
                <a:gd name="connsiteX55" fmla="*/ 180959 w 232812"/>
                <a:gd name="connsiteY55" fmla="*/ 51960 h 211647"/>
                <a:gd name="connsiteX56" fmla="*/ 162969 w 232812"/>
                <a:gd name="connsiteY56" fmla="*/ 51960 h 211647"/>
                <a:gd name="connsiteX57" fmla="*/ 160323 w 232812"/>
                <a:gd name="connsiteY57" fmla="*/ 50373 h 211647"/>
                <a:gd name="connsiteX58" fmla="*/ 171435 w 232812"/>
                <a:gd name="connsiteY58" fmla="*/ 45610 h 211647"/>
                <a:gd name="connsiteX59" fmla="*/ 184133 w 232812"/>
                <a:gd name="connsiteY59" fmla="*/ 68363 h 211647"/>
                <a:gd name="connsiteX60" fmla="*/ 180959 w 232812"/>
                <a:gd name="connsiteY60" fmla="*/ 71537 h 211647"/>
                <a:gd name="connsiteX61" fmla="*/ 162969 w 232812"/>
                <a:gd name="connsiteY61" fmla="*/ 71537 h 211647"/>
                <a:gd name="connsiteX62" fmla="*/ 159794 w 232812"/>
                <a:gd name="connsiteY62" fmla="*/ 68363 h 211647"/>
                <a:gd name="connsiteX63" fmla="*/ 162969 w 232812"/>
                <a:gd name="connsiteY63" fmla="*/ 65188 h 211647"/>
                <a:gd name="connsiteX64" fmla="*/ 180959 w 232812"/>
                <a:gd name="connsiteY64" fmla="*/ 65188 h 211647"/>
                <a:gd name="connsiteX65" fmla="*/ 184133 w 232812"/>
                <a:gd name="connsiteY65" fmla="*/ 68363 h 211647"/>
                <a:gd name="connsiteX66" fmla="*/ 180959 w 232812"/>
                <a:gd name="connsiteY66" fmla="*/ 90586 h 211647"/>
                <a:gd name="connsiteX67" fmla="*/ 162969 w 232812"/>
                <a:gd name="connsiteY67" fmla="*/ 90586 h 211647"/>
                <a:gd name="connsiteX68" fmla="*/ 159794 w 232812"/>
                <a:gd name="connsiteY68" fmla="*/ 87411 h 211647"/>
                <a:gd name="connsiteX69" fmla="*/ 162969 w 232812"/>
                <a:gd name="connsiteY69" fmla="*/ 84236 h 211647"/>
                <a:gd name="connsiteX70" fmla="*/ 180959 w 232812"/>
                <a:gd name="connsiteY70" fmla="*/ 84236 h 211647"/>
                <a:gd name="connsiteX71" fmla="*/ 184133 w 232812"/>
                <a:gd name="connsiteY71" fmla="*/ 87411 h 211647"/>
                <a:gd name="connsiteX72" fmla="*/ 180959 w 232812"/>
                <a:gd name="connsiteY72" fmla="*/ 90586 h 211647"/>
                <a:gd name="connsiteX73" fmla="*/ 180959 w 232812"/>
                <a:gd name="connsiteY73" fmla="*/ 26562 h 211647"/>
                <a:gd name="connsiteX74" fmla="*/ 184133 w 232812"/>
                <a:gd name="connsiteY74" fmla="*/ 29737 h 211647"/>
                <a:gd name="connsiteX75" fmla="*/ 180959 w 232812"/>
                <a:gd name="connsiteY75" fmla="*/ 32911 h 211647"/>
                <a:gd name="connsiteX76" fmla="*/ 175668 w 232812"/>
                <a:gd name="connsiteY76" fmla="*/ 32911 h 211647"/>
                <a:gd name="connsiteX77" fmla="*/ 175668 w 232812"/>
                <a:gd name="connsiteY77" fmla="*/ 30796 h 211647"/>
                <a:gd name="connsiteX78" fmla="*/ 173551 w 232812"/>
                <a:gd name="connsiteY78" fmla="*/ 26562 h 211647"/>
                <a:gd name="connsiteX79" fmla="*/ 180959 w 232812"/>
                <a:gd name="connsiteY79" fmla="*/ 26562 h 211647"/>
                <a:gd name="connsiteX80" fmla="*/ 97358 w 232812"/>
                <a:gd name="connsiteY80" fmla="*/ 78416 h 211647"/>
                <a:gd name="connsiteX81" fmla="*/ 13228 w 232812"/>
                <a:gd name="connsiteY81" fmla="*/ 78416 h 211647"/>
                <a:gd name="connsiteX82" fmla="*/ 13228 w 232812"/>
                <a:gd name="connsiteY82" fmla="*/ 34499 h 211647"/>
                <a:gd name="connsiteX83" fmla="*/ 97358 w 232812"/>
                <a:gd name="connsiteY83" fmla="*/ 34499 h 211647"/>
                <a:gd name="connsiteX84" fmla="*/ 101591 w 232812"/>
                <a:gd name="connsiteY84" fmla="*/ 32911 h 211647"/>
                <a:gd name="connsiteX85" fmla="*/ 126989 w 232812"/>
                <a:gd name="connsiteY85" fmla="*/ 12276 h 211647"/>
                <a:gd name="connsiteX86" fmla="*/ 161381 w 232812"/>
                <a:gd name="connsiteY86" fmla="*/ 31854 h 211647"/>
                <a:gd name="connsiteX87" fmla="*/ 162969 w 232812"/>
                <a:gd name="connsiteY87" fmla="*/ 33970 h 211647"/>
                <a:gd name="connsiteX88" fmla="*/ 162440 w 232812"/>
                <a:gd name="connsiteY88" fmla="*/ 36616 h 211647"/>
                <a:gd name="connsiteX89" fmla="*/ 158207 w 232812"/>
                <a:gd name="connsiteY89" fmla="*/ 37674 h 211647"/>
                <a:gd name="connsiteX90" fmla="*/ 146566 w 232812"/>
                <a:gd name="connsiteY90" fmla="*/ 31854 h 211647"/>
                <a:gd name="connsiteX91" fmla="*/ 139687 w 232812"/>
                <a:gd name="connsiteY91" fmla="*/ 32382 h 211647"/>
                <a:gd name="connsiteX92" fmla="*/ 119052 w 232812"/>
                <a:gd name="connsiteY92" fmla="*/ 48785 h 211647"/>
                <a:gd name="connsiteX93" fmla="*/ 117464 w 232812"/>
                <a:gd name="connsiteY93" fmla="*/ 56722 h 211647"/>
                <a:gd name="connsiteX94" fmla="*/ 118523 w 232812"/>
                <a:gd name="connsiteY94" fmla="*/ 72066 h 211647"/>
                <a:gd name="connsiteX95" fmla="*/ 108469 w 232812"/>
                <a:gd name="connsiteY95" fmla="*/ 80003 h 211647"/>
                <a:gd name="connsiteX96" fmla="*/ 99474 w 232812"/>
                <a:gd name="connsiteY96" fmla="*/ 78416 h 211647"/>
                <a:gd name="connsiteX97" fmla="*/ 97358 w 232812"/>
                <a:gd name="connsiteY97" fmla="*/ 78416 h 21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232812" h="211647">
                  <a:moveTo>
                    <a:pt x="187837" y="215458"/>
                  </a:moveTo>
                  <a:lnTo>
                    <a:pt x="207944" y="215458"/>
                  </a:lnTo>
                  <a:cubicBezTo>
                    <a:pt x="218526" y="215458"/>
                    <a:pt x="228050" y="210166"/>
                    <a:pt x="233342" y="201172"/>
                  </a:cubicBezTo>
                  <a:cubicBezTo>
                    <a:pt x="238633" y="192177"/>
                    <a:pt x="239162" y="181065"/>
                    <a:pt x="234400" y="171541"/>
                  </a:cubicBezTo>
                  <a:lnTo>
                    <a:pt x="198420" y="115455"/>
                  </a:lnTo>
                  <a:cubicBezTo>
                    <a:pt x="196303" y="112279"/>
                    <a:pt x="192599" y="111750"/>
                    <a:pt x="189425" y="113338"/>
                  </a:cubicBezTo>
                  <a:cubicBezTo>
                    <a:pt x="186250" y="115455"/>
                    <a:pt x="185721" y="119158"/>
                    <a:pt x="187308" y="122333"/>
                  </a:cubicBezTo>
                  <a:lnTo>
                    <a:pt x="222759" y="177890"/>
                  </a:lnTo>
                  <a:cubicBezTo>
                    <a:pt x="225405" y="183181"/>
                    <a:pt x="225405" y="189531"/>
                    <a:pt x="222230" y="194822"/>
                  </a:cubicBezTo>
                  <a:cubicBezTo>
                    <a:pt x="219055" y="200114"/>
                    <a:pt x="213764" y="202759"/>
                    <a:pt x="207415" y="202759"/>
                  </a:cubicBezTo>
                  <a:lnTo>
                    <a:pt x="187837" y="202759"/>
                  </a:lnTo>
                  <a:lnTo>
                    <a:pt x="97358" y="202759"/>
                  </a:lnTo>
                  <a:lnTo>
                    <a:pt x="77251" y="202759"/>
                  </a:lnTo>
                  <a:cubicBezTo>
                    <a:pt x="71431" y="202759"/>
                    <a:pt x="65611" y="199584"/>
                    <a:pt x="62436" y="194822"/>
                  </a:cubicBezTo>
                  <a:cubicBezTo>
                    <a:pt x="59261" y="189531"/>
                    <a:pt x="59261" y="183710"/>
                    <a:pt x="61378" y="178419"/>
                  </a:cubicBezTo>
                  <a:lnTo>
                    <a:pt x="114290" y="91644"/>
                  </a:lnTo>
                  <a:cubicBezTo>
                    <a:pt x="121697" y="88469"/>
                    <a:pt x="126989" y="83707"/>
                    <a:pt x="129634" y="77358"/>
                  </a:cubicBezTo>
                  <a:cubicBezTo>
                    <a:pt x="132809" y="69421"/>
                    <a:pt x="131751" y="61484"/>
                    <a:pt x="130163" y="56193"/>
                  </a:cubicBezTo>
                  <a:lnTo>
                    <a:pt x="143920" y="45081"/>
                  </a:lnTo>
                  <a:lnTo>
                    <a:pt x="146566" y="46139"/>
                  </a:lnTo>
                  <a:cubicBezTo>
                    <a:pt x="146037" y="46669"/>
                    <a:pt x="146037" y="47727"/>
                    <a:pt x="146037" y="48785"/>
                  </a:cubicBezTo>
                  <a:cubicBezTo>
                    <a:pt x="146037" y="52489"/>
                    <a:pt x="147624" y="55664"/>
                    <a:pt x="149741" y="58309"/>
                  </a:cubicBezTo>
                  <a:cubicBezTo>
                    <a:pt x="147624" y="60955"/>
                    <a:pt x="146037" y="64130"/>
                    <a:pt x="146037" y="67834"/>
                  </a:cubicBezTo>
                  <a:cubicBezTo>
                    <a:pt x="146037" y="71537"/>
                    <a:pt x="147624" y="74712"/>
                    <a:pt x="149741" y="77358"/>
                  </a:cubicBezTo>
                  <a:cubicBezTo>
                    <a:pt x="147624" y="80003"/>
                    <a:pt x="146037" y="83178"/>
                    <a:pt x="146037" y="86882"/>
                  </a:cubicBezTo>
                  <a:cubicBezTo>
                    <a:pt x="146037" y="95877"/>
                    <a:pt x="153445" y="102756"/>
                    <a:pt x="161910" y="102756"/>
                  </a:cubicBezTo>
                  <a:lnTo>
                    <a:pt x="179900" y="102756"/>
                  </a:lnTo>
                  <a:cubicBezTo>
                    <a:pt x="188896" y="102756"/>
                    <a:pt x="195774" y="95348"/>
                    <a:pt x="195774" y="86882"/>
                  </a:cubicBezTo>
                  <a:cubicBezTo>
                    <a:pt x="195774" y="83178"/>
                    <a:pt x="194187" y="80003"/>
                    <a:pt x="192070" y="77358"/>
                  </a:cubicBezTo>
                  <a:cubicBezTo>
                    <a:pt x="194187" y="74712"/>
                    <a:pt x="195774" y="71537"/>
                    <a:pt x="195774" y="67834"/>
                  </a:cubicBezTo>
                  <a:cubicBezTo>
                    <a:pt x="195774" y="64130"/>
                    <a:pt x="194187" y="60955"/>
                    <a:pt x="192070" y="58309"/>
                  </a:cubicBezTo>
                  <a:cubicBezTo>
                    <a:pt x="194187" y="55664"/>
                    <a:pt x="195774" y="52489"/>
                    <a:pt x="195774" y="48785"/>
                  </a:cubicBezTo>
                  <a:cubicBezTo>
                    <a:pt x="195774" y="45081"/>
                    <a:pt x="194187" y="41907"/>
                    <a:pt x="192070" y="39261"/>
                  </a:cubicBezTo>
                  <a:cubicBezTo>
                    <a:pt x="194187" y="36616"/>
                    <a:pt x="195774" y="33441"/>
                    <a:pt x="195774" y="29737"/>
                  </a:cubicBezTo>
                  <a:cubicBezTo>
                    <a:pt x="195774" y="20742"/>
                    <a:pt x="188366" y="13863"/>
                    <a:pt x="179900" y="13863"/>
                  </a:cubicBezTo>
                  <a:lnTo>
                    <a:pt x="157677" y="13863"/>
                  </a:lnTo>
                  <a:cubicBezTo>
                    <a:pt x="156619" y="13863"/>
                    <a:pt x="156090" y="13863"/>
                    <a:pt x="155561" y="14392"/>
                  </a:cubicBezTo>
                  <a:lnTo>
                    <a:pt x="132809" y="1694"/>
                  </a:lnTo>
                  <a:cubicBezTo>
                    <a:pt x="128047" y="-952"/>
                    <a:pt x="122227" y="-423"/>
                    <a:pt x="117993" y="2752"/>
                  </a:cubicBezTo>
                  <a:lnTo>
                    <a:pt x="94712" y="21800"/>
                  </a:lnTo>
                  <a:lnTo>
                    <a:pt x="6349" y="21800"/>
                  </a:lnTo>
                  <a:cubicBezTo>
                    <a:pt x="2646" y="21800"/>
                    <a:pt x="0" y="24446"/>
                    <a:pt x="0" y="28150"/>
                  </a:cubicBezTo>
                  <a:lnTo>
                    <a:pt x="0" y="84765"/>
                  </a:lnTo>
                  <a:cubicBezTo>
                    <a:pt x="0" y="88469"/>
                    <a:pt x="2646" y="91115"/>
                    <a:pt x="6349" y="91115"/>
                  </a:cubicBezTo>
                  <a:lnTo>
                    <a:pt x="95771" y="91115"/>
                  </a:lnTo>
                  <a:cubicBezTo>
                    <a:pt x="96300" y="91115"/>
                    <a:pt x="97358" y="91644"/>
                    <a:pt x="98416" y="91644"/>
                  </a:cubicBezTo>
                  <a:lnTo>
                    <a:pt x="49737" y="171541"/>
                  </a:lnTo>
                  <a:cubicBezTo>
                    <a:pt x="44975" y="181065"/>
                    <a:pt x="45504" y="191647"/>
                    <a:pt x="51325" y="200643"/>
                  </a:cubicBezTo>
                  <a:cubicBezTo>
                    <a:pt x="56616" y="209637"/>
                    <a:pt x="66140" y="214929"/>
                    <a:pt x="76722" y="214929"/>
                  </a:cubicBezTo>
                  <a:lnTo>
                    <a:pt x="96829" y="214929"/>
                  </a:lnTo>
                  <a:lnTo>
                    <a:pt x="187837" y="214929"/>
                  </a:lnTo>
                  <a:close/>
                  <a:moveTo>
                    <a:pt x="171435" y="45610"/>
                  </a:moveTo>
                  <a:lnTo>
                    <a:pt x="173022" y="45610"/>
                  </a:lnTo>
                  <a:lnTo>
                    <a:pt x="180959" y="45610"/>
                  </a:lnTo>
                  <a:cubicBezTo>
                    <a:pt x="182546" y="45610"/>
                    <a:pt x="184133" y="47198"/>
                    <a:pt x="184133" y="48785"/>
                  </a:cubicBezTo>
                  <a:cubicBezTo>
                    <a:pt x="184133" y="50373"/>
                    <a:pt x="182546" y="51960"/>
                    <a:pt x="180959" y="51960"/>
                  </a:cubicBezTo>
                  <a:lnTo>
                    <a:pt x="162969" y="51960"/>
                  </a:lnTo>
                  <a:cubicBezTo>
                    <a:pt x="161910" y="51960"/>
                    <a:pt x="160852" y="51431"/>
                    <a:pt x="160323" y="50373"/>
                  </a:cubicBezTo>
                  <a:cubicBezTo>
                    <a:pt x="164556" y="50373"/>
                    <a:pt x="168789" y="48785"/>
                    <a:pt x="171435" y="45610"/>
                  </a:cubicBezTo>
                  <a:close/>
                  <a:moveTo>
                    <a:pt x="184133" y="68363"/>
                  </a:moveTo>
                  <a:cubicBezTo>
                    <a:pt x="184133" y="69950"/>
                    <a:pt x="182546" y="71537"/>
                    <a:pt x="180959" y="71537"/>
                  </a:cubicBezTo>
                  <a:lnTo>
                    <a:pt x="162969" y="71537"/>
                  </a:lnTo>
                  <a:cubicBezTo>
                    <a:pt x="161381" y="71537"/>
                    <a:pt x="159794" y="69950"/>
                    <a:pt x="159794" y="68363"/>
                  </a:cubicBezTo>
                  <a:cubicBezTo>
                    <a:pt x="159794" y="66775"/>
                    <a:pt x="161381" y="65188"/>
                    <a:pt x="162969" y="65188"/>
                  </a:cubicBezTo>
                  <a:lnTo>
                    <a:pt x="180959" y="65188"/>
                  </a:lnTo>
                  <a:cubicBezTo>
                    <a:pt x="182546" y="65188"/>
                    <a:pt x="184133" y="66246"/>
                    <a:pt x="184133" y="68363"/>
                  </a:cubicBezTo>
                  <a:close/>
                  <a:moveTo>
                    <a:pt x="180959" y="90586"/>
                  </a:moveTo>
                  <a:lnTo>
                    <a:pt x="162969" y="90586"/>
                  </a:lnTo>
                  <a:cubicBezTo>
                    <a:pt x="161381" y="90586"/>
                    <a:pt x="159794" y="88999"/>
                    <a:pt x="159794" y="87411"/>
                  </a:cubicBezTo>
                  <a:cubicBezTo>
                    <a:pt x="159794" y="85823"/>
                    <a:pt x="161381" y="84236"/>
                    <a:pt x="162969" y="84236"/>
                  </a:cubicBezTo>
                  <a:lnTo>
                    <a:pt x="180959" y="84236"/>
                  </a:lnTo>
                  <a:cubicBezTo>
                    <a:pt x="182546" y="84236"/>
                    <a:pt x="184133" y="85823"/>
                    <a:pt x="184133" y="87411"/>
                  </a:cubicBezTo>
                  <a:cubicBezTo>
                    <a:pt x="184133" y="88999"/>
                    <a:pt x="182546" y="90586"/>
                    <a:pt x="180959" y="90586"/>
                  </a:cubicBezTo>
                  <a:close/>
                  <a:moveTo>
                    <a:pt x="180959" y="26562"/>
                  </a:moveTo>
                  <a:cubicBezTo>
                    <a:pt x="182546" y="26562"/>
                    <a:pt x="184133" y="28150"/>
                    <a:pt x="184133" y="29737"/>
                  </a:cubicBezTo>
                  <a:cubicBezTo>
                    <a:pt x="184133" y="31325"/>
                    <a:pt x="182546" y="32911"/>
                    <a:pt x="180959" y="32911"/>
                  </a:cubicBezTo>
                  <a:lnTo>
                    <a:pt x="175668" y="32911"/>
                  </a:lnTo>
                  <a:cubicBezTo>
                    <a:pt x="175668" y="32382"/>
                    <a:pt x="175668" y="31325"/>
                    <a:pt x="175668" y="30796"/>
                  </a:cubicBezTo>
                  <a:cubicBezTo>
                    <a:pt x="175138" y="29208"/>
                    <a:pt x="174609" y="28150"/>
                    <a:pt x="173551" y="26562"/>
                  </a:cubicBezTo>
                  <a:lnTo>
                    <a:pt x="180959" y="26562"/>
                  </a:lnTo>
                  <a:close/>
                  <a:moveTo>
                    <a:pt x="97358" y="78416"/>
                  </a:moveTo>
                  <a:lnTo>
                    <a:pt x="13228" y="78416"/>
                  </a:lnTo>
                  <a:lnTo>
                    <a:pt x="13228" y="34499"/>
                  </a:lnTo>
                  <a:lnTo>
                    <a:pt x="97358" y="34499"/>
                  </a:lnTo>
                  <a:cubicBezTo>
                    <a:pt x="98945" y="34499"/>
                    <a:pt x="100533" y="33970"/>
                    <a:pt x="101591" y="32911"/>
                  </a:cubicBezTo>
                  <a:lnTo>
                    <a:pt x="126989" y="12276"/>
                  </a:lnTo>
                  <a:lnTo>
                    <a:pt x="161381" y="31854"/>
                  </a:lnTo>
                  <a:cubicBezTo>
                    <a:pt x="162440" y="32382"/>
                    <a:pt x="162969" y="33441"/>
                    <a:pt x="162969" y="33970"/>
                  </a:cubicBezTo>
                  <a:cubicBezTo>
                    <a:pt x="162969" y="34499"/>
                    <a:pt x="162969" y="35557"/>
                    <a:pt x="162440" y="36616"/>
                  </a:cubicBezTo>
                  <a:cubicBezTo>
                    <a:pt x="161381" y="38203"/>
                    <a:pt x="159794" y="38732"/>
                    <a:pt x="158207" y="37674"/>
                  </a:cubicBezTo>
                  <a:lnTo>
                    <a:pt x="146566" y="31854"/>
                  </a:lnTo>
                  <a:cubicBezTo>
                    <a:pt x="144449" y="30796"/>
                    <a:pt x="141804" y="30796"/>
                    <a:pt x="139687" y="32382"/>
                  </a:cubicBezTo>
                  <a:lnTo>
                    <a:pt x="119052" y="48785"/>
                  </a:lnTo>
                  <a:cubicBezTo>
                    <a:pt x="116935" y="50902"/>
                    <a:pt x="115877" y="54076"/>
                    <a:pt x="117464" y="56722"/>
                  </a:cubicBezTo>
                  <a:cubicBezTo>
                    <a:pt x="117464" y="56722"/>
                    <a:pt x="121168" y="65188"/>
                    <a:pt x="118523" y="72066"/>
                  </a:cubicBezTo>
                  <a:cubicBezTo>
                    <a:pt x="116935" y="75771"/>
                    <a:pt x="113761" y="78416"/>
                    <a:pt x="108469" y="80003"/>
                  </a:cubicBezTo>
                  <a:cubicBezTo>
                    <a:pt x="106882" y="80532"/>
                    <a:pt x="102649" y="79474"/>
                    <a:pt x="99474" y="78416"/>
                  </a:cubicBezTo>
                  <a:cubicBezTo>
                    <a:pt x="98945" y="78416"/>
                    <a:pt x="97887" y="78416"/>
                    <a:pt x="97358" y="7841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2" name="Forma libre 213">
              <a:extLst>
                <a:ext uri="{FF2B5EF4-FFF2-40B4-BE49-F238E27FC236}">
                  <a16:creationId xmlns:a16="http://schemas.microsoft.com/office/drawing/2014/main" id="{A4525FEF-D08B-1FC8-006C-8FC126A61069}"/>
                </a:ext>
              </a:extLst>
            </p:cNvPr>
            <p:cNvSpPr/>
            <p:nvPr/>
          </p:nvSpPr>
          <p:spPr>
            <a:xfrm>
              <a:off x="2377353" y="6408689"/>
              <a:ext cx="74077" cy="26456"/>
            </a:xfrm>
            <a:custGeom>
              <a:avLst/>
              <a:gdLst>
                <a:gd name="connsiteX0" fmla="*/ 4498 w 74076"/>
                <a:gd name="connsiteY0" fmla="*/ 16932 h 26455"/>
                <a:gd name="connsiteX1" fmla="*/ 13492 w 74076"/>
                <a:gd name="connsiteY1" fmla="*/ 19049 h 26455"/>
                <a:gd name="connsiteX2" fmla="*/ 16667 w 74076"/>
                <a:gd name="connsiteY2" fmla="*/ 13758 h 26455"/>
                <a:gd name="connsiteX3" fmla="*/ 59526 w 74076"/>
                <a:gd name="connsiteY3" fmla="*/ 13758 h 26455"/>
                <a:gd name="connsiteX4" fmla="*/ 57939 w 74076"/>
                <a:gd name="connsiteY4" fmla="*/ 17461 h 26455"/>
                <a:gd name="connsiteX5" fmla="*/ 61113 w 74076"/>
                <a:gd name="connsiteY5" fmla="*/ 25927 h 26455"/>
                <a:gd name="connsiteX6" fmla="*/ 63759 w 74076"/>
                <a:gd name="connsiteY6" fmla="*/ 26456 h 26455"/>
                <a:gd name="connsiteX7" fmla="*/ 69579 w 74076"/>
                <a:gd name="connsiteY7" fmla="*/ 22752 h 26455"/>
                <a:gd name="connsiteX8" fmla="*/ 75929 w 74076"/>
                <a:gd name="connsiteY8" fmla="*/ 9524 h 26455"/>
                <a:gd name="connsiteX9" fmla="*/ 75399 w 74076"/>
                <a:gd name="connsiteY9" fmla="*/ 3175 h 26455"/>
                <a:gd name="connsiteX10" fmla="*/ 70108 w 74076"/>
                <a:gd name="connsiteY10" fmla="*/ 0 h 26455"/>
                <a:gd name="connsiteX11" fmla="*/ 6614 w 74076"/>
                <a:gd name="connsiteY11" fmla="*/ 0 h 26455"/>
                <a:gd name="connsiteX12" fmla="*/ 794 w 74076"/>
                <a:gd name="connsiteY12" fmla="*/ 3175 h 26455"/>
                <a:gd name="connsiteX13" fmla="*/ 794 w 74076"/>
                <a:gd name="connsiteY13" fmla="*/ 9524 h 26455"/>
                <a:gd name="connsiteX14" fmla="*/ 4498 w 74076"/>
                <a:gd name="connsiteY14" fmla="*/ 16932 h 2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076" h="26455">
                  <a:moveTo>
                    <a:pt x="4498" y="16932"/>
                  </a:moveTo>
                  <a:cubicBezTo>
                    <a:pt x="6614" y="20107"/>
                    <a:pt x="10318" y="20636"/>
                    <a:pt x="13492" y="19049"/>
                  </a:cubicBezTo>
                  <a:cubicBezTo>
                    <a:pt x="15609" y="17990"/>
                    <a:pt x="16667" y="15874"/>
                    <a:pt x="16667" y="13758"/>
                  </a:cubicBezTo>
                  <a:lnTo>
                    <a:pt x="59526" y="13758"/>
                  </a:lnTo>
                  <a:lnTo>
                    <a:pt x="57939" y="17461"/>
                  </a:lnTo>
                  <a:cubicBezTo>
                    <a:pt x="56351" y="20636"/>
                    <a:pt x="57939" y="24340"/>
                    <a:pt x="61113" y="25927"/>
                  </a:cubicBezTo>
                  <a:cubicBezTo>
                    <a:pt x="62171" y="26456"/>
                    <a:pt x="63230" y="26456"/>
                    <a:pt x="63759" y="26456"/>
                  </a:cubicBezTo>
                  <a:cubicBezTo>
                    <a:pt x="66404" y="26456"/>
                    <a:pt x="68521" y="24869"/>
                    <a:pt x="69579" y="22752"/>
                  </a:cubicBezTo>
                  <a:lnTo>
                    <a:pt x="75929" y="9524"/>
                  </a:lnTo>
                  <a:cubicBezTo>
                    <a:pt x="76987" y="7408"/>
                    <a:pt x="76987" y="5291"/>
                    <a:pt x="75399" y="3175"/>
                  </a:cubicBezTo>
                  <a:cubicBezTo>
                    <a:pt x="74341" y="1059"/>
                    <a:pt x="72225" y="0"/>
                    <a:pt x="70108" y="0"/>
                  </a:cubicBezTo>
                  <a:lnTo>
                    <a:pt x="6614" y="0"/>
                  </a:lnTo>
                  <a:cubicBezTo>
                    <a:pt x="4498" y="0"/>
                    <a:pt x="1852" y="1059"/>
                    <a:pt x="794" y="3175"/>
                  </a:cubicBezTo>
                  <a:cubicBezTo>
                    <a:pt x="-265" y="5291"/>
                    <a:pt x="-265" y="7937"/>
                    <a:pt x="794" y="9524"/>
                  </a:cubicBezTo>
                  <a:lnTo>
                    <a:pt x="4498" y="16932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3" name="Forma libre 214">
              <a:extLst>
                <a:ext uri="{FF2B5EF4-FFF2-40B4-BE49-F238E27FC236}">
                  <a16:creationId xmlns:a16="http://schemas.microsoft.com/office/drawing/2014/main" id="{8093E5E5-5A2A-BA74-090D-F31C4035D09E}"/>
                </a:ext>
              </a:extLst>
            </p:cNvPr>
            <p:cNvSpPr/>
            <p:nvPr/>
          </p:nvSpPr>
          <p:spPr>
            <a:xfrm>
              <a:off x="2409365" y="6521921"/>
              <a:ext cx="10582" cy="21165"/>
            </a:xfrm>
            <a:custGeom>
              <a:avLst/>
              <a:gdLst>
                <a:gd name="connsiteX0" fmla="*/ 12699 w 10582"/>
                <a:gd name="connsiteY0" fmla="*/ 15874 h 21164"/>
                <a:gd name="connsiteX1" fmla="*/ 12699 w 10582"/>
                <a:gd name="connsiteY1" fmla="*/ 6350 h 21164"/>
                <a:gd name="connsiteX2" fmla="*/ 6349 w 10582"/>
                <a:gd name="connsiteY2" fmla="*/ 0 h 21164"/>
                <a:gd name="connsiteX3" fmla="*/ 0 w 10582"/>
                <a:gd name="connsiteY3" fmla="*/ 6350 h 21164"/>
                <a:gd name="connsiteX4" fmla="*/ 0 w 10582"/>
                <a:gd name="connsiteY4" fmla="*/ 15874 h 21164"/>
                <a:gd name="connsiteX5" fmla="*/ 6349 w 10582"/>
                <a:gd name="connsiteY5" fmla="*/ 22223 h 21164"/>
                <a:gd name="connsiteX6" fmla="*/ 12699 w 10582"/>
                <a:gd name="connsiteY6" fmla="*/ 15874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12699" y="15874"/>
                  </a:moveTo>
                  <a:lnTo>
                    <a:pt x="12699" y="6350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2646" y="0"/>
                    <a:pt x="0" y="2646"/>
                    <a:pt x="0" y="6350"/>
                  </a:cubicBezTo>
                  <a:lnTo>
                    <a:pt x="0" y="15874"/>
                  </a:lnTo>
                  <a:cubicBezTo>
                    <a:pt x="0" y="19578"/>
                    <a:pt x="2646" y="22223"/>
                    <a:pt x="6349" y="22223"/>
                  </a:cubicBezTo>
                  <a:cubicBezTo>
                    <a:pt x="9524" y="22752"/>
                    <a:pt x="12699" y="19578"/>
                    <a:pt x="12699" y="15874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4" name="Forma libre 215">
              <a:extLst>
                <a:ext uri="{FF2B5EF4-FFF2-40B4-BE49-F238E27FC236}">
                  <a16:creationId xmlns:a16="http://schemas.microsoft.com/office/drawing/2014/main" id="{1A398E87-363A-A7D0-F17F-83FB49C7DAE0}"/>
                </a:ext>
              </a:extLst>
            </p:cNvPr>
            <p:cNvSpPr/>
            <p:nvPr/>
          </p:nvSpPr>
          <p:spPr>
            <a:xfrm>
              <a:off x="2408836" y="6603405"/>
              <a:ext cx="10582" cy="21165"/>
            </a:xfrm>
            <a:custGeom>
              <a:avLst/>
              <a:gdLst>
                <a:gd name="connsiteX0" fmla="*/ 0 w 10582"/>
                <a:gd name="connsiteY0" fmla="*/ 6349 h 21164"/>
                <a:gd name="connsiteX1" fmla="*/ 0 w 10582"/>
                <a:gd name="connsiteY1" fmla="*/ 15874 h 21164"/>
                <a:gd name="connsiteX2" fmla="*/ 6349 w 10582"/>
                <a:gd name="connsiteY2" fmla="*/ 22223 h 21164"/>
                <a:gd name="connsiteX3" fmla="*/ 12699 w 10582"/>
                <a:gd name="connsiteY3" fmla="*/ 15874 h 21164"/>
                <a:gd name="connsiteX4" fmla="*/ 12699 w 10582"/>
                <a:gd name="connsiteY4" fmla="*/ 6349 h 21164"/>
                <a:gd name="connsiteX5" fmla="*/ 6349 w 10582"/>
                <a:gd name="connsiteY5" fmla="*/ 0 h 21164"/>
                <a:gd name="connsiteX6" fmla="*/ 0 w 10582"/>
                <a:gd name="connsiteY6" fmla="*/ 6349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0" y="6349"/>
                  </a:moveTo>
                  <a:lnTo>
                    <a:pt x="0" y="15874"/>
                  </a:lnTo>
                  <a:cubicBezTo>
                    <a:pt x="0" y="19577"/>
                    <a:pt x="2646" y="22223"/>
                    <a:pt x="6349" y="22223"/>
                  </a:cubicBezTo>
                  <a:cubicBezTo>
                    <a:pt x="10053" y="22223"/>
                    <a:pt x="12699" y="19577"/>
                    <a:pt x="12699" y="15874"/>
                  </a:cubicBezTo>
                  <a:lnTo>
                    <a:pt x="12699" y="6349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3175" y="0"/>
                    <a:pt x="0" y="3175"/>
                    <a:pt x="0" y="6349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5" name="Forma libre 216">
              <a:extLst>
                <a:ext uri="{FF2B5EF4-FFF2-40B4-BE49-F238E27FC236}">
                  <a16:creationId xmlns:a16="http://schemas.microsoft.com/office/drawing/2014/main" id="{870D0FF2-7C93-8C23-A888-F3CA12D58FB4}"/>
                </a:ext>
              </a:extLst>
            </p:cNvPr>
            <p:cNvSpPr/>
            <p:nvPr/>
          </p:nvSpPr>
          <p:spPr>
            <a:xfrm>
              <a:off x="2389258" y="6548377"/>
              <a:ext cx="47621" cy="47621"/>
            </a:xfrm>
            <a:custGeom>
              <a:avLst/>
              <a:gdLst>
                <a:gd name="connsiteX0" fmla="*/ 52383 w 47620"/>
                <a:gd name="connsiteY0" fmla="*/ 35451 h 47620"/>
                <a:gd name="connsiteX1" fmla="*/ 35980 w 47620"/>
                <a:gd name="connsiteY1" fmla="*/ 19048 h 47620"/>
                <a:gd name="connsiteX2" fmla="*/ 25927 w 47620"/>
                <a:gd name="connsiteY2" fmla="*/ 19048 h 47620"/>
                <a:gd name="connsiteX3" fmla="*/ 16403 w 47620"/>
                <a:gd name="connsiteY3" fmla="*/ 19048 h 47620"/>
                <a:gd name="connsiteX4" fmla="*/ 13228 w 47620"/>
                <a:gd name="connsiteY4" fmla="*/ 15874 h 47620"/>
                <a:gd name="connsiteX5" fmla="*/ 16403 w 47620"/>
                <a:gd name="connsiteY5" fmla="*/ 12699 h 47620"/>
                <a:gd name="connsiteX6" fmla="*/ 45504 w 47620"/>
                <a:gd name="connsiteY6" fmla="*/ 12699 h 47620"/>
                <a:gd name="connsiteX7" fmla="*/ 51854 w 47620"/>
                <a:gd name="connsiteY7" fmla="*/ 6350 h 47620"/>
                <a:gd name="connsiteX8" fmla="*/ 45504 w 47620"/>
                <a:gd name="connsiteY8" fmla="*/ 0 h 47620"/>
                <a:gd name="connsiteX9" fmla="*/ 16403 w 47620"/>
                <a:gd name="connsiteY9" fmla="*/ 0 h 47620"/>
                <a:gd name="connsiteX10" fmla="*/ 0 w 47620"/>
                <a:gd name="connsiteY10" fmla="*/ 16403 h 47620"/>
                <a:gd name="connsiteX11" fmla="*/ 16403 w 47620"/>
                <a:gd name="connsiteY11" fmla="*/ 32806 h 47620"/>
                <a:gd name="connsiteX12" fmla="*/ 25927 w 47620"/>
                <a:gd name="connsiteY12" fmla="*/ 32806 h 47620"/>
                <a:gd name="connsiteX13" fmla="*/ 35980 w 47620"/>
                <a:gd name="connsiteY13" fmla="*/ 32806 h 47620"/>
                <a:gd name="connsiteX14" fmla="*/ 39155 w 47620"/>
                <a:gd name="connsiteY14" fmla="*/ 35980 h 47620"/>
                <a:gd name="connsiteX15" fmla="*/ 35980 w 47620"/>
                <a:gd name="connsiteY15" fmla="*/ 39155 h 47620"/>
                <a:gd name="connsiteX16" fmla="*/ 6349 w 47620"/>
                <a:gd name="connsiteY16" fmla="*/ 39155 h 47620"/>
                <a:gd name="connsiteX17" fmla="*/ 0 w 47620"/>
                <a:gd name="connsiteY17" fmla="*/ 45504 h 47620"/>
                <a:gd name="connsiteX18" fmla="*/ 6349 w 47620"/>
                <a:gd name="connsiteY18" fmla="*/ 51854 h 47620"/>
                <a:gd name="connsiteX19" fmla="*/ 35980 w 47620"/>
                <a:gd name="connsiteY19" fmla="*/ 51854 h 47620"/>
                <a:gd name="connsiteX20" fmla="*/ 52383 w 47620"/>
                <a:gd name="connsiteY20" fmla="*/ 35451 h 4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0" h="47620">
                  <a:moveTo>
                    <a:pt x="52383" y="35451"/>
                  </a:moveTo>
                  <a:cubicBezTo>
                    <a:pt x="52383" y="26456"/>
                    <a:pt x="44975" y="19048"/>
                    <a:pt x="35980" y="19048"/>
                  </a:cubicBezTo>
                  <a:lnTo>
                    <a:pt x="25927" y="19048"/>
                  </a:lnTo>
                  <a:lnTo>
                    <a:pt x="16403" y="19048"/>
                  </a:lnTo>
                  <a:cubicBezTo>
                    <a:pt x="14815" y="19048"/>
                    <a:pt x="13228" y="17461"/>
                    <a:pt x="13228" y="15874"/>
                  </a:cubicBezTo>
                  <a:cubicBezTo>
                    <a:pt x="13228" y="14287"/>
                    <a:pt x="14815" y="12699"/>
                    <a:pt x="16403" y="12699"/>
                  </a:cubicBezTo>
                  <a:lnTo>
                    <a:pt x="45504" y="12699"/>
                  </a:lnTo>
                  <a:cubicBezTo>
                    <a:pt x="49208" y="12699"/>
                    <a:pt x="51854" y="10053"/>
                    <a:pt x="51854" y="6350"/>
                  </a:cubicBezTo>
                  <a:cubicBezTo>
                    <a:pt x="51854" y="2646"/>
                    <a:pt x="49208" y="0"/>
                    <a:pt x="45504" y="0"/>
                  </a:cubicBezTo>
                  <a:lnTo>
                    <a:pt x="16403" y="0"/>
                  </a:lnTo>
                  <a:cubicBezTo>
                    <a:pt x="7408" y="0"/>
                    <a:pt x="0" y="7408"/>
                    <a:pt x="0" y="16403"/>
                  </a:cubicBezTo>
                  <a:cubicBezTo>
                    <a:pt x="0" y="25398"/>
                    <a:pt x="7408" y="32806"/>
                    <a:pt x="16403" y="32806"/>
                  </a:cubicBezTo>
                  <a:lnTo>
                    <a:pt x="25927" y="32806"/>
                  </a:lnTo>
                  <a:lnTo>
                    <a:pt x="35980" y="32806"/>
                  </a:lnTo>
                  <a:cubicBezTo>
                    <a:pt x="37567" y="32806"/>
                    <a:pt x="39155" y="34393"/>
                    <a:pt x="39155" y="35980"/>
                  </a:cubicBezTo>
                  <a:cubicBezTo>
                    <a:pt x="39155" y="37567"/>
                    <a:pt x="37567" y="39155"/>
                    <a:pt x="35980" y="39155"/>
                  </a:cubicBezTo>
                  <a:lnTo>
                    <a:pt x="6349" y="39155"/>
                  </a:lnTo>
                  <a:cubicBezTo>
                    <a:pt x="2646" y="39155"/>
                    <a:pt x="0" y="41801"/>
                    <a:pt x="0" y="45504"/>
                  </a:cubicBezTo>
                  <a:cubicBezTo>
                    <a:pt x="0" y="49208"/>
                    <a:pt x="2646" y="51854"/>
                    <a:pt x="6349" y="51854"/>
                  </a:cubicBezTo>
                  <a:lnTo>
                    <a:pt x="35980" y="51854"/>
                  </a:lnTo>
                  <a:cubicBezTo>
                    <a:pt x="44975" y="51325"/>
                    <a:pt x="52383" y="44446"/>
                    <a:pt x="52383" y="35451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6" name="Forma libre 217">
              <a:extLst>
                <a:ext uri="{FF2B5EF4-FFF2-40B4-BE49-F238E27FC236}">
                  <a16:creationId xmlns:a16="http://schemas.microsoft.com/office/drawing/2014/main" id="{1D5DF454-DA19-E5EC-6152-11E6C832BDC7}"/>
                </a:ext>
              </a:extLst>
            </p:cNvPr>
            <p:cNvSpPr/>
            <p:nvPr/>
          </p:nvSpPr>
          <p:spPr>
            <a:xfrm>
              <a:off x="2367895" y="6640973"/>
              <a:ext cx="216939" cy="95241"/>
            </a:xfrm>
            <a:custGeom>
              <a:avLst/>
              <a:gdLst>
                <a:gd name="connsiteX0" fmla="*/ 214492 w 216938"/>
                <a:gd name="connsiteY0" fmla="*/ 0 h 95241"/>
                <a:gd name="connsiteX1" fmla="*/ 172691 w 216938"/>
                <a:gd name="connsiteY1" fmla="*/ 0 h 95241"/>
                <a:gd name="connsiteX2" fmla="*/ 167929 w 216938"/>
                <a:gd name="connsiteY2" fmla="*/ 2117 h 95241"/>
                <a:gd name="connsiteX3" fmla="*/ 166342 w 216938"/>
                <a:gd name="connsiteY3" fmla="*/ 7408 h 95241"/>
                <a:gd name="connsiteX4" fmla="*/ 166871 w 216938"/>
                <a:gd name="connsiteY4" fmla="*/ 11111 h 95241"/>
                <a:gd name="connsiteX5" fmla="*/ 97556 w 216938"/>
                <a:gd name="connsiteY5" fmla="*/ 19578 h 95241"/>
                <a:gd name="connsiteX6" fmla="*/ 83270 w 216938"/>
                <a:gd name="connsiteY6" fmla="*/ 26985 h 95241"/>
                <a:gd name="connsiteX7" fmla="*/ 73746 w 216938"/>
                <a:gd name="connsiteY7" fmla="*/ 38097 h 95241"/>
                <a:gd name="connsiteX8" fmla="*/ 39882 w 216938"/>
                <a:gd name="connsiteY8" fmla="*/ 25398 h 95241"/>
                <a:gd name="connsiteX9" fmla="*/ 15014 w 216938"/>
                <a:gd name="connsiteY9" fmla="*/ 30689 h 95241"/>
                <a:gd name="connsiteX10" fmla="*/ 1786 w 216938"/>
                <a:gd name="connsiteY10" fmla="*/ 43917 h 95241"/>
                <a:gd name="connsiteX11" fmla="*/ 198 w 216938"/>
                <a:gd name="connsiteY11" fmla="*/ 49737 h 95241"/>
                <a:gd name="connsiteX12" fmla="*/ 3902 w 216938"/>
                <a:gd name="connsiteY12" fmla="*/ 54500 h 95241"/>
                <a:gd name="connsiteX13" fmla="*/ 101260 w 216938"/>
                <a:gd name="connsiteY13" fmla="*/ 93654 h 95241"/>
                <a:gd name="connsiteX14" fmla="*/ 111843 w 216938"/>
                <a:gd name="connsiteY14" fmla="*/ 95770 h 95241"/>
                <a:gd name="connsiteX15" fmla="*/ 119250 w 216938"/>
                <a:gd name="connsiteY15" fmla="*/ 94712 h 95241"/>
                <a:gd name="connsiteX16" fmla="*/ 176395 w 216938"/>
                <a:gd name="connsiteY16" fmla="*/ 78310 h 95241"/>
                <a:gd name="connsiteX17" fmla="*/ 176924 w 216938"/>
                <a:gd name="connsiteY17" fmla="*/ 80955 h 95241"/>
                <a:gd name="connsiteX18" fmla="*/ 183274 w 216938"/>
                <a:gd name="connsiteY18" fmla="*/ 86247 h 95241"/>
                <a:gd name="connsiteX19" fmla="*/ 215021 w 216938"/>
                <a:gd name="connsiteY19" fmla="*/ 86247 h 95241"/>
                <a:gd name="connsiteX20" fmla="*/ 221370 w 216938"/>
                <a:gd name="connsiteY20" fmla="*/ 79897 h 95241"/>
                <a:gd name="connsiteX21" fmla="*/ 221370 w 216938"/>
                <a:gd name="connsiteY21" fmla="*/ 6879 h 95241"/>
                <a:gd name="connsiteX22" fmla="*/ 214492 w 216938"/>
                <a:gd name="connsiteY22" fmla="*/ 0 h 95241"/>
                <a:gd name="connsiteX23" fmla="*/ 115546 w 216938"/>
                <a:gd name="connsiteY23" fmla="*/ 81484 h 95241"/>
                <a:gd name="connsiteX24" fmla="*/ 106022 w 216938"/>
                <a:gd name="connsiteY24" fmla="*/ 80955 h 95241"/>
                <a:gd name="connsiteX25" fmla="*/ 17659 w 216938"/>
                <a:gd name="connsiteY25" fmla="*/ 45504 h 95241"/>
                <a:gd name="connsiteX26" fmla="*/ 24009 w 216938"/>
                <a:gd name="connsiteY26" fmla="*/ 39155 h 95241"/>
                <a:gd name="connsiteX27" fmla="*/ 35120 w 216938"/>
                <a:gd name="connsiteY27" fmla="*/ 37038 h 95241"/>
                <a:gd name="connsiteX28" fmla="*/ 101260 w 216938"/>
                <a:gd name="connsiteY28" fmla="*/ 61907 h 95241"/>
                <a:gd name="connsiteX29" fmla="*/ 119779 w 216938"/>
                <a:gd name="connsiteY29" fmla="*/ 62436 h 95241"/>
                <a:gd name="connsiteX30" fmla="*/ 143590 w 216938"/>
                <a:gd name="connsiteY30" fmla="*/ 54500 h 95241"/>
                <a:gd name="connsiteX31" fmla="*/ 147823 w 216938"/>
                <a:gd name="connsiteY31" fmla="*/ 46563 h 95241"/>
                <a:gd name="connsiteX32" fmla="*/ 139886 w 216938"/>
                <a:gd name="connsiteY32" fmla="*/ 42330 h 95241"/>
                <a:gd name="connsiteX33" fmla="*/ 116075 w 216938"/>
                <a:gd name="connsiteY33" fmla="*/ 50266 h 95241"/>
                <a:gd name="connsiteX34" fmla="*/ 106022 w 216938"/>
                <a:gd name="connsiteY34" fmla="*/ 50266 h 95241"/>
                <a:gd name="connsiteX35" fmla="*/ 86974 w 216938"/>
                <a:gd name="connsiteY35" fmla="*/ 42859 h 95241"/>
                <a:gd name="connsiteX36" fmla="*/ 93323 w 216938"/>
                <a:gd name="connsiteY36" fmla="*/ 35451 h 95241"/>
                <a:gd name="connsiteX37" fmla="*/ 99144 w 216938"/>
                <a:gd name="connsiteY37" fmla="*/ 32276 h 95241"/>
                <a:gd name="connsiteX38" fmla="*/ 168987 w 216938"/>
                <a:gd name="connsiteY38" fmla="*/ 23810 h 95241"/>
                <a:gd name="connsiteX39" fmla="*/ 174808 w 216938"/>
                <a:gd name="connsiteY39" fmla="*/ 64553 h 95241"/>
                <a:gd name="connsiteX40" fmla="*/ 115546 w 216938"/>
                <a:gd name="connsiteY40" fmla="*/ 81484 h 95241"/>
                <a:gd name="connsiteX41" fmla="*/ 208142 w 216938"/>
                <a:gd name="connsiteY41" fmla="*/ 72490 h 95241"/>
                <a:gd name="connsiteX42" fmla="*/ 188565 w 216938"/>
                <a:gd name="connsiteY42" fmla="*/ 72490 h 95241"/>
                <a:gd name="connsiteX43" fmla="*/ 180099 w 216938"/>
                <a:gd name="connsiteY43" fmla="*/ 12699 h 95241"/>
                <a:gd name="connsiteX44" fmla="*/ 208142 w 216938"/>
                <a:gd name="connsiteY44" fmla="*/ 12699 h 95241"/>
                <a:gd name="connsiteX45" fmla="*/ 208142 w 216938"/>
                <a:gd name="connsiteY45" fmla="*/ 72490 h 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16938" h="95241">
                  <a:moveTo>
                    <a:pt x="214492" y="0"/>
                  </a:moveTo>
                  <a:lnTo>
                    <a:pt x="172691" y="0"/>
                  </a:lnTo>
                  <a:cubicBezTo>
                    <a:pt x="170575" y="0"/>
                    <a:pt x="168987" y="1059"/>
                    <a:pt x="167929" y="2117"/>
                  </a:cubicBezTo>
                  <a:cubicBezTo>
                    <a:pt x="166871" y="3704"/>
                    <a:pt x="166342" y="5291"/>
                    <a:pt x="166342" y="7408"/>
                  </a:cubicBezTo>
                  <a:lnTo>
                    <a:pt x="166871" y="11111"/>
                  </a:lnTo>
                  <a:lnTo>
                    <a:pt x="97556" y="19578"/>
                  </a:lnTo>
                  <a:cubicBezTo>
                    <a:pt x="92265" y="20107"/>
                    <a:pt x="86974" y="22752"/>
                    <a:pt x="83270" y="26985"/>
                  </a:cubicBezTo>
                  <a:lnTo>
                    <a:pt x="73746" y="38097"/>
                  </a:lnTo>
                  <a:lnTo>
                    <a:pt x="39882" y="25398"/>
                  </a:lnTo>
                  <a:cubicBezTo>
                    <a:pt x="31416" y="22223"/>
                    <a:pt x="21892" y="24339"/>
                    <a:pt x="15014" y="30689"/>
                  </a:cubicBezTo>
                  <a:lnTo>
                    <a:pt x="1786" y="43917"/>
                  </a:lnTo>
                  <a:cubicBezTo>
                    <a:pt x="198" y="45504"/>
                    <a:pt x="-331" y="47621"/>
                    <a:pt x="198" y="49737"/>
                  </a:cubicBezTo>
                  <a:cubicBezTo>
                    <a:pt x="728" y="51854"/>
                    <a:pt x="2315" y="53441"/>
                    <a:pt x="3902" y="54500"/>
                  </a:cubicBezTo>
                  <a:lnTo>
                    <a:pt x="101260" y="93654"/>
                  </a:lnTo>
                  <a:cubicBezTo>
                    <a:pt x="104435" y="95241"/>
                    <a:pt x="108139" y="95770"/>
                    <a:pt x="111843" y="95770"/>
                  </a:cubicBezTo>
                  <a:cubicBezTo>
                    <a:pt x="114488" y="95770"/>
                    <a:pt x="117134" y="95241"/>
                    <a:pt x="119250" y="94712"/>
                  </a:cubicBezTo>
                  <a:lnTo>
                    <a:pt x="176395" y="78310"/>
                  </a:lnTo>
                  <a:lnTo>
                    <a:pt x="176924" y="80955"/>
                  </a:lnTo>
                  <a:cubicBezTo>
                    <a:pt x="177453" y="84130"/>
                    <a:pt x="180099" y="86247"/>
                    <a:pt x="183274" y="86247"/>
                  </a:cubicBezTo>
                  <a:lnTo>
                    <a:pt x="215021" y="86247"/>
                  </a:lnTo>
                  <a:cubicBezTo>
                    <a:pt x="218725" y="86247"/>
                    <a:pt x="221370" y="83601"/>
                    <a:pt x="221370" y="79897"/>
                  </a:cubicBezTo>
                  <a:lnTo>
                    <a:pt x="221370" y="6879"/>
                  </a:lnTo>
                  <a:cubicBezTo>
                    <a:pt x="221370" y="2646"/>
                    <a:pt x="218196" y="0"/>
                    <a:pt x="214492" y="0"/>
                  </a:cubicBezTo>
                  <a:close/>
                  <a:moveTo>
                    <a:pt x="115546" y="81484"/>
                  </a:moveTo>
                  <a:cubicBezTo>
                    <a:pt x="112372" y="82542"/>
                    <a:pt x="109197" y="82013"/>
                    <a:pt x="106022" y="80955"/>
                  </a:cubicBezTo>
                  <a:lnTo>
                    <a:pt x="17659" y="45504"/>
                  </a:lnTo>
                  <a:lnTo>
                    <a:pt x="24009" y="39155"/>
                  </a:lnTo>
                  <a:cubicBezTo>
                    <a:pt x="26654" y="36509"/>
                    <a:pt x="30887" y="35451"/>
                    <a:pt x="35120" y="37038"/>
                  </a:cubicBezTo>
                  <a:lnTo>
                    <a:pt x="101260" y="61907"/>
                  </a:lnTo>
                  <a:cubicBezTo>
                    <a:pt x="107081" y="64023"/>
                    <a:pt x="113959" y="64023"/>
                    <a:pt x="119779" y="62436"/>
                  </a:cubicBezTo>
                  <a:lnTo>
                    <a:pt x="143590" y="54500"/>
                  </a:lnTo>
                  <a:cubicBezTo>
                    <a:pt x="146764" y="53441"/>
                    <a:pt x="148881" y="49737"/>
                    <a:pt x="147823" y="46563"/>
                  </a:cubicBezTo>
                  <a:cubicBezTo>
                    <a:pt x="146764" y="43388"/>
                    <a:pt x="143061" y="41272"/>
                    <a:pt x="139886" y="42330"/>
                  </a:cubicBezTo>
                  <a:lnTo>
                    <a:pt x="116075" y="50266"/>
                  </a:lnTo>
                  <a:cubicBezTo>
                    <a:pt x="112901" y="51325"/>
                    <a:pt x="109197" y="51325"/>
                    <a:pt x="106022" y="50266"/>
                  </a:cubicBezTo>
                  <a:lnTo>
                    <a:pt x="86974" y="42859"/>
                  </a:lnTo>
                  <a:lnTo>
                    <a:pt x="93323" y="35451"/>
                  </a:lnTo>
                  <a:cubicBezTo>
                    <a:pt x="94911" y="33864"/>
                    <a:pt x="97027" y="32806"/>
                    <a:pt x="99144" y="32276"/>
                  </a:cubicBezTo>
                  <a:lnTo>
                    <a:pt x="168987" y="23810"/>
                  </a:lnTo>
                  <a:lnTo>
                    <a:pt x="174808" y="64553"/>
                  </a:lnTo>
                  <a:lnTo>
                    <a:pt x="115546" y="81484"/>
                  </a:lnTo>
                  <a:close/>
                  <a:moveTo>
                    <a:pt x="208142" y="72490"/>
                  </a:moveTo>
                  <a:lnTo>
                    <a:pt x="188565" y="72490"/>
                  </a:lnTo>
                  <a:lnTo>
                    <a:pt x="180099" y="12699"/>
                  </a:lnTo>
                  <a:lnTo>
                    <a:pt x="208142" y="12699"/>
                  </a:lnTo>
                  <a:lnTo>
                    <a:pt x="208142" y="7249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77" name="Grupo 42">
            <a:extLst>
              <a:ext uri="{FF2B5EF4-FFF2-40B4-BE49-F238E27FC236}">
                <a16:creationId xmlns:a16="http://schemas.microsoft.com/office/drawing/2014/main" id="{2CCE6AD1-7A36-F7B6-4765-74E5205B503A}"/>
              </a:ext>
            </a:extLst>
          </p:cNvPr>
          <p:cNvGrpSpPr/>
          <p:nvPr/>
        </p:nvGrpSpPr>
        <p:grpSpPr>
          <a:xfrm>
            <a:off x="8299783" y="3039333"/>
            <a:ext cx="506076" cy="478782"/>
            <a:chOff x="3024201" y="11668662"/>
            <a:chExt cx="314958" cy="309528"/>
          </a:xfrm>
          <a:solidFill>
            <a:srgbClr val="FFFFFF"/>
          </a:solidFill>
        </p:grpSpPr>
        <p:sp>
          <p:nvSpPr>
            <p:cNvPr id="178" name="Forma libre 456">
              <a:extLst>
                <a:ext uri="{FF2B5EF4-FFF2-40B4-BE49-F238E27FC236}">
                  <a16:creationId xmlns:a16="http://schemas.microsoft.com/office/drawing/2014/main" id="{D617A6DD-C39E-1458-85CE-1A475BA7E347}"/>
                </a:ext>
              </a:extLst>
            </p:cNvPr>
            <p:cNvSpPr/>
            <p:nvPr/>
          </p:nvSpPr>
          <p:spPr>
            <a:xfrm>
              <a:off x="3054890" y="11757554"/>
              <a:ext cx="100533" cy="174609"/>
            </a:xfrm>
            <a:custGeom>
              <a:avLst/>
              <a:gdLst>
                <a:gd name="connsiteX0" fmla="*/ 97358 w 100532"/>
                <a:gd name="connsiteY0" fmla="*/ 0 h 174609"/>
                <a:gd name="connsiteX1" fmla="*/ 6878 w 100532"/>
                <a:gd name="connsiteY1" fmla="*/ 0 h 174609"/>
                <a:gd name="connsiteX2" fmla="*/ 2117 w 100532"/>
                <a:gd name="connsiteY2" fmla="*/ 2116 h 174609"/>
                <a:gd name="connsiteX3" fmla="*/ 0 w 100532"/>
                <a:gd name="connsiteY3" fmla="*/ 6878 h 174609"/>
                <a:gd name="connsiteX4" fmla="*/ 0 w 100532"/>
                <a:gd name="connsiteY4" fmla="*/ 51324 h 174609"/>
                <a:gd name="connsiteX5" fmla="*/ 6349 w 100532"/>
                <a:gd name="connsiteY5" fmla="*/ 57673 h 174609"/>
                <a:gd name="connsiteX6" fmla="*/ 6349 w 100532"/>
                <a:gd name="connsiteY6" fmla="*/ 57673 h 174609"/>
                <a:gd name="connsiteX7" fmla="*/ 12699 w 100532"/>
                <a:gd name="connsiteY7" fmla="*/ 51324 h 174609"/>
                <a:gd name="connsiteX8" fmla="*/ 12699 w 100532"/>
                <a:gd name="connsiteY8" fmla="*/ 13228 h 174609"/>
                <a:gd name="connsiteX9" fmla="*/ 89950 w 100532"/>
                <a:gd name="connsiteY9" fmla="*/ 13228 h 174609"/>
                <a:gd name="connsiteX10" fmla="*/ 89950 w 100532"/>
                <a:gd name="connsiteY10" fmla="*/ 166143 h 174609"/>
                <a:gd name="connsiteX11" fmla="*/ 37568 w 100532"/>
                <a:gd name="connsiteY11" fmla="*/ 166143 h 174609"/>
                <a:gd name="connsiteX12" fmla="*/ 31218 w 100532"/>
                <a:gd name="connsiteY12" fmla="*/ 172492 h 174609"/>
                <a:gd name="connsiteX13" fmla="*/ 37568 w 100532"/>
                <a:gd name="connsiteY13" fmla="*/ 178841 h 174609"/>
                <a:gd name="connsiteX14" fmla="*/ 96300 w 100532"/>
                <a:gd name="connsiteY14" fmla="*/ 178841 h 174609"/>
                <a:gd name="connsiteX15" fmla="*/ 102649 w 100532"/>
                <a:gd name="connsiteY15" fmla="*/ 172492 h 174609"/>
                <a:gd name="connsiteX16" fmla="*/ 102649 w 100532"/>
                <a:gd name="connsiteY16" fmla="*/ 6878 h 174609"/>
                <a:gd name="connsiteX17" fmla="*/ 97358 w 100532"/>
                <a:gd name="connsiteY17" fmla="*/ 0 h 17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532" h="174609">
                  <a:moveTo>
                    <a:pt x="97358" y="0"/>
                  </a:moveTo>
                  <a:lnTo>
                    <a:pt x="6878" y="0"/>
                  </a:lnTo>
                  <a:cubicBezTo>
                    <a:pt x="5291" y="0"/>
                    <a:pt x="3704" y="528"/>
                    <a:pt x="2117" y="2116"/>
                  </a:cubicBezTo>
                  <a:cubicBezTo>
                    <a:pt x="1058" y="3174"/>
                    <a:pt x="0" y="4762"/>
                    <a:pt x="0" y="6878"/>
                  </a:cubicBezTo>
                  <a:lnTo>
                    <a:pt x="0" y="51324"/>
                  </a:lnTo>
                  <a:cubicBezTo>
                    <a:pt x="0" y="55028"/>
                    <a:pt x="2646" y="57673"/>
                    <a:pt x="6349" y="57673"/>
                  </a:cubicBezTo>
                  <a:lnTo>
                    <a:pt x="6349" y="57673"/>
                  </a:lnTo>
                  <a:cubicBezTo>
                    <a:pt x="10053" y="57673"/>
                    <a:pt x="12699" y="54498"/>
                    <a:pt x="12699" y="51324"/>
                  </a:cubicBezTo>
                  <a:lnTo>
                    <a:pt x="12699" y="13228"/>
                  </a:lnTo>
                  <a:lnTo>
                    <a:pt x="89950" y="13228"/>
                  </a:lnTo>
                  <a:lnTo>
                    <a:pt x="89950" y="166143"/>
                  </a:lnTo>
                  <a:lnTo>
                    <a:pt x="37568" y="166143"/>
                  </a:lnTo>
                  <a:cubicBezTo>
                    <a:pt x="33864" y="166143"/>
                    <a:pt x="31218" y="168788"/>
                    <a:pt x="31218" y="172492"/>
                  </a:cubicBezTo>
                  <a:cubicBezTo>
                    <a:pt x="31218" y="176196"/>
                    <a:pt x="33864" y="178841"/>
                    <a:pt x="37568" y="178841"/>
                  </a:cubicBezTo>
                  <a:lnTo>
                    <a:pt x="96300" y="178841"/>
                  </a:lnTo>
                  <a:cubicBezTo>
                    <a:pt x="100004" y="178841"/>
                    <a:pt x="102649" y="176196"/>
                    <a:pt x="102649" y="172492"/>
                  </a:cubicBezTo>
                  <a:lnTo>
                    <a:pt x="102649" y="6878"/>
                  </a:lnTo>
                  <a:cubicBezTo>
                    <a:pt x="103708" y="3174"/>
                    <a:pt x="101062" y="0"/>
                    <a:pt x="97358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9" name="Forma libre 457">
              <a:extLst>
                <a:ext uri="{FF2B5EF4-FFF2-40B4-BE49-F238E27FC236}">
                  <a16:creationId xmlns:a16="http://schemas.microsoft.com/office/drawing/2014/main" id="{409D614F-C71B-7D95-5B3C-E4698601E244}"/>
                </a:ext>
              </a:extLst>
            </p:cNvPr>
            <p:cNvSpPr/>
            <p:nvPr/>
          </p:nvSpPr>
          <p:spPr>
            <a:xfrm>
              <a:off x="3078078" y="11815411"/>
              <a:ext cx="58203" cy="58203"/>
            </a:xfrm>
            <a:custGeom>
              <a:avLst/>
              <a:gdLst>
                <a:gd name="connsiteX0" fmla="*/ 36603 w 58203"/>
                <a:gd name="connsiteY0" fmla="*/ 47437 h 58203"/>
                <a:gd name="connsiteX1" fmla="*/ 12263 w 58203"/>
                <a:gd name="connsiteY1" fmla="*/ 38971 h 58203"/>
                <a:gd name="connsiteX2" fmla="*/ 3798 w 58203"/>
                <a:gd name="connsiteY2" fmla="*/ 35797 h 58203"/>
                <a:gd name="connsiteX3" fmla="*/ 623 w 58203"/>
                <a:gd name="connsiteY3" fmla="*/ 44262 h 58203"/>
                <a:gd name="connsiteX4" fmla="*/ 28666 w 58203"/>
                <a:gd name="connsiteY4" fmla="*/ 62253 h 58203"/>
                <a:gd name="connsiteX5" fmla="*/ 41894 w 58203"/>
                <a:gd name="connsiteY5" fmla="*/ 59077 h 58203"/>
                <a:gd name="connsiteX6" fmla="*/ 56710 w 58203"/>
                <a:gd name="connsiteY6" fmla="*/ 17806 h 58203"/>
                <a:gd name="connsiteX7" fmla="*/ 15438 w 58203"/>
                <a:gd name="connsiteY7" fmla="*/ 2992 h 58203"/>
                <a:gd name="connsiteX8" fmla="*/ 12263 w 58203"/>
                <a:gd name="connsiteY8" fmla="*/ 11457 h 58203"/>
                <a:gd name="connsiteX9" fmla="*/ 20729 w 58203"/>
                <a:gd name="connsiteY9" fmla="*/ 14632 h 58203"/>
                <a:gd name="connsiteX10" fmla="*/ 45069 w 58203"/>
                <a:gd name="connsiteY10" fmla="*/ 23097 h 58203"/>
                <a:gd name="connsiteX11" fmla="*/ 36603 w 58203"/>
                <a:gd name="connsiteY11" fmla="*/ 47437 h 5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03" h="58203">
                  <a:moveTo>
                    <a:pt x="36603" y="47437"/>
                  </a:moveTo>
                  <a:cubicBezTo>
                    <a:pt x="27608" y="51670"/>
                    <a:pt x="17026" y="47967"/>
                    <a:pt x="12263" y="38971"/>
                  </a:cubicBezTo>
                  <a:cubicBezTo>
                    <a:pt x="10676" y="35797"/>
                    <a:pt x="6972" y="34209"/>
                    <a:pt x="3798" y="35797"/>
                  </a:cubicBezTo>
                  <a:cubicBezTo>
                    <a:pt x="623" y="37384"/>
                    <a:pt x="-965" y="41088"/>
                    <a:pt x="623" y="44262"/>
                  </a:cubicBezTo>
                  <a:cubicBezTo>
                    <a:pt x="5914" y="55374"/>
                    <a:pt x="17026" y="62253"/>
                    <a:pt x="28666" y="62253"/>
                  </a:cubicBezTo>
                  <a:cubicBezTo>
                    <a:pt x="32899" y="62253"/>
                    <a:pt x="37661" y="61195"/>
                    <a:pt x="41894" y="59077"/>
                  </a:cubicBezTo>
                  <a:cubicBezTo>
                    <a:pt x="57238" y="51670"/>
                    <a:pt x="64117" y="33151"/>
                    <a:pt x="56710" y="17806"/>
                  </a:cubicBezTo>
                  <a:cubicBezTo>
                    <a:pt x="49302" y="2462"/>
                    <a:pt x="30783" y="-4417"/>
                    <a:pt x="15438" y="2992"/>
                  </a:cubicBezTo>
                  <a:cubicBezTo>
                    <a:pt x="12263" y="4578"/>
                    <a:pt x="10676" y="8283"/>
                    <a:pt x="12263" y="11457"/>
                  </a:cubicBezTo>
                  <a:cubicBezTo>
                    <a:pt x="13851" y="14632"/>
                    <a:pt x="17555" y="16220"/>
                    <a:pt x="20729" y="14632"/>
                  </a:cubicBezTo>
                  <a:cubicBezTo>
                    <a:pt x="29724" y="10399"/>
                    <a:pt x="40307" y="14102"/>
                    <a:pt x="45069" y="23097"/>
                  </a:cubicBezTo>
                  <a:cubicBezTo>
                    <a:pt x="49831" y="32622"/>
                    <a:pt x="45598" y="43204"/>
                    <a:pt x="36603" y="47437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0" name="Forma libre 458">
              <a:extLst>
                <a:ext uri="{FF2B5EF4-FFF2-40B4-BE49-F238E27FC236}">
                  <a16:creationId xmlns:a16="http://schemas.microsoft.com/office/drawing/2014/main" id="{60814A59-6918-B21D-88CF-43D3D24A573C}"/>
                </a:ext>
              </a:extLst>
            </p:cNvPr>
            <p:cNvSpPr/>
            <p:nvPr/>
          </p:nvSpPr>
          <p:spPr>
            <a:xfrm>
              <a:off x="3106686" y="11875547"/>
              <a:ext cx="31747" cy="31747"/>
            </a:xfrm>
            <a:custGeom>
              <a:avLst/>
              <a:gdLst>
                <a:gd name="connsiteX0" fmla="*/ 6407 w 31747"/>
                <a:gd name="connsiteY0" fmla="*/ 35452 h 31747"/>
                <a:gd name="connsiteX1" fmla="*/ 19635 w 31747"/>
                <a:gd name="connsiteY1" fmla="*/ 35452 h 31747"/>
                <a:gd name="connsiteX2" fmla="*/ 25456 w 31747"/>
                <a:gd name="connsiteY2" fmla="*/ 31747 h 31747"/>
                <a:gd name="connsiteX3" fmla="*/ 31276 w 31747"/>
                <a:gd name="connsiteY3" fmla="*/ 19578 h 31747"/>
                <a:gd name="connsiteX4" fmla="*/ 31805 w 31747"/>
                <a:gd name="connsiteY4" fmla="*/ 16933 h 31747"/>
                <a:gd name="connsiteX5" fmla="*/ 31805 w 31747"/>
                <a:gd name="connsiteY5" fmla="*/ 6350 h 31747"/>
                <a:gd name="connsiteX6" fmla="*/ 25456 w 31747"/>
                <a:gd name="connsiteY6" fmla="*/ 0 h 31747"/>
                <a:gd name="connsiteX7" fmla="*/ 19106 w 31747"/>
                <a:gd name="connsiteY7" fmla="*/ 6350 h 31747"/>
                <a:gd name="connsiteX8" fmla="*/ 19106 w 31747"/>
                <a:gd name="connsiteY8" fmla="*/ 15345 h 31747"/>
                <a:gd name="connsiteX9" fmla="*/ 15402 w 31747"/>
                <a:gd name="connsiteY9" fmla="*/ 22224 h 31747"/>
                <a:gd name="connsiteX10" fmla="*/ 6407 w 31747"/>
                <a:gd name="connsiteY10" fmla="*/ 22224 h 31747"/>
                <a:gd name="connsiteX11" fmla="*/ 58 w 31747"/>
                <a:gd name="connsiteY11" fmla="*/ 28573 h 31747"/>
                <a:gd name="connsiteX12" fmla="*/ 6407 w 31747"/>
                <a:gd name="connsiteY12" fmla="*/ 35452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47" h="31747">
                  <a:moveTo>
                    <a:pt x="6407" y="35452"/>
                  </a:moveTo>
                  <a:lnTo>
                    <a:pt x="19635" y="35452"/>
                  </a:lnTo>
                  <a:cubicBezTo>
                    <a:pt x="22281" y="35452"/>
                    <a:pt x="24398" y="33864"/>
                    <a:pt x="25456" y="31747"/>
                  </a:cubicBezTo>
                  <a:lnTo>
                    <a:pt x="31276" y="19578"/>
                  </a:lnTo>
                  <a:cubicBezTo>
                    <a:pt x="31805" y="18519"/>
                    <a:pt x="31805" y="17461"/>
                    <a:pt x="31805" y="16933"/>
                  </a:cubicBezTo>
                  <a:lnTo>
                    <a:pt x="31805" y="6350"/>
                  </a:lnTo>
                  <a:cubicBezTo>
                    <a:pt x="31805" y="2646"/>
                    <a:pt x="29159" y="0"/>
                    <a:pt x="25456" y="0"/>
                  </a:cubicBezTo>
                  <a:cubicBezTo>
                    <a:pt x="21752" y="0"/>
                    <a:pt x="19106" y="2646"/>
                    <a:pt x="19106" y="6350"/>
                  </a:cubicBezTo>
                  <a:lnTo>
                    <a:pt x="19106" y="15345"/>
                  </a:lnTo>
                  <a:lnTo>
                    <a:pt x="15402" y="22224"/>
                  </a:lnTo>
                  <a:lnTo>
                    <a:pt x="6407" y="22224"/>
                  </a:lnTo>
                  <a:cubicBezTo>
                    <a:pt x="2703" y="22224"/>
                    <a:pt x="58" y="24870"/>
                    <a:pt x="58" y="28573"/>
                  </a:cubicBezTo>
                  <a:cubicBezTo>
                    <a:pt x="-471" y="32277"/>
                    <a:pt x="2703" y="35452"/>
                    <a:pt x="6407" y="35452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1" name="Forma libre 459">
              <a:extLst>
                <a:ext uri="{FF2B5EF4-FFF2-40B4-BE49-F238E27FC236}">
                  <a16:creationId xmlns:a16="http://schemas.microsoft.com/office/drawing/2014/main" id="{3F385B5E-CEE4-8302-B3F3-DA854799DB08}"/>
                </a:ext>
              </a:extLst>
            </p:cNvPr>
            <p:cNvSpPr/>
            <p:nvPr/>
          </p:nvSpPr>
          <p:spPr>
            <a:xfrm>
              <a:off x="3076584" y="11782423"/>
              <a:ext cx="58203" cy="31747"/>
            </a:xfrm>
            <a:custGeom>
              <a:avLst/>
              <a:gdLst>
                <a:gd name="connsiteX0" fmla="*/ 61907 w 58203"/>
                <a:gd name="connsiteY0" fmla="*/ 19048 h 31747"/>
                <a:gd name="connsiteX1" fmla="*/ 60849 w 58203"/>
                <a:gd name="connsiteY1" fmla="*/ 15344 h 31747"/>
                <a:gd name="connsiteX2" fmla="*/ 53441 w 58203"/>
                <a:gd name="connsiteY2" fmla="*/ 3174 h 31747"/>
                <a:gd name="connsiteX3" fmla="*/ 48150 w 58203"/>
                <a:gd name="connsiteY3" fmla="*/ 0 h 31747"/>
                <a:gd name="connsiteX4" fmla="*/ 12170 w 58203"/>
                <a:gd name="connsiteY4" fmla="*/ 0 h 31747"/>
                <a:gd name="connsiteX5" fmla="*/ 6349 w 58203"/>
                <a:gd name="connsiteY5" fmla="*/ 3704 h 31747"/>
                <a:gd name="connsiteX6" fmla="*/ 529 w 58203"/>
                <a:gd name="connsiteY6" fmla="*/ 15874 h 31747"/>
                <a:gd name="connsiteX7" fmla="*/ 0 w 58203"/>
                <a:gd name="connsiteY7" fmla="*/ 18519 h 31747"/>
                <a:gd name="connsiteX8" fmla="*/ 0 w 58203"/>
                <a:gd name="connsiteY8" fmla="*/ 29102 h 31747"/>
                <a:gd name="connsiteX9" fmla="*/ 6349 w 58203"/>
                <a:gd name="connsiteY9" fmla="*/ 35451 h 31747"/>
                <a:gd name="connsiteX10" fmla="*/ 12699 w 58203"/>
                <a:gd name="connsiteY10" fmla="*/ 29102 h 31747"/>
                <a:gd name="connsiteX11" fmla="*/ 12699 w 58203"/>
                <a:gd name="connsiteY11" fmla="*/ 20107 h 31747"/>
                <a:gd name="connsiteX12" fmla="*/ 16403 w 58203"/>
                <a:gd name="connsiteY12" fmla="*/ 13228 h 31747"/>
                <a:gd name="connsiteX13" fmla="*/ 44975 w 58203"/>
                <a:gd name="connsiteY13" fmla="*/ 13228 h 31747"/>
                <a:gd name="connsiteX14" fmla="*/ 49737 w 58203"/>
                <a:gd name="connsiteY14" fmla="*/ 20635 h 31747"/>
                <a:gd name="connsiteX15" fmla="*/ 49737 w 58203"/>
                <a:gd name="connsiteY15" fmla="*/ 29102 h 31747"/>
                <a:gd name="connsiteX16" fmla="*/ 56086 w 58203"/>
                <a:gd name="connsiteY16" fmla="*/ 35451 h 31747"/>
                <a:gd name="connsiteX17" fmla="*/ 62436 w 58203"/>
                <a:gd name="connsiteY17" fmla="*/ 29102 h 31747"/>
                <a:gd name="connsiteX18" fmla="*/ 62436 w 58203"/>
                <a:gd name="connsiteY18" fmla="*/ 1904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203" h="31747">
                  <a:moveTo>
                    <a:pt x="61907" y="19048"/>
                  </a:moveTo>
                  <a:cubicBezTo>
                    <a:pt x="61907" y="17990"/>
                    <a:pt x="61378" y="16402"/>
                    <a:pt x="60849" y="15344"/>
                  </a:cubicBezTo>
                  <a:lnTo>
                    <a:pt x="53441" y="3174"/>
                  </a:lnTo>
                  <a:cubicBezTo>
                    <a:pt x="52383" y="1058"/>
                    <a:pt x="50266" y="0"/>
                    <a:pt x="48150" y="0"/>
                  </a:cubicBezTo>
                  <a:lnTo>
                    <a:pt x="12170" y="0"/>
                  </a:lnTo>
                  <a:cubicBezTo>
                    <a:pt x="9524" y="0"/>
                    <a:pt x="7407" y="1588"/>
                    <a:pt x="6349" y="3704"/>
                  </a:cubicBezTo>
                  <a:lnTo>
                    <a:pt x="529" y="15874"/>
                  </a:lnTo>
                  <a:cubicBezTo>
                    <a:pt x="0" y="16932"/>
                    <a:pt x="0" y="17990"/>
                    <a:pt x="0" y="18519"/>
                  </a:cubicBezTo>
                  <a:lnTo>
                    <a:pt x="0" y="29102"/>
                  </a:lnTo>
                  <a:cubicBezTo>
                    <a:pt x="0" y="32805"/>
                    <a:pt x="2646" y="35451"/>
                    <a:pt x="6349" y="35451"/>
                  </a:cubicBezTo>
                  <a:cubicBezTo>
                    <a:pt x="10053" y="35451"/>
                    <a:pt x="12699" y="32805"/>
                    <a:pt x="12699" y="29102"/>
                  </a:cubicBezTo>
                  <a:lnTo>
                    <a:pt x="12699" y="20107"/>
                  </a:lnTo>
                  <a:lnTo>
                    <a:pt x="16403" y="13228"/>
                  </a:lnTo>
                  <a:lnTo>
                    <a:pt x="44975" y="13228"/>
                  </a:lnTo>
                  <a:lnTo>
                    <a:pt x="49737" y="20635"/>
                  </a:lnTo>
                  <a:lnTo>
                    <a:pt x="49737" y="29102"/>
                  </a:lnTo>
                  <a:cubicBezTo>
                    <a:pt x="49737" y="32805"/>
                    <a:pt x="52383" y="35451"/>
                    <a:pt x="56086" y="35451"/>
                  </a:cubicBezTo>
                  <a:cubicBezTo>
                    <a:pt x="59790" y="35451"/>
                    <a:pt x="62436" y="32805"/>
                    <a:pt x="62436" y="29102"/>
                  </a:cubicBezTo>
                  <a:lnTo>
                    <a:pt x="62436" y="1904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2" name="Forma libre 460">
              <a:extLst>
                <a:ext uri="{FF2B5EF4-FFF2-40B4-BE49-F238E27FC236}">
                  <a16:creationId xmlns:a16="http://schemas.microsoft.com/office/drawing/2014/main" id="{C56A330F-6B8A-E1EF-98B3-37E370670FD1}"/>
                </a:ext>
              </a:extLst>
            </p:cNvPr>
            <p:cNvSpPr/>
            <p:nvPr/>
          </p:nvSpPr>
          <p:spPr>
            <a:xfrm>
              <a:off x="3024201" y="11819454"/>
              <a:ext cx="74077" cy="158736"/>
            </a:xfrm>
            <a:custGeom>
              <a:avLst/>
              <a:gdLst>
                <a:gd name="connsiteX0" fmla="*/ 52912 w 74076"/>
                <a:gd name="connsiteY0" fmla="*/ 124349 h 158735"/>
                <a:gd name="connsiteX1" fmla="*/ 48679 w 74076"/>
                <a:gd name="connsiteY1" fmla="*/ 123820 h 158735"/>
                <a:gd name="connsiteX2" fmla="*/ 51854 w 74076"/>
                <a:gd name="connsiteY2" fmla="*/ 111650 h 158735"/>
                <a:gd name="connsiteX3" fmla="*/ 75664 w 74076"/>
                <a:gd name="connsiteY3" fmla="*/ 85723 h 158735"/>
                <a:gd name="connsiteX4" fmla="*/ 75664 w 74076"/>
                <a:gd name="connsiteY4" fmla="*/ 67734 h 158735"/>
                <a:gd name="connsiteX5" fmla="*/ 57145 w 74076"/>
                <a:gd name="connsiteY5" fmla="*/ 66675 h 158735"/>
                <a:gd name="connsiteX6" fmla="*/ 46033 w 74076"/>
                <a:gd name="connsiteY6" fmla="*/ 75671 h 158735"/>
                <a:gd name="connsiteX7" fmla="*/ 43917 w 74076"/>
                <a:gd name="connsiteY7" fmla="*/ 71438 h 158735"/>
                <a:gd name="connsiteX8" fmla="*/ 44446 w 74076"/>
                <a:gd name="connsiteY8" fmla="*/ 46040 h 158735"/>
                <a:gd name="connsiteX9" fmla="*/ 61378 w 74076"/>
                <a:gd name="connsiteY9" fmla="*/ 22229 h 158735"/>
                <a:gd name="connsiteX10" fmla="*/ 58732 w 74076"/>
                <a:gd name="connsiteY10" fmla="*/ 3710 h 158735"/>
                <a:gd name="connsiteX11" fmla="*/ 57145 w 74076"/>
                <a:gd name="connsiteY11" fmla="*/ 2652 h 158735"/>
                <a:gd name="connsiteX12" fmla="*/ 39155 w 74076"/>
                <a:gd name="connsiteY12" fmla="*/ 4240 h 158735"/>
                <a:gd name="connsiteX13" fmla="*/ 11641 w 74076"/>
                <a:gd name="connsiteY13" fmla="*/ 35987 h 158735"/>
                <a:gd name="connsiteX14" fmla="*/ 8466 w 74076"/>
                <a:gd name="connsiteY14" fmla="*/ 43924 h 158735"/>
                <a:gd name="connsiteX15" fmla="*/ 4233 w 74076"/>
                <a:gd name="connsiteY15" fmla="*/ 109534 h 158735"/>
                <a:gd name="connsiteX16" fmla="*/ 5820 w 74076"/>
                <a:gd name="connsiteY16" fmla="*/ 116413 h 158735"/>
                <a:gd name="connsiteX17" fmla="*/ 6349 w 74076"/>
                <a:gd name="connsiteY17" fmla="*/ 118000 h 158735"/>
                <a:gd name="connsiteX18" fmla="*/ 2117 w 74076"/>
                <a:gd name="connsiteY18" fmla="*/ 119587 h 158735"/>
                <a:gd name="connsiteX19" fmla="*/ 0 w 74076"/>
                <a:gd name="connsiteY19" fmla="*/ 124349 h 158735"/>
                <a:gd name="connsiteX20" fmla="*/ 0 w 74076"/>
                <a:gd name="connsiteY20" fmla="*/ 155567 h 158735"/>
                <a:gd name="connsiteX21" fmla="*/ 6349 w 74076"/>
                <a:gd name="connsiteY21" fmla="*/ 161916 h 158735"/>
                <a:gd name="connsiteX22" fmla="*/ 52383 w 74076"/>
                <a:gd name="connsiteY22" fmla="*/ 161916 h 158735"/>
                <a:gd name="connsiteX23" fmla="*/ 58732 w 74076"/>
                <a:gd name="connsiteY23" fmla="*/ 155567 h 158735"/>
                <a:gd name="connsiteX24" fmla="*/ 58732 w 74076"/>
                <a:gd name="connsiteY24" fmla="*/ 132286 h 158735"/>
                <a:gd name="connsiteX25" fmla="*/ 52912 w 74076"/>
                <a:gd name="connsiteY25" fmla="*/ 124349 h 158735"/>
                <a:gd name="connsiteX26" fmla="*/ 21165 w 74076"/>
                <a:gd name="connsiteY26" fmla="*/ 43924 h 158735"/>
                <a:gd name="connsiteX27" fmla="*/ 49208 w 74076"/>
                <a:gd name="connsiteY27" fmla="*/ 12176 h 158735"/>
                <a:gd name="connsiteX28" fmla="*/ 50795 w 74076"/>
                <a:gd name="connsiteY28" fmla="*/ 14292 h 158735"/>
                <a:gd name="connsiteX29" fmla="*/ 33864 w 74076"/>
                <a:gd name="connsiteY29" fmla="*/ 38103 h 158735"/>
                <a:gd name="connsiteX30" fmla="*/ 31218 w 74076"/>
                <a:gd name="connsiteY30" fmla="*/ 45510 h 158735"/>
                <a:gd name="connsiteX31" fmla="*/ 30689 w 74076"/>
                <a:gd name="connsiteY31" fmla="*/ 70380 h 158735"/>
                <a:gd name="connsiteX32" fmla="*/ 32276 w 74076"/>
                <a:gd name="connsiteY32" fmla="*/ 76729 h 158735"/>
                <a:gd name="connsiteX33" fmla="*/ 34393 w 74076"/>
                <a:gd name="connsiteY33" fmla="*/ 80432 h 158735"/>
                <a:gd name="connsiteX34" fmla="*/ 43388 w 74076"/>
                <a:gd name="connsiteY34" fmla="*/ 87311 h 158735"/>
                <a:gd name="connsiteX35" fmla="*/ 54499 w 74076"/>
                <a:gd name="connsiteY35" fmla="*/ 84665 h 158735"/>
                <a:gd name="connsiteX36" fmla="*/ 65611 w 74076"/>
                <a:gd name="connsiteY36" fmla="*/ 76729 h 158735"/>
                <a:gd name="connsiteX37" fmla="*/ 40742 w 74076"/>
                <a:gd name="connsiteY37" fmla="*/ 103713 h 158735"/>
                <a:gd name="connsiteX38" fmla="*/ 39155 w 74076"/>
                <a:gd name="connsiteY38" fmla="*/ 106359 h 158735"/>
                <a:gd name="connsiteX39" fmla="*/ 34922 w 74076"/>
                <a:gd name="connsiteY39" fmla="*/ 121174 h 158735"/>
                <a:gd name="connsiteX40" fmla="*/ 20106 w 74076"/>
                <a:gd name="connsiteY40" fmla="*/ 118529 h 158735"/>
                <a:gd name="connsiteX41" fmla="*/ 15345 w 74076"/>
                <a:gd name="connsiteY41" fmla="*/ 109004 h 158735"/>
                <a:gd name="connsiteX42" fmla="*/ 21165 w 74076"/>
                <a:gd name="connsiteY42" fmla="*/ 43924 h 158735"/>
                <a:gd name="connsiteX43" fmla="*/ 45504 w 74076"/>
                <a:gd name="connsiteY43" fmla="*/ 147630 h 158735"/>
                <a:gd name="connsiteX44" fmla="*/ 12170 w 74076"/>
                <a:gd name="connsiteY44" fmla="*/ 147630 h 158735"/>
                <a:gd name="connsiteX45" fmla="*/ 12170 w 74076"/>
                <a:gd name="connsiteY45" fmla="*/ 130699 h 158735"/>
                <a:gd name="connsiteX46" fmla="*/ 45504 w 74076"/>
                <a:gd name="connsiteY46" fmla="*/ 135990 h 158735"/>
                <a:gd name="connsiteX47" fmla="*/ 45504 w 74076"/>
                <a:gd name="connsiteY47" fmla="*/ 147630 h 1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74076" h="158735">
                  <a:moveTo>
                    <a:pt x="52912" y="124349"/>
                  </a:moveTo>
                  <a:lnTo>
                    <a:pt x="48679" y="123820"/>
                  </a:lnTo>
                  <a:lnTo>
                    <a:pt x="51854" y="111650"/>
                  </a:lnTo>
                  <a:lnTo>
                    <a:pt x="75664" y="85723"/>
                  </a:lnTo>
                  <a:cubicBezTo>
                    <a:pt x="80426" y="80432"/>
                    <a:pt x="80426" y="72495"/>
                    <a:pt x="75664" y="67734"/>
                  </a:cubicBezTo>
                  <a:cubicBezTo>
                    <a:pt x="70902" y="62443"/>
                    <a:pt x="62436" y="61913"/>
                    <a:pt x="57145" y="66675"/>
                  </a:cubicBezTo>
                  <a:lnTo>
                    <a:pt x="46033" y="75671"/>
                  </a:lnTo>
                  <a:lnTo>
                    <a:pt x="43917" y="71438"/>
                  </a:lnTo>
                  <a:lnTo>
                    <a:pt x="44446" y="46040"/>
                  </a:lnTo>
                  <a:lnTo>
                    <a:pt x="61378" y="22229"/>
                  </a:lnTo>
                  <a:cubicBezTo>
                    <a:pt x="65611" y="16408"/>
                    <a:pt x="64023" y="7943"/>
                    <a:pt x="58732" y="3710"/>
                  </a:cubicBezTo>
                  <a:lnTo>
                    <a:pt x="57145" y="2652"/>
                  </a:lnTo>
                  <a:cubicBezTo>
                    <a:pt x="51854" y="-1581"/>
                    <a:pt x="44446" y="-523"/>
                    <a:pt x="39155" y="4240"/>
                  </a:cubicBezTo>
                  <a:lnTo>
                    <a:pt x="11641" y="35987"/>
                  </a:lnTo>
                  <a:cubicBezTo>
                    <a:pt x="9524" y="38103"/>
                    <a:pt x="8466" y="40748"/>
                    <a:pt x="8466" y="43924"/>
                  </a:cubicBezTo>
                  <a:lnTo>
                    <a:pt x="4233" y="109534"/>
                  </a:lnTo>
                  <a:cubicBezTo>
                    <a:pt x="4233" y="111650"/>
                    <a:pt x="4762" y="114295"/>
                    <a:pt x="5820" y="116413"/>
                  </a:cubicBezTo>
                  <a:lnTo>
                    <a:pt x="6349" y="118000"/>
                  </a:lnTo>
                  <a:cubicBezTo>
                    <a:pt x="4762" y="118000"/>
                    <a:pt x="3175" y="118529"/>
                    <a:pt x="2117" y="119587"/>
                  </a:cubicBezTo>
                  <a:cubicBezTo>
                    <a:pt x="529" y="120646"/>
                    <a:pt x="0" y="122762"/>
                    <a:pt x="0" y="124349"/>
                  </a:cubicBezTo>
                  <a:lnTo>
                    <a:pt x="0" y="155567"/>
                  </a:lnTo>
                  <a:cubicBezTo>
                    <a:pt x="0" y="159270"/>
                    <a:pt x="2646" y="161916"/>
                    <a:pt x="6349" y="161916"/>
                  </a:cubicBezTo>
                  <a:lnTo>
                    <a:pt x="52383" y="161916"/>
                  </a:lnTo>
                  <a:cubicBezTo>
                    <a:pt x="56086" y="161916"/>
                    <a:pt x="58732" y="159270"/>
                    <a:pt x="58732" y="155567"/>
                  </a:cubicBezTo>
                  <a:lnTo>
                    <a:pt x="58732" y="132286"/>
                  </a:lnTo>
                  <a:cubicBezTo>
                    <a:pt x="58203" y="127523"/>
                    <a:pt x="56086" y="124878"/>
                    <a:pt x="52912" y="124349"/>
                  </a:cubicBezTo>
                  <a:close/>
                  <a:moveTo>
                    <a:pt x="21165" y="43924"/>
                  </a:moveTo>
                  <a:lnTo>
                    <a:pt x="49208" y="12176"/>
                  </a:lnTo>
                  <a:lnTo>
                    <a:pt x="50795" y="14292"/>
                  </a:lnTo>
                  <a:lnTo>
                    <a:pt x="33864" y="38103"/>
                  </a:lnTo>
                  <a:cubicBezTo>
                    <a:pt x="32276" y="40219"/>
                    <a:pt x="31218" y="42864"/>
                    <a:pt x="31218" y="45510"/>
                  </a:cubicBezTo>
                  <a:lnTo>
                    <a:pt x="30689" y="70380"/>
                  </a:lnTo>
                  <a:cubicBezTo>
                    <a:pt x="30689" y="72495"/>
                    <a:pt x="31218" y="74611"/>
                    <a:pt x="32276" y="76729"/>
                  </a:cubicBezTo>
                  <a:lnTo>
                    <a:pt x="34393" y="80432"/>
                  </a:lnTo>
                  <a:cubicBezTo>
                    <a:pt x="36509" y="84136"/>
                    <a:pt x="39684" y="86781"/>
                    <a:pt x="43388" y="87311"/>
                  </a:cubicBezTo>
                  <a:cubicBezTo>
                    <a:pt x="47621" y="88369"/>
                    <a:pt x="51325" y="87311"/>
                    <a:pt x="54499" y="84665"/>
                  </a:cubicBezTo>
                  <a:lnTo>
                    <a:pt x="65611" y="76729"/>
                  </a:lnTo>
                  <a:lnTo>
                    <a:pt x="40742" y="103713"/>
                  </a:lnTo>
                  <a:cubicBezTo>
                    <a:pt x="40213" y="104243"/>
                    <a:pt x="39684" y="105301"/>
                    <a:pt x="39155" y="106359"/>
                  </a:cubicBezTo>
                  <a:lnTo>
                    <a:pt x="34922" y="121174"/>
                  </a:lnTo>
                  <a:lnTo>
                    <a:pt x="20106" y="118529"/>
                  </a:lnTo>
                  <a:lnTo>
                    <a:pt x="15345" y="109004"/>
                  </a:lnTo>
                  <a:lnTo>
                    <a:pt x="21165" y="43924"/>
                  </a:lnTo>
                  <a:close/>
                  <a:moveTo>
                    <a:pt x="45504" y="147630"/>
                  </a:moveTo>
                  <a:lnTo>
                    <a:pt x="12170" y="147630"/>
                  </a:lnTo>
                  <a:lnTo>
                    <a:pt x="12170" y="130699"/>
                  </a:lnTo>
                  <a:lnTo>
                    <a:pt x="45504" y="135990"/>
                  </a:lnTo>
                  <a:lnTo>
                    <a:pt x="45504" y="14763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3" name="Forma libre 461">
              <a:extLst>
                <a:ext uri="{FF2B5EF4-FFF2-40B4-BE49-F238E27FC236}">
                  <a16:creationId xmlns:a16="http://schemas.microsoft.com/office/drawing/2014/main" id="{7220F6C0-145A-5874-4BD5-1A567326DB57}"/>
                </a:ext>
              </a:extLst>
            </p:cNvPr>
            <p:cNvSpPr/>
            <p:nvPr/>
          </p:nvSpPr>
          <p:spPr>
            <a:xfrm>
              <a:off x="3259791" y="11668662"/>
              <a:ext cx="79368" cy="158736"/>
            </a:xfrm>
            <a:custGeom>
              <a:avLst/>
              <a:gdLst>
                <a:gd name="connsiteX0" fmla="*/ 77648 w 79367"/>
                <a:gd name="connsiteY0" fmla="*/ 42330 h 158735"/>
                <a:gd name="connsiteX1" fmla="*/ 79765 w 79367"/>
                <a:gd name="connsiteY1" fmla="*/ 37567 h 158735"/>
                <a:gd name="connsiteX2" fmla="*/ 79765 w 79367"/>
                <a:gd name="connsiteY2" fmla="*/ 6349 h 158735"/>
                <a:gd name="connsiteX3" fmla="*/ 73415 w 79367"/>
                <a:gd name="connsiteY3" fmla="*/ 0 h 158735"/>
                <a:gd name="connsiteX4" fmla="*/ 27382 w 79367"/>
                <a:gd name="connsiteY4" fmla="*/ 0 h 158735"/>
                <a:gd name="connsiteX5" fmla="*/ 21033 w 79367"/>
                <a:gd name="connsiteY5" fmla="*/ 6349 h 158735"/>
                <a:gd name="connsiteX6" fmla="*/ 21033 w 79367"/>
                <a:gd name="connsiteY6" fmla="*/ 29630 h 158735"/>
                <a:gd name="connsiteX7" fmla="*/ 26324 w 79367"/>
                <a:gd name="connsiteY7" fmla="*/ 35980 h 158735"/>
                <a:gd name="connsiteX8" fmla="*/ 30557 w 79367"/>
                <a:gd name="connsiteY8" fmla="*/ 36509 h 158735"/>
                <a:gd name="connsiteX9" fmla="*/ 27382 w 79367"/>
                <a:gd name="connsiteY9" fmla="*/ 48679 h 158735"/>
                <a:gd name="connsiteX10" fmla="*/ 3572 w 79367"/>
                <a:gd name="connsiteY10" fmla="*/ 74605 h 158735"/>
                <a:gd name="connsiteX11" fmla="*/ 3572 w 79367"/>
                <a:gd name="connsiteY11" fmla="*/ 92596 h 158735"/>
                <a:gd name="connsiteX12" fmla="*/ 22091 w 79367"/>
                <a:gd name="connsiteY12" fmla="*/ 93654 h 158735"/>
                <a:gd name="connsiteX13" fmla="*/ 33202 w 79367"/>
                <a:gd name="connsiteY13" fmla="*/ 84659 h 158735"/>
                <a:gd name="connsiteX14" fmla="*/ 35319 w 79367"/>
                <a:gd name="connsiteY14" fmla="*/ 88892 h 158735"/>
                <a:gd name="connsiteX15" fmla="*/ 34789 w 79367"/>
                <a:gd name="connsiteY15" fmla="*/ 114289 h 158735"/>
                <a:gd name="connsiteX16" fmla="*/ 17858 w 79367"/>
                <a:gd name="connsiteY16" fmla="*/ 138099 h 158735"/>
                <a:gd name="connsiteX17" fmla="*/ 21033 w 79367"/>
                <a:gd name="connsiteY17" fmla="*/ 156618 h 158735"/>
                <a:gd name="connsiteX18" fmla="*/ 22620 w 79367"/>
                <a:gd name="connsiteY18" fmla="*/ 157678 h 158735"/>
                <a:gd name="connsiteX19" fmla="*/ 30557 w 79367"/>
                <a:gd name="connsiteY19" fmla="*/ 160323 h 158735"/>
                <a:gd name="connsiteX20" fmla="*/ 40610 w 79367"/>
                <a:gd name="connsiteY20" fmla="*/ 156090 h 158735"/>
                <a:gd name="connsiteX21" fmla="*/ 68124 w 79367"/>
                <a:gd name="connsiteY21" fmla="*/ 124343 h 158735"/>
                <a:gd name="connsiteX22" fmla="*/ 71299 w 79367"/>
                <a:gd name="connsiteY22" fmla="*/ 116406 h 158735"/>
                <a:gd name="connsiteX23" fmla="*/ 75532 w 79367"/>
                <a:gd name="connsiteY23" fmla="*/ 50795 h 158735"/>
                <a:gd name="connsiteX24" fmla="*/ 73944 w 79367"/>
                <a:gd name="connsiteY24" fmla="*/ 43917 h 158735"/>
                <a:gd name="connsiteX25" fmla="*/ 73415 w 79367"/>
                <a:gd name="connsiteY25" fmla="*/ 42330 h 158735"/>
                <a:gd name="connsiteX26" fmla="*/ 73415 w 79367"/>
                <a:gd name="connsiteY26" fmla="*/ 42330 h 158735"/>
                <a:gd name="connsiteX27" fmla="*/ 77648 w 79367"/>
                <a:gd name="connsiteY27" fmla="*/ 42330 h 158735"/>
                <a:gd name="connsiteX28" fmla="*/ 33731 w 79367"/>
                <a:gd name="connsiteY28" fmla="*/ 12698 h 158735"/>
                <a:gd name="connsiteX29" fmla="*/ 67066 w 79367"/>
                <a:gd name="connsiteY29" fmla="*/ 12698 h 158735"/>
                <a:gd name="connsiteX30" fmla="*/ 67066 w 79367"/>
                <a:gd name="connsiteY30" fmla="*/ 29630 h 158735"/>
                <a:gd name="connsiteX31" fmla="*/ 33731 w 79367"/>
                <a:gd name="connsiteY31" fmla="*/ 24339 h 158735"/>
                <a:gd name="connsiteX32" fmla="*/ 33731 w 79367"/>
                <a:gd name="connsiteY32" fmla="*/ 12698 h 158735"/>
                <a:gd name="connsiteX33" fmla="*/ 58071 w 79367"/>
                <a:gd name="connsiteY33" fmla="*/ 116935 h 158735"/>
                <a:gd name="connsiteX34" fmla="*/ 30028 w 79367"/>
                <a:gd name="connsiteY34" fmla="*/ 148153 h 158735"/>
                <a:gd name="connsiteX35" fmla="*/ 28440 w 79367"/>
                <a:gd name="connsiteY35" fmla="*/ 146036 h 158735"/>
                <a:gd name="connsiteX36" fmla="*/ 45372 w 79367"/>
                <a:gd name="connsiteY36" fmla="*/ 122226 h 158735"/>
                <a:gd name="connsiteX37" fmla="*/ 48017 w 79367"/>
                <a:gd name="connsiteY37" fmla="*/ 114819 h 158735"/>
                <a:gd name="connsiteX38" fmla="*/ 48547 w 79367"/>
                <a:gd name="connsiteY38" fmla="*/ 89950 h 158735"/>
                <a:gd name="connsiteX39" fmla="*/ 46959 w 79367"/>
                <a:gd name="connsiteY39" fmla="*/ 83601 h 158735"/>
                <a:gd name="connsiteX40" fmla="*/ 44843 w 79367"/>
                <a:gd name="connsiteY40" fmla="*/ 79896 h 158735"/>
                <a:gd name="connsiteX41" fmla="*/ 35319 w 79367"/>
                <a:gd name="connsiteY41" fmla="*/ 73019 h 158735"/>
                <a:gd name="connsiteX42" fmla="*/ 32673 w 79367"/>
                <a:gd name="connsiteY42" fmla="*/ 72489 h 158735"/>
                <a:gd name="connsiteX43" fmla="*/ 24207 w 79367"/>
                <a:gd name="connsiteY43" fmla="*/ 75664 h 158735"/>
                <a:gd name="connsiteX44" fmla="*/ 13096 w 79367"/>
                <a:gd name="connsiteY44" fmla="*/ 83601 h 158735"/>
                <a:gd name="connsiteX45" fmla="*/ 37964 w 79367"/>
                <a:gd name="connsiteY45" fmla="*/ 56615 h 158735"/>
                <a:gd name="connsiteX46" fmla="*/ 39552 w 79367"/>
                <a:gd name="connsiteY46" fmla="*/ 53970 h 158735"/>
                <a:gd name="connsiteX47" fmla="*/ 43785 w 79367"/>
                <a:gd name="connsiteY47" fmla="*/ 39154 h 158735"/>
                <a:gd name="connsiteX48" fmla="*/ 58600 w 79367"/>
                <a:gd name="connsiteY48" fmla="*/ 41800 h 158735"/>
                <a:gd name="connsiteX49" fmla="*/ 63362 w 79367"/>
                <a:gd name="connsiteY49" fmla="*/ 51324 h 158735"/>
                <a:gd name="connsiteX50" fmla="*/ 58071 w 79367"/>
                <a:gd name="connsiteY50" fmla="*/ 116935 h 1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367" h="158735">
                  <a:moveTo>
                    <a:pt x="77648" y="42330"/>
                  </a:moveTo>
                  <a:cubicBezTo>
                    <a:pt x="79236" y="41272"/>
                    <a:pt x="79765" y="39154"/>
                    <a:pt x="79765" y="37567"/>
                  </a:cubicBezTo>
                  <a:lnTo>
                    <a:pt x="79765" y="6349"/>
                  </a:lnTo>
                  <a:cubicBezTo>
                    <a:pt x="79765" y="2646"/>
                    <a:pt x="77119" y="0"/>
                    <a:pt x="73415" y="0"/>
                  </a:cubicBezTo>
                  <a:lnTo>
                    <a:pt x="27382" y="0"/>
                  </a:lnTo>
                  <a:cubicBezTo>
                    <a:pt x="23678" y="0"/>
                    <a:pt x="21033" y="2646"/>
                    <a:pt x="21033" y="6349"/>
                  </a:cubicBezTo>
                  <a:lnTo>
                    <a:pt x="21033" y="29630"/>
                  </a:lnTo>
                  <a:cubicBezTo>
                    <a:pt x="21033" y="32805"/>
                    <a:pt x="23149" y="35451"/>
                    <a:pt x="26324" y="35980"/>
                  </a:cubicBezTo>
                  <a:lnTo>
                    <a:pt x="30557" y="36509"/>
                  </a:lnTo>
                  <a:lnTo>
                    <a:pt x="27382" y="48679"/>
                  </a:lnTo>
                  <a:lnTo>
                    <a:pt x="3572" y="74605"/>
                  </a:lnTo>
                  <a:cubicBezTo>
                    <a:pt x="-1191" y="79896"/>
                    <a:pt x="-1191" y="87833"/>
                    <a:pt x="3572" y="92596"/>
                  </a:cubicBezTo>
                  <a:cubicBezTo>
                    <a:pt x="8334" y="97887"/>
                    <a:pt x="16800" y="98415"/>
                    <a:pt x="22091" y="93654"/>
                  </a:cubicBezTo>
                  <a:lnTo>
                    <a:pt x="33202" y="84659"/>
                  </a:lnTo>
                  <a:lnTo>
                    <a:pt x="35319" y="88892"/>
                  </a:lnTo>
                  <a:lnTo>
                    <a:pt x="34789" y="114289"/>
                  </a:lnTo>
                  <a:lnTo>
                    <a:pt x="17858" y="138099"/>
                  </a:lnTo>
                  <a:cubicBezTo>
                    <a:pt x="13625" y="143920"/>
                    <a:pt x="15212" y="152387"/>
                    <a:pt x="21033" y="156618"/>
                  </a:cubicBezTo>
                  <a:lnTo>
                    <a:pt x="22620" y="157678"/>
                  </a:lnTo>
                  <a:cubicBezTo>
                    <a:pt x="24736" y="159264"/>
                    <a:pt x="27911" y="160323"/>
                    <a:pt x="30557" y="160323"/>
                  </a:cubicBezTo>
                  <a:cubicBezTo>
                    <a:pt x="34260" y="160323"/>
                    <a:pt x="37964" y="158736"/>
                    <a:pt x="40610" y="156090"/>
                  </a:cubicBezTo>
                  <a:lnTo>
                    <a:pt x="68124" y="124343"/>
                  </a:lnTo>
                  <a:cubicBezTo>
                    <a:pt x="70241" y="122226"/>
                    <a:pt x="71299" y="119580"/>
                    <a:pt x="71299" y="116406"/>
                  </a:cubicBezTo>
                  <a:lnTo>
                    <a:pt x="75532" y="50795"/>
                  </a:lnTo>
                  <a:cubicBezTo>
                    <a:pt x="75532" y="48679"/>
                    <a:pt x="75003" y="46033"/>
                    <a:pt x="73944" y="43917"/>
                  </a:cubicBezTo>
                  <a:lnTo>
                    <a:pt x="73415" y="42330"/>
                  </a:lnTo>
                  <a:cubicBezTo>
                    <a:pt x="73415" y="42330"/>
                    <a:pt x="73415" y="42330"/>
                    <a:pt x="73415" y="42330"/>
                  </a:cubicBezTo>
                  <a:cubicBezTo>
                    <a:pt x="75003" y="43917"/>
                    <a:pt x="76590" y="43388"/>
                    <a:pt x="77648" y="42330"/>
                  </a:cubicBezTo>
                  <a:close/>
                  <a:moveTo>
                    <a:pt x="33731" y="12698"/>
                  </a:moveTo>
                  <a:lnTo>
                    <a:pt x="67066" y="12698"/>
                  </a:lnTo>
                  <a:lnTo>
                    <a:pt x="67066" y="29630"/>
                  </a:lnTo>
                  <a:lnTo>
                    <a:pt x="33731" y="24339"/>
                  </a:lnTo>
                  <a:lnTo>
                    <a:pt x="33731" y="12698"/>
                  </a:lnTo>
                  <a:close/>
                  <a:moveTo>
                    <a:pt x="58071" y="116935"/>
                  </a:moveTo>
                  <a:lnTo>
                    <a:pt x="30028" y="148153"/>
                  </a:lnTo>
                  <a:lnTo>
                    <a:pt x="28440" y="146036"/>
                  </a:lnTo>
                  <a:lnTo>
                    <a:pt x="45372" y="122226"/>
                  </a:lnTo>
                  <a:cubicBezTo>
                    <a:pt x="46959" y="120110"/>
                    <a:pt x="48017" y="117464"/>
                    <a:pt x="48017" y="114819"/>
                  </a:cubicBezTo>
                  <a:lnTo>
                    <a:pt x="48547" y="89950"/>
                  </a:lnTo>
                  <a:cubicBezTo>
                    <a:pt x="48547" y="87833"/>
                    <a:pt x="48017" y="85717"/>
                    <a:pt x="46959" y="83601"/>
                  </a:cubicBezTo>
                  <a:lnTo>
                    <a:pt x="44843" y="79896"/>
                  </a:lnTo>
                  <a:cubicBezTo>
                    <a:pt x="42726" y="76193"/>
                    <a:pt x="39552" y="73547"/>
                    <a:pt x="35319" y="73019"/>
                  </a:cubicBezTo>
                  <a:cubicBezTo>
                    <a:pt x="34260" y="73019"/>
                    <a:pt x="33731" y="72489"/>
                    <a:pt x="32673" y="72489"/>
                  </a:cubicBezTo>
                  <a:cubicBezTo>
                    <a:pt x="29498" y="72489"/>
                    <a:pt x="26324" y="73547"/>
                    <a:pt x="24207" y="75664"/>
                  </a:cubicBezTo>
                  <a:lnTo>
                    <a:pt x="13096" y="83601"/>
                  </a:lnTo>
                  <a:lnTo>
                    <a:pt x="37964" y="56615"/>
                  </a:lnTo>
                  <a:cubicBezTo>
                    <a:pt x="38493" y="56086"/>
                    <a:pt x="39023" y="55028"/>
                    <a:pt x="39552" y="53970"/>
                  </a:cubicBezTo>
                  <a:lnTo>
                    <a:pt x="43785" y="39154"/>
                  </a:lnTo>
                  <a:lnTo>
                    <a:pt x="58600" y="41800"/>
                  </a:lnTo>
                  <a:lnTo>
                    <a:pt x="63362" y="51324"/>
                  </a:lnTo>
                  <a:lnTo>
                    <a:pt x="58071" y="116935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4" name="Forma libre 462">
              <a:extLst>
                <a:ext uri="{FF2B5EF4-FFF2-40B4-BE49-F238E27FC236}">
                  <a16:creationId xmlns:a16="http://schemas.microsoft.com/office/drawing/2014/main" id="{9CC1FB3D-98E1-7BDC-D872-2D98832FDF65}"/>
                </a:ext>
              </a:extLst>
            </p:cNvPr>
            <p:cNvSpPr/>
            <p:nvPr/>
          </p:nvSpPr>
          <p:spPr>
            <a:xfrm>
              <a:off x="3175529" y="11713637"/>
              <a:ext cx="116406" cy="158736"/>
            </a:xfrm>
            <a:custGeom>
              <a:avLst/>
              <a:gdLst>
                <a:gd name="connsiteX0" fmla="*/ 111644 w 116406"/>
                <a:gd name="connsiteY0" fmla="*/ 120110 h 158735"/>
                <a:gd name="connsiteX1" fmla="*/ 105295 w 116406"/>
                <a:gd name="connsiteY1" fmla="*/ 126459 h 158735"/>
                <a:gd name="connsiteX2" fmla="*/ 105295 w 116406"/>
                <a:gd name="connsiteY2" fmla="*/ 150269 h 158735"/>
                <a:gd name="connsiteX3" fmla="*/ 65611 w 116406"/>
                <a:gd name="connsiteY3" fmla="*/ 150269 h 158735"/>
                <a:gd name="connsiteX4" fmla="*/ 65611 w 116406"/>
                <a:gd name="connsiteY4" fmla="*/ 95241 h 158735"/>
                <a:gd name="connsiteX5" fmla="*/ 79897 w 116406"/>
                <a:gd name="connsiteY5" fmla="*/ 101061 h 158735"/>
                <a:gd name="connsiteX6" fmla="*/ 95771 w 116406"/>
                <a:gd name="connsiteY6" fmla="*/ 94183 h 158735"/>
                <a:gd name="connsiteX7" fmla="*/ 94712 w 116406"/>
                <a:gd name="connsiteY7" fmla="*/ 63494 h 158735"/>
                <a:gd name="connsiteX8" fmla="*/ 79368 w 116406"/>
                <a:gd name="connsiteY8" fmla="*/ 57673 h 158735"/>
                <a:gd name="connsiteX9" fmla="*/ 65611 w 116406"/>
                <a:gd name="connsiteY9" fmla="*/ 63494 h 158735"/>
                <a:gd name="connsiteX10" fmla="*/ 65611 w 116406"/>
                <a:gd name="connsiteY10" fmla="*/ 12698 h 158735"/>
                <a:gd name="connsiteX11" fmla="*/ 96829 w 116406"/>
                <a:gd name="connsiteY11" fmla="*/ 12698 h 158735"/>
                <a:gd name="connsiteX12" fmla="*/ 103178 w 116406"/>
                <a:gd name="connsiteY12" fmla="*/ 6349 h 158735"/>
                <a:gd name="connsiteX13" fmla="*/ 96829 w 116406"/>
                <a:gd name="connsiteY13" fmla="*/ 0 h 158735"/>
                <a:gd name="connsiteX14" fmla="*/ 59261 w 116406"/>
                <a:gd name="connsiteY14" fmla="*/ 0 h 158735"/>
                <a:gd name="connsiteX15" fmla="*/ 6349 w 116406"/>
                <a:gd name="connsiteY15" fmla="*/ 0 h 158735"/>
                <a:gd name="connsiteX16" fmla="*/ 0 w 116406"/>
                <a:gd name="connsiteY16" fmla="*/ 6349 h 158735"/>
                <a:gd name="connsiteX17" fmla="*/ 0 w 116406"/>
                <a:gd name="connsiteY17" fmla="*/ 157148 h 158735"/>
                <a:gd name="connsiteX18" fmla="*/ 6349 w 116406"/>
                <a:gd name="connsiteY18" fmla="*/ 163497 h 158735"/>
                <a:gd name="connsiteX19" fmla="*/ 111644 w 116406"/>
                <a:gd name="connsiteY19" fmla="*/ 163497 h 158735"/>
                <a:gd name="connsiteX20" fmla="*/ 117994 w 116406"/>
                <a:gd name="connsiteY20" fmla="*/ 157148 h 158735"/>
                <a:gd name="connsiteX21" fmla="*/ 117994 w 116406"/>
                <a:gd name="connsiteY21" fmla="*/ 126989 h 158735"/>
                <a:gd name="connsiteX22" fmla="*/ 111644 w 116406"/>
                <a:gd name="connsiteY22" fmla="*/ 120110 h 158735"/>
                <a:gd name="connsiteX23" fmla="*/ 73548 w 116406"/>
                <a:gd name="connsiteY23" fmla="*/ 73547 h 158735"/>
                <a:gd name="connsiteX24" fmla="*/ 79368 w 116406"/>
                <a:gd name="connsiteY24" fmla="*/ 70901 h 158735"/>
                <a:gd name="connsiteX25" fmla="*/ 85717 w 116406"/>
                <a:gd name="connsiteY25" fmla="*/ 73019 h 158735"/>
                <a:gd name="connsiteX26" fmla="*/ 86247 w 116406"/>
                <a:gd name="connsiteY26" fmla="*/ 85187 h 158735"/>
                <a:gd name="connsiteX27" fmla="*/ 74077 w 116406"/>
                <a:gd name="connsiteY27" fmla="*/ 85717 h 158735"/>
                <a:gd name="connsiteX28" fmla="*/ 67727 w 116406"/>
                <a:gd name="connsiteY28" fmla="*/ 79896 h 158735"/>
                <a:gd name="connsiteX29" fmla="*/ 73548 w 116406"/>
                <a:gd name="connsiteY29" fmla="*/ 73547 h 158735"/>
                <a:gd name="connsiteX30" fmla="*/ 12699 w 116406"/>
                <a:gd name="connsiteY30" fmla="*/ 12170 h 158735"/>
                <a:gd name="connsiteX31" fmla="*/ 52383 w 116406"/>
                <a:gd name="connsiteY31" fmla="*/ 12170 h 158735"/>
                <a:gd name="connsiteX32" fmla="*/ 52383 w 116406"/>
                <a:gd name="connsiteY32" fmla="*/ 62965 h 158735"/>
                <a:gd name="connsiteX33" fmla="*/ 38626 w 116406"/>
                <a:gd name="connsiteY33" fmla="*/ 57145 h 158735"/>
                <a:gd name="connsiteX34" fmla="*/ 23281 w 116406"/>
                <a:gd name="connsiteY34" fmla="*/ 62965 h 158735"/>
                <a:gd name="connsiteX35" fmla="*/ 16403 w 116406"/>
                <a:gd name="connsiteY35" fmla="*/ 77780 h 158735"/>
                <a:gd name="connsiteX36" fmla="*/ 22223 w 116406"/>
                <a:gd name="connsiteY36" fmla="*/ 93124 h 158735"/>
                <a:gd name="connsiteX37" fmla="*/ 37038 w 116406"/>
                <a:gd name="connsiteY37" fmla="*/ 100003 h 158735"/>
                <a:gd name="connsiteX38" fmla="*/ 37568 w 116406"/>
                <a:gd name="connsiteY38" fmla="*/ 100003 h 158735"/>
                <a:gd name="connsiteX39" fmla="*/ 51854 w 116406"/>
                <a:gd name="connsiteY39" fmla="*/ 94183 h 158735"/>
                <a:gd name="connsiteX40" fmla="*/ 51854 w 116406"/>
                <a:gd name="connsiteY40" fmla="*/ 149211 h 158735"/>
                <a:gd name="connsiteX41" fmla="*/ 12170 w 116406"/>
                <a:gd name="connsiteY41" fmla="*/ 149211 h 158735"/>
                <a:gd name="connsiteX42" fmla="*/ 12170 w 116406"/>
                <a:gd name="connsiteY42" fmla="*/ 12170 h 158735"/>
                <a:gd name="connsiteX43" fmla="*/ 50266 w 116406"/>
                <a:gd name="connsiteY43" fmla="*/ 79368 h 158735"/>
                <a:gd name="connsiteX44" fmla="*/ 43917 w 116406"/>
                <a:gd name="connsiteY44" fmla="*/ 85187 h 158735"/>
                <a:gd name="connsiteX45" fmla="*/ 37568 w 116406"/>
                <a:gd name="connsiteY45" fmla="*/ 87305 h 158735"/>
                <a:gd name="connsiteX46" fmla="*/ 31747 w 116406"/>
                <a:gd name="connsiteY46" fmla="*/ 84659 h 158735"/>
                <a:gd name="connsiteX47" fmla="*/ 29631 w 116406"/>
                <a:gd name="connsiteY47" fmla="*/ 78310 h 158735"/>
                <a:gd name="connsiteX48" fmla="*/ 32276 w 116406"/>
                <a:gd name="connsiteY48" fmla="*/ 72489 h 158735"/>
                <a:gd name="connsiteX49" fmla="*/ 38097 w 116406"/>
                <a:gd name="connsiteY49" fmla="*/ 70373 h 158735"/>
                <a:gd name="connsiteX50" fmla="*/ 38626 w 116406"/>
                <a:gd name="connsiteY50" fmla="*/ 70373 h 158735"/>
                <a:gd name="connsiteX51" fmla="*/ 44446 w 116406"/>
                <a:gd name="connsiteY51" fmla="*/ 73019 h 158735"/>
                <a:gd name="connsiteX52" fmla="*/ 50266 w 116406"/>
                <a:gd name="connsiteY52" fmla="*/ 79368 h 1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6406" h="158735">
                  <a:moveTo>
                    <a:pt x="111644" y="120110"/>
                  </a:moveTo>
                  <a:cubicBezTo>
                    <a:pt x="107940" y="120110"/>
                    <a:pt x="105295" y="122755"/>
                    <a:pt x="105295" y="126459"/>
                  </a:cubicBezTo>
                  <a:lnTo>
                    <a:pt x="105295" y="150269"/>
                  </a:lnTo>
                  <a:lnTo>
                    <a:pt x="65611" y="150269"/>
                  </a:lnTo>
                  <a:lnTo>
                    <a:pt x="65611" y="95241"/>
                  </a:lnTo>
                  <a:cubicBezTo>
                    <a:pt x="69844" y="98945"/>
                    <a:pt x="75135" y="101061"/>
                    <a:pt x="79897" y="101061"/>
                  </a:cubicBezTo>
                  <a:cubicBezTo>
                    <a:pt x="85717" y="101061"/>
                    <a:pt x="91538" y="98945"/>
                    <a:pt x="95771" y="94183"/>
                  </a:cubicBezTo>
                  <a:cubicBezTo>
                    <a:pt x="103708" y="85717"/>
                    <a:pt x="103178" y="71959"/>
                    <a:pt x="94712" y="63494"/>
                  </a:cubicBezTo>
                  <a:cubicBezTo>
                    <a:pt x="90480" y="59791"/>
                    <a:pt x="85188" y="57673"/>
                    <a:pt x="79368" y="57673"/>
                  </a:cubicBezTo>
                  <a:cubicBezTo>
                    <a:pt x="74077" y="57673"/>
                    <a:pt x="69315" y="59791"/>
                    <a:pt x="65611" y="63494"/>
                  </a:cubicBezTo>
                  <a:lnTo>
                    <a:pt x="65611" y="12698"/>
                  </a:lnTo>
                  <a:lnTo>
                    <a:pt x="96829" y="12698"/>
                  </a:lnTo>
                  <a:cubicBezTo>
                    <a:pt x="100533" y="12698"/>
                    <a:pt x="103178" y="10053"/>
                    <a:pt x="103178" y="6349"/>
                  </a:cubicBezTo>
                  <a:cubicBezTo>
                    <a:pt x="103178" y="2646"/>
                    <a:pt x="100533" y="0"/>
                    <a:pt x="96829" y="0"/>
                  </a:cubicBezTo>
                  <a:lnTo>
                    <a:pt x="59261" y="0"/>
                  </a:ln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157148"/>
                  </a:lnTo>
                  <a:cubicBezTo>
                    <a:pt x="0" y="160852"/>
                    <a:pt x="2646" y="163497"/>
                    <a:pt x="6349" y="163497"/>
                  </a:cubicBezTo>
                  <a:lnTo>
                    <a:pt x="111644" y="163497"/>
                  </a:lnTo>
                  <a:cubicBezTo>
                    <a:pt x="115348" y="163497"/>
                    <a:pt x="117994" y="160852"/>
                    <a:pt x="117994" y="157148"/>
                  </a:cubicBezTo>
                  <a:lnTo>
                    <a:pt x="117994" y="126989"/>
                  </a:lnTo>
                  <a:cubicBezTo>
                    <a:pt x="117994" y="122755"/>
                    <a:pt x="115348" y="120110"/>
                    <a:pt x="111644" y="120110"/>
                  </a:cubicBezTo>
                  <a:close/>
                  <a:moveTo>
                    <a:pt x="73548" y="73547"/>
                  </a:moveTo>
                  <a:cubicBezTo>
                    <a:pt x="75135" y="71959"/>
                    <a:pt x="77252" y="70901"/>
                    <a:pt x="79368" y="70901"/>
                  </a:cubicBezTo>
                  <a:cubicBezTo>
                    <a:pt x="82013" y="70901"/>
                    <a:pt x="83601" y="71431"/>
                    <a:pt x="85717" y="73019"/>
                  </a:cubicBezTo>
                  <a:cubicBezTo>
                    <a:pt x="89421" y="76193"/>
                    <a:pt x="89421" y="81484"/>
                    <a:pt x="86247" y="85187"/>
                  </a:cubicBezTo>
                  <a:cubicBezTo>
                    <a:pt x="83072" y="88892"/>
                    <a:pt x="77781" y="88892"/>
                    <a:pt x="74077" y="85717"/>
                  </a:cubicBezTo>
                  <a:lnTo>
                    <a:pt x="67727" y="79896"/>
                  </a:lnTo>
                  <a:lnTo>
                    <a:pt x="73548" y="73547"/>
                  </a:lnTo>
                  <a:close/>
                  <a:moveTo>
                    <a:pt x="12699" y="12170"/>
                  </a:moveTo>
                  <a:lnTo>
                    <a:pt x="52383" y="12170"/>
                  </a:lnTo>
                  <a:lnTo>
                    <a:pt x="52383" y="62965"/>
                  </a:lnTo>
                  <a:cubicBezTo>
                    <a:pt x="48679" y="59261"/>
                    <a:pt x="43917" y="57673"/>
                    <a:pt x="38626" y="57145"/>
                  </a:cubicBezTo>
                  <a:cubicBezTo>
                    <a:pt x="32276" y="57145"/>
                    <a:pt x="27514" y="59261"/>
                    <a:pt x="23281" y="62965"/>
                  </a:cubicBezTo>
                  <a:cubicBezTo>
                    <a:pt x="19048" y="66668"/>
                    <a:pt x="16403" y="72489"/>
                    <a:pt x="16403" y="77780"/>
                  </a:cubicBezTo>
                  <a:cubicBezTo>
                    <a:pt x="16403" y="83601"/>
                    <a:pt x="18519" y="88892"/>
                    <a:pt x="22223" y="93124"/>
                  </a:cubicBezTo>
                  <a:cubicBezTo>
                    <a:pt x="25927" y="97357"/>
                    <a:pt x="31747" y="100003"/>
                    <a:pt x="37038" y="100003"/>
                  </a:cubicBezTo>
                  <a:cubicBezTo>
                    <a:pt x="37038" y="100003"/>
                    <a:pt x="37568" y="100003"/>
                    <a:pt x="37568" y="100003"/>
                  </a:cubicBezTo>
                  <a:cubicBezTo>
                    <a:pt x="42859" y="100003"/>
                    <a:pt x="48150" y="97887"/>
                    <a:pt x="51854" y="94183"/>
                  </a:cubicBezTo>
                  <a:lnTo>
                    <a:pt x="51854" y="149211"/>
                  </a:lnTo>
                  <a:lnTo>
                    <a:pt x="12170" y="149211"/>
                  </a:lnTo>
                  <a:lnTo>
                    <a:pt x="12170" y="12170"/>
                  </a:lnTo>
                  <a:close/>
                  <a:moveTo>
                    <a:pt x="50266" y="79368"/>
                  </a:moveTo>
                  <a:lnTo>
                    <a:pt x="43917" y="85187"/>
                  </a:lnTo>
                  <a:cubicBezTo>
                    <a:pt x="42330" y="86775"/>
                    <a:pt x="40742" y="87305"/>
                    <a:pt x="37568" y="87305"/>
                  </a:cubicBezTo>
                  <a:cubicBezTo>
                    <a:pt x="35451" y="87305"/>
                    <a:pt x="33335" y="86247"/>
                    <a:pt x="31747" y="84659"/>
                  </a:cubicBezTo>
                  <a:cubicBezTo>
                    <a:pt x="30160" y="83071"/>
                    <a:pt x="29102" y="80955"/>
                    <a:pt x="29631" y="78310"/>
                  </a:cubicBezTo>
                  <a:cubicBezTo>
                    <a:pt x="29631" y="76193"/>
                    <a:pt x="30689" y="74077"/>
                    <a:pt x="32276" y="72489"/>
                  </a:cubicBezTo>
                  <a:cubicBezTo>
                    <a:pt x="33864" y="70901"/>
                    <a:pt x="35980" y="70373"/>
                    <a:pt x="38097" y="70373"/>
                  </a:cubicBezTo>
                  <a:cubicBezTo>
                    <a:pt x="38097" y="70373"/>
                    <a:pt x="38097" y="70373"/>
                    <a:pt x="38626" y="70373"/>
                  </a:cubicBezTo>
                  <a:cubicBezTo>
                    <a:pt x="40742" y="70373"/>
                    <a:pt x="42859" y="71431"/>
                    <a:pt x="44446" y="73019"/>
                  </a:cubicBezTo>
                  <a:lnTo>
                    <a:pt x="50266" y="7936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85" name="Grupo 13">
            <a:extLst>
              <a:ext uri="{FF2B5EF4-FFF2-40B4-BE49-F238E27FC236}">
                <a16:creationId xmlns:a16="http://schemas.microsoft.com/office/drawing/2014/main" id="{D866D779-1CDC-183B-6F12-E3005A830D29}"/>
              </a:ext>
            </a:extLst>
          </p:cNvPr>
          <p:cNvGrpSpPr/>
          <p:nvPr/>
        </p:nvGrpSpPr>
        <p:grpSpPr>
          <a:xfrm>
            <a:off x="8328810" y="4901727"/>
            <a:ext cx="421511" cy="391898"/>
            <a:chOff x="4523724" y="27421593"/>
            <a:chExt cx="315355" cy="315885"/>
          </a:xfrm>
          <a:solidFill>
            <a:srgbClr val="FFFFFF"/>
          </a:solidFill>
        </p:grpSpPr>
        <p:sp>
          <p:nvSpPr>
            <p:cNvPr id="186" name="Forma libre 355">
              <a:extLst>
                <a:ext uri="{FF2B5EF4-FFF2-40B4-BE49-F238E27FC236}">
                  <a16:creationId xmlns:a16="http://schemas.microsoft.com/office/drawing/2014/main" id="{7CA2F8DB-5EFB-DEAB-F532-3EBDD6118CDE}"/>
                </a:ext>
              </a:extLst>
            </p:cNvPr>
            <p:cNvSpPr/>
            <p:nvPr/>
          </p:nvSpPr>
          <p:spPr>
            <a:xfrm>
              <a:off x="4524782" y="27573451"/>
              <a:ext cx="95241" cy="164027"/>
            </a:xfrm>
            <a:custGeom>
              <a:avLst/>
              <a:gdLst>
                <a:gd name="connsiteX0" fmla="*/ 70373 w 95241"/>
                <a:gd name="connsiteY0" fmla="*/ 74604 h 164026"/>
                <a:gd name="connsiteX1" fmla="*/ 83072 w 95241"/>
                <a:gd name="connsiteY1" fmla="*/ 48148 h 164026"/>
                <a:gd name="connsiteX2" fmla="*/ 83072 w 95241"/>
                <a:gd name="connsiteY2" fmla="*/ 34393 h 164026"/>
                <a:gd name="connsiteX3" fmla="*/ 48679 w 95241"/>
                <a:gd name="connsiteY3" fmla="*/ 0 h 164026"/>
                <a:gd name="connsiteX4" fmla="*/ 14286 w 95241"/>
                <a:gd name="connsiteY4" fmla="*/ 34393 h 164026"/>
                <a:gd name="connsiteX5" fmla="*/ 14286 w 95241"/>
                <a:gd name="connsiteY5" fmla="*/ 48148 h 164026"/>
                <a:gd name="connsiteX6" fmla="*/ 26985 w 95241"/>
                <a:gd name="connsiteY6" fmla="*/ 74604 h 164026"/>
                <a:gd name="connsiteX7" fmla="*/ 0 w 95241"/>
                <a:gd name="connsiteY7" fmla="*/ 117463 h 164026"/>
                <a:gd name="connsiteX8" fmla="*/ 0 w 95241"/>
                <a:gd name="connsiteY8" fmla="*/ 154501 h 164026"/>
                <a:gd name="connsiteX9" fmla="*/ 11112 w 95241"/>
                <a:gd name="connsiteY9" fmla="*/ 165613 h 164026"/>
                <a:gd name="connsiteX10" fmla="*/ 85188 w 95241"/>
                <a:gd name="connsiteY10" fmla="*/ 165613 h 164026"/>
                <a:gd name="connsiteX11" fmla="*/ 96300 w 95241"/>
                <a:gd name="connsiteY11" fmla="*/ 154501 h 164026"/>
                <a:gd name="connsiteX12" fmla="*/ 96300 w 95241"/>
                <a:gd name="connsiteY12" fmla="*/ 117463 h 164026"/>
                <a:gd name="connsiteX13" fmla="*/ 70373 w 95241"/>
                <a:gd name="connsiteY13" fmla="*/ 74604 h 164026"/>
                <a:gd name="connsiteX14" fmla="*/ 27514 w 95241"/>
                <a:gd name="connsiteY14" fmla="*/ 48148 h 164026"/>
                <a:gd name="connsiteX15" fmla="*/ 27514 w 95241"/>
                <a:gd name="connsiteY15" fmla="*/ 34393 h 164026"/>
                <a:gd name="connsiteX16" fmla="*/ 49208 w 95241"/>
                <a:gd name="connsiteY16" fmla="*/ 12698 h 164026"/>
                <a:gd name="connsiteX17" fmla="*/ 70902 w 95241"/>
                <a:gd name="connsiteY17" fmla="*/ 34393 h 164026"/>
                <a:gd name="connsiteX18" fmla="*/ 70902 w 95241"/>
                <a:gd name="connsiteY18" fmla="*/ 48148 h 164026"/>
                <a:gd name="connsiteX19" fmla="*/ 49208 w 95241"/>
                <a:gd name="connsiteY19" fmla="*/ 69842 h 164026"/>
                <a:gd name="connsiteX20" fmla="*/ 27514 w 95241"/>
                <a:gd name="connsiteY20" fmla="*/ 48148 h 164026"/>
                <a:gd name="connsiteX21" fmla="*/ 84130 w 95241"/>
                <a:gd name="connsiteY21" fmla="*/ 153445 h 164026"/>
                <a:gd name="connsiteX22" fmla="*/ 13228 w 95241"/>
                <a:gd name="connsiteY22" fmla="*/ 153445 h 164026"/>
                <a:gd name="connsiteX23" fmla="*/ 13228 w 95241"/>
                <a:gd name="connsiteY23" fmla="*/ 117993 h 164026"/>
                <a:gd name="connsiteX24" fmla="*/ 48679 w 95241"/>
                <a:gd name="connsiteY24" fmla="*/ 82541 h 164026"/>
                <a:gd name="connsiteX25" fmla="*/ 84130 w 95241"/>
                <a:gd name="connsiteY25" fmla="*/ 117993 h 164026"/>
                <a:gd name="connsiteX26" fmla="*/ 84130 w 95241"/>
                <a:gd name="connsiteY26" fmla="*/ 153445 h 1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41" h="164026">
                  <a:moveTo>
                    <a:pt x="70373" y="74604"/>
                  </a:moveTo>
                  <a:cubicBezTo>
                    <a:pt x="78310" y="68256"/>
                    <a:pt x="83072" y="58730"/>
                    <a:pt x="83072" y="48148"/>
                  </a:cubicBezTo>
                  <a:lnTo>
                    <a:pt x="83072" y="34393"/>
                  </a:lnTo>
                  <a:cubicBezTo>
                    <a:pt x="83072" y="15344"/>
                    <a:pt x="67727" y="0"/>
                    <a:pt x="48679" y="0"/>
                  </a:cubicBezTo>
                  <a:cubicBezTo>
                    <a:pt x="29631" y="0"/>
                    <a:pt x="14286" y="15344"/>
                    <a:pt x="14286" y="34393"/>
                  </a:cubicBezTo>
                  <a:lnTo>
                    <a:pt x="14286" y="48148"/>
                  </a:lnTo>
                  <a:cubicBezTo>
                    <a:pt x="14286" y="58730"/>
                    <a:pt x="19577" y="68256"/>
                    <a:pt x="26985" y="74604"/>
                  </a:cubicBezTo>
                  <a:cubicBezTo>
                    <a:pt x="11112" y="82541"/>
                    <a:pt x="0" y="98944"/>
                    <a:pt x="0" y="117463"/>
                  </a:cubicBezTo>
                  <a:lnTo>
                    <a:pt x="0" y="154501"/>
                  </a:lnTo>
                  <a:cubicBezTo>
                    <a:pt x="0" y="160852"/>
                    <a:pt x="5291" y="165613"/>
                    <a:pt x="11112" y="165613"/>
                  </a:cubicBezTo>
                  <a:lnTo>
                    <a:pt x="85188" y="165613"/>
                  </a:lnTo>
                  <a:cubicBezTo>
                    <a:pt x="91538" y="165613"/>
                    <a:pt x="96300" y="160322"/>
                    <a:pt x="96300" y="154501"/>
                  </a:cubicBezTo>
                  <a:lnTo>
                    <a:pt x="96300" y="117463"/>
                  </a:lnTo>
                  <a:cubicBezTo>
                    <a:pt x="96829" y="98944"/>
                    <a:pt x="86247" y="82541"/>
                    <a:pt x="70373" y="74604"/>
                  </a:cubicBezTo>
                  <a:close/>
                  <a:moveTo>
                    <a:pt x="27514" y="48148"/>
                  </a:moveTo>
                  <a:lnTo>
                    <a:pt x="27514" y="34393"/>
                  </a:lnTo>
                  <a:cubicBezTo>
                    <a:pt x="27514" y="22751"/>
                    <a:pt x="37038" y="12698"/>
                    <a:pt x="49208" y="12698"/>
                  </a:cubicBezTo>
                  <a:cubicBezTo>
                    <a:pt x="60849" y="12698"/>
                    <a:pt x="70902" y="22221"/>
                    <a:pt x="70902" y="34393"/>
                  </a:cubicBezTo>
                  <a:lnTo>
                    <a:pt x="70902" y="48148"/>
                  </a:lnTo>
                  <a:cubicBezTo>
                    <a:pt x="70902" y="59789"/>
                    <a:pt x="61378" y="69842"/>
                    <a:pt x="49208" y="69842"/>
                  </a:cubicBezTo>
                  <a:cubicBezTo>
                    <a:pt x="37038" y="69313"/>
                    <a:pt x="27514" y="59789"/>
                    <a:pt x="27514" y="48148"/>
                  </a:cubicBezTo>
                  <a:close/>
                  <a:moveTo>
                    <a:pt x="84130" y="153445"/>
                  </a:moveTo>
                  <a:lnTo>
                    <a:pt x="13228" y="153445"/>
                  </a:lnTo>
                  <a:lnTo>
                    <a:pt x="13228" y="117993"/>
                  </a:lnTo>
                  <a:cubicBezTo>
                    <a:pt x="13228" y="98414"/>
                    <a:pt x="29102" y="82541"/>
                    <a:pt x="48679" y="82541"/>
                  </a:cubicBezTo>
                  <a:cubicBezTo>
                    <a:pt x="68256" y="82541"/>
                    <a:pt x="84130" y="98414"/>
                    <a:pt x="84130" y="117993"/>
                  </a:cubicBezTo>
                  <a:lnTo>
                    <a:pt x="84130" y="153445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7" name="Forma libre 356">
              <a:extLst>
                <a:ext uri="{FF2B5EF4-FFF2-40B4-BE49-F238E27FC236}">
                  <a16:creationId xmlns:a16="http://schemas.microsoft.com/office/drawing/2014/main" id="{03E955C3-05FD-A628-8388-3198B79C8B5F}"/>
                </a:ext>
              </a:extLst>
            </p:cNvPr>
            <p:cNvSpPr/>
            <p:nvPr/>
          </p:nvSpPr>
          <p:spPr>
            <a:xfrm>
              <a:off x="4742780" y="27421593"/>
              <a:ext cx="95241" cy="164027"/>
            </a:xfrm>
            <a:custGeom>
              <a:avLst/>
              <a:gdLst>
                <a:gd name="connsiteX0" fmla="*/ 70373 w 95241"/>
                <a:gd name="connsiteY0" fmla="*/ 74606 h 164026"/>
                <a:gd name="connsiteX1" fmla="*/ 83072 w 95241"/>
                <a:gd name="connsiteY1" fmla="*/ 48150 h 164026"/>
                <a:gd name="connsiteX2" fmla="*/ 83072 w 95241"/>
                <a:gd name="connsiteY2" fmla="*/ 34393 h 164026"/>
                <a:gd name="connsiteX3" fmla="*/ 48679 w 95241"/>
                <a:gd name="connsiteY3" fmla="*/ 0 h 164026"/>
                <a:gd name="connsiteX4" fmla="*/ 14286 w 95241"/>
                <a:gd name="connsiteY4" fmla="*/ 34393 h 164026"/>
                <a:gd name="connsiteX5" fmla="*/ 14286 w 95241"/>
                <a:gd name="connsiteY5" fmla="*/ 48150 h 164026"/>
                <a:gd name="connsiteX6" fmla="*/ 26985 w 95241"/>
                <a:gd name="connsiteY6" fmla="*/ 74606 h 164026"/>
                <a:gd name="connsiteX7" fmla="*/ 0 w 95241"/>
                <a:gd name="connsiteY7" fmla="*/ 117465 h 164026"/>
                <a:gd name="connsiteX8" fmla="*/ 0 w 95241"/>
                <a:gd name="connsiteY8" fmla="*/ 154504 h 164026"/>
                <a:gd name="connsiteX9" fmla="*/ 11112 w 95241"/>
                <a:gd name="connsiteY9" fmla="*/ 165613 h 164026"/>
                <a:gd name="connsiteX10" fmla="*/ 85188 w 95241"/>
                <a:gd name="connsiteY10" fmla="*/ 165613 h 164026"/>
                <a:gd name="connsiteX11" fmla="*/ 96300 w 95241"/>
                <a:gd name="connsiteY11" fmla="*/ 154504 h 164026"/>
                <a:gd name="connsiteX12" fmla="*/ 96300 w 95241"/>
                <a:gd name="connsiteY12" fmla="*/ 117465 h 164026"/>
                <a:gd name="connsiteX13" fmla="*/ 70373 w 95241"/>
                <a:gd name="connsiteY13" fmla="*/ 74606 h 164026"/>
                <a:gd name="connsiteX14" fmla="*/ 27514 w 95241"/>
                <a:gd name="connsiteY14" fmla="*/ 47621 h 164026"/>
                <a:gd name="connsiteX15" fmla="*/ 27514 w 95241"/>
                <a:gd name="connsiteY15" fmla="*/ 33863 h 164026"/>
                <a:gd name="connsiteX16" fmla="*/ 49208 w 95241"/>
                <a:gd name="connsiteY16" fmla="*/ 12169 h 164026"/>
                <a:gd name="connsiteX17" fmla="*/ 70902 w 95241"/>
                <a:gd name="connsiteY17" fmla="*/ 33863 h 164026"/>
                <a:gd name="connsiteX18" fmla="*/ 70902 w 95241"/>
                <a:gd name="connsiteY18" fmla="*/ 47621 h 164026"/>
                <a:gd name="connsiteX19" fmla="*/ 49208 w 95241"/>
                <a:gd name="connsiteY19" fmla="*/ 69315 h 164026"/>
                <a:gd name="connsiteX20" fmla="*/ 27514 w 95241"/>
                <a:gd name="connsiteY20" fmla="*/ 47621 h 164026"/>
                <a:gd name="connsiteX21" fmla="*/ 84130 w 95241"/>
                <a:gd name="connsiteY21" fmla="*/ 152915 h 164026"/>
                <a:gd name="connsiteX22" fmla="*/ 13228 w 95241"/>
                <a:gd name="connsiteY22" fmla="*/ 152915 h 164026"/>
                <a:gd name="connsiteX23" fmla="*/ 13228 w 95241"/>
                <a:gd name="connsiteY23" fmla="*/ 117465 h 164026"/>
                <a:gd name="connsiteX24" fmla="*/ 48679 w 95241"/>
                <a:gd name="connsiteY24" fmla="*/ 82013 h 164026"/>
                <a:gd name="connsiteX25" fmla="*/ 84130 w 95241"/>
                <a:gd name="connsiteY25" fmla="*/ 117465 h 164026"/>
                <a:gd name="connsiteX26" fmla="*/ 84130 w 95241"/>
                <a:gd name="connsiteY26" fmla="*/ 152915 h 1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41" h="164026">
                  <a:moveTo>
                    <a:pt x="70373" y="74606"/>
                  </a:moveTo>
                  <a:cubicBezTo>
                    <a:pt x="78310" y="68256"/>
                    <a:pt x="83072" y="58733"/>
                    <a:pt x="83072" y="48150"/>
                  </a:cubicBezTo>
                  <a:lnTo>
                    <a:pt x="83072" y="34393"/>
                  </a:lnTo>
                  <a:cubicBezTo>
                    <a:pt x="83072" y="15344"/>
                    <a:pt x="67727" y="0"/>
                    <a:pt x="48679" y="0"/>
                  </a:cubicBezTo>
                  <a:cubicBezTo>
                    <a:pt x="29631" y="0"/>
                    <a:pt x="14286" y="15344"/>
                    <a:pt x="14286" y="34393"/>
                  </a:cubicBezTo>
                  <a:lnTo>
                    <a:pt x="14286" y="48150"/>
                  </a:lnTo>
                  <a:cubicBezTo>
                    <a:pt x="14286" y="58733"/>
                    <a:pt x="19577" y="68256"/>
                    <a:pt x="26985" y="74606"/>
                  </a:cubicBezTo>
                  <a:cubicBezTo>
                    <a:pt x="11112" y="82543"/>
                    <a:pt x="0" y="98946"/>
                    <a:pt x="0" y="117465"/>
                  </a:cubicBezTo>
                  <a:lnTo>
                    <a:pt x="0" y="154504"/>
                  </a:lnTo>
                  <a:cubicBezTo>
                    <a:pt x="0" y="160852"/>
                    <a:pt x="5291" y="165613"/>
                    <a:pt x="11112" y="165613"/>
                  </a:cubicBezTo>
                  <a:lnTo>
                    <a:pt x="85188" y="165613"/>
                  </a:lnTo>
                  <a:cubicBezTo>
                    <a:pt x="91538" y="165613"/>
                    <a:pt x="96300" y="160322"/>
                    <a:pt x="96300" y="154504"/>
                  </a:cubicBezTo>
                  <a:lnTo>
                    <a:pt x="96300" y="117465"/>
                  </a:lnTo>
                  <a:cubicBezTo>
                    <a:pt x="97358" y="98417"/>
                    <a:pt x="86246" y="82543"/>
                    <a:pt x="70373" y="74606"/>
                  </a:cubicBezTo>
                  <a:close/>
                  <a:moveTo>
                    <a:pt x="27514" y="47621"/>
                  </a:moveTo>
                  <a:lnTo>
                    <a:pt x="27514" y="33863"/>
                  </a:lnTo>
                  <a:cubicBezTo>
                    <a:pt x="27514" y="22224"/>
                    <a:pt x="37038" y="12169"/>
                    <a:pt x="49208" y="12169"/>
                  </a:cubicBezTo>
                  <a:cubicBezTo>
                    <a:pt x="61378" y="12169"/>
                    <a:pt x="70902" y="21694"/>
                    <a:pt x="70902" y="33863"/>
                  </a:cubicBezTo>
                  <a:lnTo>
                    <a:pt x="70902" y="47621"/>
                  </a:lnTo>
                  <a:cubicBezTo>
                    <a:pt x="70902" y="59262"/>
                    <a:pt x="61378" y="69315"/>
                    <a:pt x="49208" y="69315"/>
                  </a:cubicBezTo>
                  <a:cubicBezTo>
                    <a:pt x="37038" y="69315"/>
                    <a:pt x="27514" y="59789"/>
                    <a:pt x="27514" y="47621"/>
                  </a:cubicBezTo>
                  <a:close/>
                  <a:moveTo>
                    <a:pt x="84130" y="152915"/>
                  </a:moveTo>
                  <a:lnTo>
                    <a:pt x="13228" y="152915"/>
                  </a:lnTo>
                  <a:lnTo>
                    <a:pt x="13228" y="117465"/>
                  </a:lnTo>
                  <a:cubicBezTo>
                    <a:pt x="13228" y="97887"/>
                    <a:pt x="29102" y="82013"/>
                    <a:pt x="48679" y="82013"/>
                  </a:cubicBezTo>
                  <a:cubicBezTo>
                    <a:pt x="68256" y="82013"/>
                    <a:pt x="84130" y="97887"/>
                    <a:pt x="84130" y="117465"/>
                  </a:cubicBezTo>
                  <a:lnTo>
                    <a:pt x="84130" y="152915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8" name="Forma libre 357">
              <a:extLst>
                <a:ext uri="{FF2B5EF4-FFF2-40B4-BE49-F238E27FC236}">
                  <a16:creationId xmlns:a16="http://schemas.microsoft.com/office/drawing/2014/main" id="{E652686B-B24D-7490-58BC-9F61B75B7935}"/>
                </a:ext>
              </a:extLst>
            </p:cNvPr>
            <p:cNvSpPr/>
            <p:nvPr/>
          </p:nvSpPr>
          <p:spPr>
            <a:xfrm>
              <a:off x="4523724" y="27421593"/>
              <a:ext cx="216939" cy="132280"/>
            </a:xfrm>
            <a:custGeom>
              <a:avLst/>
              <a:gdLst>
                <a:gd name="connsiteX0" fmla="*/ 29102 w 216938"/>
                <a:gd name="connsiteY0" fmla="*/ 133866 h 132279"/>
                <a:gd name="connsiteX1" fmla="*/ 58732 w 216938"/>
                <a:gd name="connsiteY1" fmla="*/ 133866 h 132279"/>
                <a:gd name="connsiteX2" fmla="*/ 161381 w 216938"/>
                <a:gd name="connsiteY2" fmla="*/ 133866 h 132279"/>
                <a:gd name="connsiteX3" fmla="*/ 186250 w 216938"/>
                <a:gd name="connsiteY3" fmla="*/ 108999 h 132279"/>
                <a:gd name="connsiteX4" fmla="*/ 186250 w 216938"/>
                <a:gd name="connsiteY4" fmla="*/ 89421 h 132279"/>
                <a:gd name="connsiteX5" fmla="*/ 216939 w 216938"/>
                <a:gd name="connsiteY5" fmla="*/ 72490 h 132279"/>
                <a:gd name="connsiteX6" fmla="*/ 220113 w 216938"/>
                <a:gd name="connsiteY6" fmla="*/ 66670 h 132279"/>
                <a:gd name="connsiteX7" fmla="*/ 216409 w 216938"/>
                <a:gd name="connsiteY7" fmla="*/ 60849 h 132279"/>
                <a:gd name="connsiteX8" fmla="*/ 185721 w 216938"/>
                <a:gd name="connsiteY8" fmla="*/ 46034 h 132279"/>
                <a:gd name="connsiteX9" fmla="*/ 185721 w 216938"/>
                <a:gd name="connsiteY9" fmla="*/ 24870 h 132279"/>
                <a:gd name="connsiteX10" fmla="*/ 160852 w 216938"/>
                <a:gd name="connsiteY10" fmla="*/ 0 h 132279"/>
                <a:gd name="connsiteX11" fmla="*/ 24868 w 216938"/>
                <a:gd name="connsiteY11" fmla="*/ 0 h 132279"/>
                <a:gd name="connsiteX12" fmla="*/ 0 w 216938"/>
                <a:gd name="connsiteY12" fmla="*/ 24870 h 132279"/>
                <a:gd name="connsiteX13" fmla="*/ 0 w 216938"/>
                <a:gd name="connsiteY13" fmla="*/ 105294 h 132279"/>
                <a:gd name="connsiteX14" fmla="*/ 29102 w 216938"/>
                <a:gd name="connsiteY14" fmla="*/ 133866 h 132279"/>
                <a:gd name="connsiteX15" fmla="*/ 13757 w 216938"/>
                <a:gd name="connsiteY15" fmla="*/ 24870 h 132279"/>
                <a:gd name="connsiteX16" fmla="*/ 25398 w 216938"/>
                <a:gd name="connsiteY16" fmla="*/ 13228 h 132279"/>
                <a:gd name="connsiteX17" fmla="*/ 161381 w 216938"/>
                <a:gd name="connsiteY17" fmla="*/ 13228 h 132279"/>
                <a:gd name="connsiteX18" fmla="*/ 173022 w 216938"/>
                <a:gd name="connsiteY18" fmla="*/ 24870 h 132279"/>
                <a:gd name="connsiteX19" fmla="*/ 173022 w 216938"/>
                <a:gd name="connsiteY19" fmla="*/ 50266 h 132279"/>
                <a:gd name="connsiteX20" fmla="*/ 176726 w 216938"/>
                <a:gd name="connsiteY20" fmla="*/ 56087 h 132279"/>
                <a:gd name="connsiteX21" fmla="*/ 199478 w 216938"/>
                <a:gd name="connsiteY21" fmla="*/ 67199 h 132279"/>
                <a:gd name="connsiteX22" fmla="*/ 176197 w 216938"/>
                <a:gd name="connsiteY22" fmla="*/ 79897 h 132279"/>
                <a:gd name="connsiteX23" fmla="*/ 173022 w 216938"/>
                <a:gd name="connsiteY23" fmla="*/ 85718 h 132279"/>
                <a:gd name="connsiteX24" fmla="*/ 173022 w 216938"/>
                <a:gd name="connsiteY24" fmla="*/ 108999 h 132279"/>
                <a:gd name="connsiteX25" fmla="*/ 161381 w 216938"/>
                <a:gd name="connsiteY25" fmla="*/ 120638 h 132279"/>
                <a:gd name="connsiteX26" fmla="*/ 58732 w 216938"/>
                <a:gd name="connsiteY26" fmla="*/ 120638 h 132279"/>
                <a:gd name="connsiteX27" fmla="*/ 29102 w 216938"/>
                <a:gd name="connsiteY27" fmla="*/ 120638 h 132279"/>
                <a:gd name="connsiteX28" fmla="*/ 13228 w 216938"/>
                <a:gd name="connsiteY28" fmla="*/ 104765 h 132279"/>
                <a:gd name="connsiteX29" fmla="*/ 13228 w 216938"/>
                <a:gd name="connsiteY29" fmla="*/ 24870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938" h="132279">
                  <a:moveTo>
                    <a:pt x="29102" y="133866"/>
                  </a:moveTo>
                  <a:lnTo>
                    <a:pt x="58732" y="133866"/>
                  </a:lnTo>
                  <a:lnTo>
                    <a:pt x="161381" y="133866"/>
                  </a:lnTo>
                  <a:cubicBezTo>
                    <a:pt x="175138" y="133866"/>
                    <a:pt x="186250" y="122757"/>
                    <a:pt x="186250" y="108999"/>
                  </a:cubicBezTo>
                  <a:lnTo>
                    <a:pt x="186250" y="89421"/>
                  </a:lnTo>
                  <a:lnTo>
                    <a:pt x="216939" y="72490"/>
                  </a:lnTo>
                  <a:cubicBezTo>
                    <a:pt x="219055" y="71431"/>
                    <a:pt x="220113" y="69315"/>
                    <a:pt x="220113" y="66670"/>
                  </a:cubicBezTo>
                  <a:cubicBezTo>
                    <a:pt x="220113" y="64024"/>
                    <a:pt x="218526" y="61908"/>
                    <a:pt x="216409" y="60849"/>
                  </a:cubicBezTo>
                  <a:lnTo>
                    <a:pt x="185721" y="46034"/>
                  </a:lnTo>
                  <a:lnTo>
                    <a:pt x="185721" y="24870"/>
                  </a:lnTo>
                  <a:cubicBezTo>
                    <a:pt x="185721" y="11112"/>
                    <a:pt x="174609" y="0"/>
                    <a:pt x="160852" y="0"/>
                  </a:cubicBezTo>
                  <a:lnTo>
                    <a:pt x="24868" y="0"/>
                  </a:lnTo>
                  <a:cubicBezTo>
                    <a:pt x="11111" y="0"/>
                    <a:pt x="0" y="11112"/>
                    <a:pt x="0" y="24870"/>
                  </a:cubicBezTo>
                  <a:lnTo>
                    <a:pt x="0" y="105294"/>
                  </a:lnTo>
                  <a:cubicBezTo>
                    <a:pt x="529" y="121168"/>
                    <a:pt x="13228" y="133866"/>
                    <a:pt x="29102" y="133866"/>
                  </a:cubicBezTo>
                  <a:close/>
                  <a:moveTo>
                    <a:pt x="13757" y="24870"/>
                  </a:moveTo>
                  <a:cubicBezTo>
                    <a:pt x="13757" y="18519"/>
                    <a:pt x="19048" y="13228"/>
                    <a:pt x="25398" y="13228"/>
                  </a:cubicBezTo>
                  <a:lnTo>
                    <a:pt x="161381" y="13228"/>
                  </a:lnTo>
                  <a:cubicBezTo>
                    <a:pt x="167730" y="13228"/>
                    <a:pt x="173022" y="18519"/>
                    <a:pt x="173022" y="24870"/>
                  </a:cubicBezTo>
                  <a:lnTo>
                    <a:pt x="173022" y="50266"/>
                  </a:lnTo>
                  <a:cubicBezTo>
                    <a:pt x="173022" y="52912"/>
                    <a:pt x="174609" y="55028"/>
                    <a:pt x="176726" y="56087"/>
                  </a:cubicBezTo>
                  <a:lnTo>
                    <a:pt x="199478" y="67199"/>
                  </a:lnTo>
                  <a:lnTo>
                    <a:pt x="176197" y="79897"/>
                  </a:lnTo>
                  <a:cubicBezTo>
                    <a:pt x="174080" y="80954"/>
                    <a:pt x="173022" y="83073"/>
                    <a:pt x="173022" y="85718"/>
                  </a:cubicBezTo>
                  <a:lnTo>
                    <a:pt x="173022" y="108999"/>
                  </a:lnTo>
                  <a:cubicBezTo>
                    <a:pt x="173022" y="115347"/>
                    <a:pt x="167730" y="120638"/>
                    <a:pt x="161381" y="120638"/>
                  </a:cubicBezTo>
                  <a:lnTo>
                    <a:pt x="58732" y="120638"/>
                  </a:lnTo>
                  <a:lnTo>
                    <a:pt x="29102" y="120638"/>
                  </a:lnTo>
                  <a:cubicBezTo>
                    <a:pt x="20635" y="120638"/>
                    <a:pt x="13228" y="113761"/>
                    <a:pt x="13228" y="104765"/>
                  </a:cubicBezTo>
                  <a:lnTo>
                    <a:pt x="13228" y="2487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9" name="Forma libre 358">
              <a:extLst>
                <a:ext uri="{FF2B5EF4-FFF2-40B4-BE49-F238E27FC236}">
                  <a16:creationId xmlns:a16="http://schemas.microsoft.com/office/drawing/2014/main" id="{342AB7D2-AC45-6F90-421F-A51317A7BFD6}"/>
                </a:ext>
              </a:extLst>
            </p:cNvPr>
            <p:cNvSpPr/>
            <p:nvPr/>
          </p:nvSpPr>
          <p:spPr>
            <a:xfrm>
              <a:off x="4622140" y="27604669"/>
              <a:ext cx="216939" cy="132280"/>
            </a:xfrm>
            <a:custGeom>
              <a:avLst/>
              <a:gdLst>
                <a:gd name="connsiteX0" fmla="*/ 193128 w 216938"/>
                <a:gd name="connsiteY0" fmla="*/ 0 h 132279"/>
                <a:gd name="connsiteX1" fmla="*/ 58203 w 216938"/>
                <a:gd name="connsiteY1" fmla="*/ 0 h 132279"/>
                <a:gd name="connsiteX2" fmla="*/ 33864 w 216938"/>
                <a:gd name="connsiteY2" fmla="*/ 24340 h 132279"/>
                <a:gd name="connsiteX3" fmla="*/ 33864 w 216938"/>
                <a:gd name="connsiteY3" fmla="*/ 45505 h 132279"/>
                <a:gd name="connsiteX4" fmla="*/ 3704 w 216938"/>
                <a:gd name="connsiteY4" fmla="*/ 60319 h 132279"/>
                <a:gd name="connsiteX5" fmla="*/ 0 w 216938"/>
                <a:gd name="connsiteY5" fmla="*/ 66140 h 132279"/>
                <a:gd name="connsiteX6" fmla="*/ 3175 w 216938"/>
                <a:gd name="connsiteY6" fmla="*/ 71961 h 132279"/>
                <a:gd name="connsiteX7" fmla="*/ 33334 w 216938"/>
                <a:gd name="connsiteY7" fmla="*/ 88891 h 132279"/>
                <a:gd name="connsiteX8" fmla="*/ 33334 w 216938"/>
                <a:gd name="connsiteY8" fmla="*/ 108469 h 132279"/>
                <a:gd name="connsiteX9" fmla="*/ 57674 w 216938"/>
                <a:gd name="connsiteY9" fmla="*/ 132809 h 132279"/>
                <a:gd name="connsiteX10" fmla="*/ 159265 w 216938"/>
                <a:gd name="connsiteY10" fmla="*/ 132809 h 132279"/>
                <a:gd name="connsiteX11" fmla="*/ 188366 w 216938"/>
                <a:gd name="connsiteY11" fmla="*/ 132809 h 132279"/>
                <a:gd name="connsiteX12" fmla="*/ 216939 w 216938"/>
                <a:gd name="connsiteY12" fmla="*/ 104235 h 132279"/>
                <a:gd name="connsiteX13" fmla="*/ 216939 w 216938"/>
                <a:gd name="connsiteY13" fmla="*/ 24867 h 132279"/>
                <a:gd name="connsiteX14" fmla="*/ 193128 w 216938"/>
                <a:gd name="connsiteY14" fmla="*/ 0 h 132279"/>
                <a:gd name="connsiteX15" fmla="*/ 204769 w 216938"/>
                <a:gd name="connsiteY15" fmla="*/ 103708 h 132279"/>
                <a:gd name="connsiteX16" fmla="*/ 189425 w 216938"/>
                <a:gd name="connsiteY16" fmla="*/ 119052 h 132279"/>
                <a:gd name="connsiteX17" fmla="*/ 160323 w 216938"/>
                <a:gd name="connsiteY17" fmla="*/ 119052 h 132279"/>
                <a:gd name="connsiteX18" fmla="*/ 58732 w 216938"/>
                <a:gd name="connsiteY18" fmla="*/ 119052 h 132279"/>
                <a:gd name="connsiteX19" fmla="*/ 47092 w 216938"/>
                <a:gd name="connsiteY19" fmla="*/ 107410 h 132279"/>
                <a:gd name="connsiteX20" fmla="*/ 47092 w 216938"/>
                <a:gd name="connsiteY20" fmla="*/ 84129 h 132279"/>
                <a:gd name="connsiteX21" fmla="*/ 43917 w 216938"/>
                <a:gd name="connsiteY21" fmla="*/ 78309 h 132279"/>
                <a:gd name="connsiteX22" fmla="*/ 21165 w 216938"/>
                <a:gd name="connsiteY22" fmla="*/ 65610 h 132279"/>
                <a:gd name="connsiteX23" fmla="*/ 43917 w 216938"/>
                <a:gd name="connsiteY23" fmla="*/ 54498 h 132279"/>
                <a:gd name="connsiteX24" fmla="*/ 47621 w 216938"/>
                <a:gd name="connsiteY24" fmla="*/ 48677 h 132279"/>
                <a:gd name="connsiteX25" fmla="*/ 47621 w 216938"/>
                <a:gd name="connsiteY25" fmla="*/ 23810 h 132279"/>
                <a:gd name="connsiteX26" fmla="*/ 59261 w 216938"/>
                <a:gd name="connsiteY26" fmla="*/ 12169 h 132279"/>
                <a:gd name="connsiteX27" fmla="*/ 193128 w 216938"/>
                <a:gd name="connsiteY27" fmla="*/ 12169 h 132279"/>
                <a:gd name="connsiteX28" fmla="*/ 204769 w 216938"/>
                <a:gd name="connsiteY28" fmla="*/ 23810 h 132279"/>
                <a:gd name="connsiteX29" fmla="*/ 204769 w 216938"/>
                <a:gd name="connsiteY29" fmla="*/ 103708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938" h="132279">
                  <a:moveTo>
                    <a:pt x="193128" y="0"/>
                  </a:moveTo>
                  <a:lnTo>
                    <a:pt x="58203" y="0"/>
                  </a:lnTo>
                  <a:cubicBezTo>
                    <a:pt x="44975" y="0"/>
                    <a:pt x="33864" y="11112"/>
                    <a:pt x="33864" y="24340"/>
                  </a:cubicBezTo>
                  <a:lnTo>
                    <a:pt x="33864" y="45505"/>
                  </a:lnTo>
                  <a:lnTo>
                    <a:pt x="3704" y="60319"/>
                  </a:lnTo>
                  <a:cubicBezTo>
                    <a:pt x="1587" y="61378"/>
                    <a:pt x="0" y="63494"/>
                    <a:pt x="0" y="66140"/>
                  </a:cubicBezTo>
                  <a:cubicBezTo>
                    <a:pt x="0" y="68785"/>
                    <a:pt x="1058" y="70901"/>
                    <a:pt x="3175" y="71961"/>
                  </a:cubicBezTo>
                  <a:lnTo>
                    <a:pt x="33334" y="88891"/>
                  </a:lnTo>
                  <a:lnTo>
                    <a:pt x="33334" y="108469"/>
                  </a:lnTo>
                  <a:cubicBezTo>
                    <a:pt x="33334" y="121697"/>
                    <a:pt x="44446" y="132809"/>
                    <a:pt x="57674" y="132809"/>
                  </a:cubicBezTo>
                  <a:lnTo>
                    <a:pt x="159265" y="132809"/>
                  </a:lnTo>
                  <a:lnTo>
                    <a:pt x="188366" y="132809"/>
                  </a:lnTo>
                  <a:cubicBezTo>
                    <a:pt x="204240" y="132809"/>
                    <a:pt x="216939" y="120108"/>
                    <a:pt x="216939" y="104235"/>
                  </a:cubicBezTo>
                  <a:lnTo>
                    <a:pt x="216939" y="24867"/>
                  </a:lnTo>
                  <a:cubicBezTo>
                    <a:pt x="217997" y="11112"/>
                    <a:pt x="206885" y="0"/>
                    <a:pt x="193128" y="0"/>
                  </a:cubicBezTo>
                  <a:close/>
                  <a:moveTo>
                    <a:pt x="204769" y="103708"/>
                  </a:moveTo>
                  <a:cubicBezTo>
                    <a:pt x="204769" y="112172"/>
                    <a:pt x="197891" y="119052"/>
                    <a:pt x="189425" y="119052"/>
                  </a:cubicBezTo>
                  <a:lnTo>
                    <a:pt x="160323" y="119052"/>
                  </a:lnTo>
                  <a:lnTo>
                    <a:pt x="58732" y="119052"/>
                  </a:lnTo>
                  <a:cubicBezTo>
                    <a:pt x="52383" y="119052"/>
                    <a:pt x="47092" y="113761"/>
                    <a:pt x="47092" y="107410"/>
                  </a:cubicBezTo>
                  <a:lnTo>
                    <a:pt x="47092" y="84129"/>
                  </a:lnTo>
                  <a:cubicBezTo>
                    <a:pt x="47092" y="82013"/>
                    <a:pt x="46033" y="79368"/>
                    <a:pt x="43917" y="78309"/>
                  </a:cubicBezTo>
                  <a:lnTo>
                    <a:pt x="21165" y="65610"/>
                  </a:lnTo>
                  <a:lnTo>
                    <a:pt x="43917" y="54498"/>
                  </a:lnTo>
                  <a:cubicBezTo>
                    <a:pt x="46033" y="53442"/>
                    <a:pt x="47621" y="51323"/>
                    <a:pt x="47621" y="48677"/>
                  </a:cubicBezTo>
                  <a:lnTo>
                    <a:pt x="47621" y="23810"/>
                  </a:lnTo>
                  <a:cubicBezTo>
                    <a:pt x="47621" y="17460"/>
                    <a:pt x="52912" y="12169"/>
                    <a:pt x="59261" y="12169"/>
                  </a:cubicBezTo>
                  <a:lnTo>
                    <a:pt x="193128" y="12169"/>
                  </a:lnTo>
                  <a:cubicBezTo>
                    <a:pt x="199478" y="12169"/>
                    <a:pt x="204769" y="17460"/>
                    <a:pt x="204769" y="23810"/>
                  </a:cubicBezTo>
                  <a:lnTo>
                    <a:pt x="204769" y="10370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0" name="Forma libre 359">
              <a:extLst>
                <a:ext uri="{FF2B5EF4-FFF2-40B4-BE49-F238E27FC236}">
                  <a16:creationId xmlns:a16="http://schemas.microsoft.com/office/drawing/2014/main" id="{11AA2337-21FF-B6E1-DE66-74C53D0BE107}"/>
                </a:ext>
              </a:extLst>
            </p:cNvPr>
            <p:cNvSpPr/>
            <p:nvPr/>
          </p:nvSpPr>
          <p:spPr>
            <a:xfrm>
              <a:off x="4554942" y="27472389"/>
              <a:ext cx="31747" cy="31747"/>
            </a:xfrm>
            <a:custGeom>
              <a:avLst/>
              <a:gdLst>
                <a:gd name="connsiteX0" fmla="*/ 16932 w 31747"/>
                <a:gd name="connsiteY0" fmla="*/ 33863 h 31747"/>
                <a:gd name="connsiteX1" fmla="*/ 33864 w 31747"/>
                <a:gd name="connsiteY1" fmla="*/ 16930 h 31747"/>
                <a:gd name="connsiteX2" fmla="*/ 16932 w 31747"/>
                <a:gd name="connsiteY2" fmla="*/ 0 h 31747"/>
                <a:gd name="connsiteX3" fmla="*/ 0 w 31747"/>
                <a:gd name="connsiteY3" fmla="*/ 16930 h 31747"/>
                <a:gd name="connsiteX4" fmla="*/ 16932 w 31747"/>
                <a:gd name="connsiteY4" fmla="*/ 33863 h 31747"/>
                <a:gd name="connsiteX5" fmla="*/ 16932 w 31747"/>
                <a:gd name="connsiteY5" fmla="*/ 12698 h 31747"/>
                <a:gd name="connsiteX6" fmla="*/ 21165 w 31747"/>
                <a:gd name="connsiteY6" fmla="*/ 16930 h 31747"/>
                <a:gd name="connsiteX7" fmla="*/ 16932 w 31747"/>
                <a:gd name="connsiteY7" fmla="*/ 21165 h 31747"/>
                <a:gd name="connsiteX8" fmla="*/ 12699 w 31747"/>
                <a:gd name="connsiteY8" fmla="*/ 16930 h 31747"/>
                <a:gd name="connsiteX9" fmla="*/ 16932 w 31747"/>
                <a:gd name="connsiteY9" fmla="*/ 1269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47" h="31747">
                  <a:moveTo>
                    <a:pt x="16932" y="33863"/>
                  </a:moveTo>
                  <a:cubicBezTo>
                    <a:pt x="26456" y="33863"/>
                    <a:pt x="33864" y="26456"/>
                    <a:pt x="33864" y="16930"/>
                  </a:cubicBezTo>
                  <a:cubicBezTo>
                    <a:pt x="33864" y="7407"/>
                    <a:pt x="26456" y="0"/>
                    <a:pt x="16932" y="0"/>
                  </a:cubicBezTo>
                  <a:cubicBezTo>
                    <a:pt x="7408" y="0"/>
                    <a:pt x="0" y="7407"/>
                    <a:pt x="0" y="16930"/>
                  </a:cubicBezTo>
                  <a:cubicBezTo>
                    <a:pt x="0" y="25926"/>
                    <a:pt x="7408" y="33863"/>
                    <a:pt x="16932" y="33863"/>
                  </a:cubicBezTo>
                  <a:close/>
                  <a:moveTo>
                    <a:pt x="16932" y="12698"/>
                  </a:moveTo>
                  <a:cubicBezTo>
                    <a:pt x="19048" y="12698"/>
                    <a:pt x="21165" y="14285"/>
                    <a:pt x="21165" y="16930"/>
                  </a:cubicBezTo>
                  <a:cubicBezTo>
                    <a:pt x="21165" y="19049"/>
                    <a:pt x="19577" y="21165"/>
                    <a:pt x="16932" y="21165"/>
                  </a:cubicBezTo>
                  <a:cubicBezTo>
                    <a:pt x="14815" y="21165"/>
                    <a:pt x="12699" y="19576"/>
                    <a:pt x="12699" y="16930"/>
                  </a:cubicBezTo>
                  <a:cubicBezTo>
                    <a:pt x="12699" y="14814"/>
                    <a:pt x="14286" y="12698"/>
                    <a:pt x="16932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1" name="Forma libre 360">
              <a:extLst>
                <a:ext uri="{FF2B5EF4-FFF2-40B4-BE49-F238E27FC236}">
                  <a16:creationId xmlns:a16="http://schemas.microsoft.com/office/drawing/2014/main" id="{E1C2DC4E-BBC6-737B-7B92-80E4ED8A4A6C}"/>
                </a:ext>
              </a:extLst>
            </p:cNvPr>
            <p:cNvSpPr/>
            <p:nvPr/>
          </p:nvSpPr>
          <p:spPr>
            <a:xfrm>
              <a:off x="4599917" y="27472389"/>
              <a:ext cx="31747" cy="31747"/>
            </a:xfrm>
            <a:custGeom>
              <a:avLst/>
              <a:gdLst>
                <a:gd name="connsiteX0" fmla="*/ 16932 w 31747"/>
                <a:gd name="connsiteY0" fmla="*/ 33863 h 31747"/>
                <a:gd name="connsiteX1" fmla="*/ 33864 w 31747"/>
                <a:gd name="connsiteY1" fmla="*/ 16930 h 31747"/>
                <a:gd name="connsiteX2" fmla="*/ 16932 w 31747"/>
                <a:gd name="connsiteY2" fmla="*/ 0 h 31747"/>
                <a:gd name="connsiteX3" fmla="*/ 0 w 31747"/>
                <a:gd name="connsiteY3" fmla="*/ 16930 h 31747"/>
                <a:gd name="connsiteX4" fmla="*/ 16932 w 31747"/>
                <a:gd name="connsiteY4" fmla="*/ 33863 h 31747"/>
                <a:gd name="connsiteX5" fmla="*/ 16932 w 31747"/>
                <a:gd name="connsiteY5" fmla="*/ 12698 h 31747"/>
                <a:gd name="connsiteX6" fmla="*/ 21165 w 31747"/>
                <a:gd name="connsiteY6" fmla="*/ 16930 h 31747"/>
                <a:gd name="connsiteX7" fmla="*/ 16932 w 31747"/>
                <a:gd name="connsiteY7" fmla="*/ 21165 h 31747"/>
                <a:gd name="connsiteX8" fmla="*/ 12699 w 31747"/>
                <a:gd name="connsiteY8" fmla="*/ 16930 h 31747"/>
                <a:gd name="connsiteX9" fmla="*/ 16932 w 31747"/>
                <a:gd name="connsiteY9" fmla="*/ 1269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47" h="31747">
                  <a:moveTo>
                    <a:pt x="16932" y="33863"/>
                  </a:moveTo>
                  <a:cubicBezTo>
                    <a:pt x="26456" y="33863"/>
                    <a:pt x="33864" y="26456"/>
                    <a:pt x="33864" y="16930"/>
                  </a:cubicBezTo>
                  <a:cubicBezTo>
                    <a:pt x="33864" y="7407"/>
                    <a:pt x="26456" y="0"/>
                    <a:pt x="16932" y="0"/>
                  </a:cubicBezTo>
                  <a:cubicBezTo>
                    <a:pt x="7408" y="0"/>
                    <a:pt x="0" y="7407"/>
                    <a:pt x="0" y="16930"/>
                  </a:cubicBezTo>
                  <a:cubicBezTo>
                    <a:pt x="0" y="25926"/>
                    <a:pt x="7408" y="33863"/>
                    <a:pt x="16932" y="33863"/>
                  </a:cubicBezTo>
                  <a:close/>
                  <a:moveTo>
                    <a:pt x="16932" y="12698"/>
                  </a:moveTo>
                  <a:cubicBezTo>
                    <a:pt x="19048" y="12698"/>
                    <a:pt x="21165" y="14285"/>
                    <a:pt x="21165" y="16930"/>
                  </a:cubicBezTo>
                  <a:cubicBezTo>
                    <a:pt x="21165" y="19049"/>
                    <a:pt x="19577" y="21165"/>
                    <a:pt x="16932" y="21165"/>
                  </a:cubicBezTo>
                  <a:cubicBezTo>
                    <a:pt x="14815" y="21165"/>
                    <a:pt x="12699" y="19576"/>
                    <a:pt x="12699" y="16930"/>
                  </a:cubicBezTo>
                  <a:cubicBezTo>
                    <a:pt x="13228" y="14814"/>
                    <a:pt x="14815" y="12698"/>
                    <a:pt x="16932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2" name="Forma libre 361">
              <a:extLst>
                <a:ext uri="{FF2B5EF4-FFF2-40B4-BE49-F238E27FC236}">
                  <a16:creationId xmlns:a16="http://schemas.microsoft.com/office/drawing/2014/main" id="{3385989D-CEC2-72EA-90CC-0FC67BBA5840}"/>
                </a:ext>
              </a:extLst>
            </p:cNvPr>
            <p:cNvSpPr/>
            <p:nvPr/>
          </p:nvSpPr>
          <p:spPr>
            <a:xfrm>
              <a:off x="4645422" y="27472389"/>
              <a:ext cx="31747" cy="31747"/>
            </a:xfrm>
            <a:custGeom>
              <a:avLst/>
              <a:gdLst>
                <a:gd name="connsiteX0" fmla="*/ 16932 w 31747"/>
                <a:gd name="connsiteY0" fmla="*/ 33863 h 31747"/>
                <a:gd name="connsiteX1" fmla="*/ 33863 w 31747"/>
                <a:gd name="connsiteY1" fmla="*/ 16930 h 31747"/>
                <a:gd name="connsiteX2" fmla="*/ 16932 w 31747"/>
                <a:gd name="connsiteY2" fmla="*/ 0 h 31747"/>
                <a:gd name="connsiteX3" fmla="*/ 0 w 31747"/>
                <a:gd name="connsiteY3" fmla="*/ 16930 h 31747"/>
                <a:gd name="connsiteX4" fmla="*/ 16932 w 31747"/>
                <a:gd name="connsiteY4" fmla="*/ 33863 h 31747"/>
                <a:gd name="connsiteX5" fmla="*/ 16932 w 31747"/>
                <a:gd name="connsiteY5" fmla="*/ 12698 h 31747"/>
                <a:gd name="connsiteX6" fmla="*/ 21165 w 31747"/>
                <a:gd name="connsiteY6" fmla="*/ 16930 h 31747"/>
                <a:gd name="connsiteX7" fmla="*/ 16932 w 31747"/>
                <a:gd name="connsiteY7" fmla="*/ 21165 h 31747"/>
                <a:gd name="connsiteX8" fmla="*/ 12699 w 31747"/>
                <a:gd name="connsiteY8" fmla="*/ 16930 h 31747"/>
                <a:gd name="connsiteX9" fmla="*/ 16932 w 31747"/>
                <a:gd name="connsiteY9" fmla="*/ 1269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47" h="31747">
                  <a:moveTo>
                    <a:pt x="16932" y="33863"/>
                  </a:moveTo>
                  <a:cubicBezTo>
                    <a:pt x="26456" y="33863"/>
                    <a:pt x="33863" y="26456"/>
                    <a:pt x="33863" y="16930"/>
                  </a:cubicBezTo>
                  <a:cubicBezTo>
                    <a:pt x="33863" y="7407"/>
                    <a:pt x="26456" y="0"/>
                    <a:pt x="16932" y="0"/>
                  </a:cubicBezTo>
                  <a:cubicBezTo>
                    <a:pt x="7407" y="0"/>
                    <a:pt x="0" y="7407"/>
                    <a:pt x="0" y="16930"/>
                  </a:cubicBezTo>
                  <a:cubicBezTo>
                    <a:pt x="0" y="25926"/>
                    <a:pt x="7407" y="33863"/>
                    <a:pt x="16932" y="33863"/>
                  </a:cubicBezTo>
                  <a:close/>
                  <a:moveTo>
                    <a:pt x="16932" y="12698"/>
                  </a:moveTo>
                  <a:cubicBezTo>
                    <a:pt x="19048" y="12698"/>
                    <a:pt x="21165" y="14285"/>
                    <a:pt x="21165" y="16930"/>
                  </a:cubicBezTo>
                  <a:cubicBezTo>
                    <a:pt x="21165" y="19049"/>
                    <a:pt x="19577" y="21165"/>
                    <a:pt x="16932" y="21165"/>
                  </a:cubicBezTo>
                  <a:cubicBezTo>
                    <a:pt x="14286" y="21165"/>
                    <a:pt x="12699" y="19576"/>
                    <a:pt x="12699" y="16930"/>
                  </a:cubicBezTo>
                  <a:cubicBezTo>
                    <a:pt x="12699" y="14814"/>
                    <a:pt x="14286" y="12698"/>
                    <a:pt x="16932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3" name="Forma libre 362">
              <a:extLst>
                <a:ext uri="{FF2B5EF4-FFF2-40B4-BE49-F238E27FC236}">
                  <a16:creationId xmlns:a16="http://schemas.microsoft.com/office/drawing/2014/main" id="{4A468EC9-97E9-1975-0792-8FD814D40D03}"/>
                </a:ext>
              </a:extLst>
            </p:cNvPr>
            <p:cNvSpPr/>
            <p:nvPr/>
          </p:nvSpPr>
          <p:spPr>
            <a:xfrm>
              <a:off x="4743251" y="27621599"/>
              <a:ext cx="10582" cy="15874"/>
            </a:xfrm>
            <a:custGeom>
              <a:avLst/>
              <a:gdLst>
                <a:gd name="connsiteX0" fmla="*/ 6407 w 10582"/>
                <a:gd name="connsiteY0" fmla="*/ 16403 h 15873"/>
                <a:gd name="connsiteX1" fmla="*/ 12757 w 10582"/>
                <a:gd name="connsiteY1" fmla="*/ 10055 h 15873"/>
                <a:gd name="connsiteX2" fmla="*/ 12757 w 10582"/>
                <a:gd name="connsiteY2" fmla="*/ 6350 h 15873"/>
                <a:gd name="connsiteX3" fmla="*/ 6407 w 10582"/>
                <a:gd name="connsiteY3" fmla="*/ 0 h 15873"/>
                <a:gd name="connsiteX4" fmla="*/ 58 w 10582"/>
                <a:gd name="connsiteY4" fmla="*/ 6350 h 15873"/>
                <a:gd name="connsiteX5" fmla="*/ 58 w 10582"/>
                <a:gd name="connsiteY5" fmla="*/ 10055 h 15873"/>
                <a:gd name="connsiteX6" fmla="*/ 6407 w 10582"/>
                <a:gd name="connsiteY6" fmla="*/ 16403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407" y="16403"/>
                  </a:moveTo>
                  <a:cubicBezTo>
                    <a:pt x="10111" y="16403"/>
                    <a:pt x="12757" y="13758"/>
                    <a:pt x="12757" y="10055"/>
                  </a:cubicBezTo>
                  <a:lnTo>
                    <a:pt x="12757" y="6350"/>
                  </a:lnTo>
                  <a:cubicBezTo>
                    <a:pt x="12757" y="2646"/>
                    <a:pt x="10111" y="0"/>
                    <a:pt x="6407" y="0"/>
                  </a:cubicBezTo>
                  <a:cubicBezTo>
                    <a:pt x="2704" y="0"/>
                    <a:pt x="58" y="2646"/>
                    <a:pt x="58" y="6350"/>
                  </a:cubicBezTo>
                  <a:lnTo>
                    <a:pt x="58" y="10055"/>
                  </a:lnTo>
                  <a:cubicBezTo>
                    <a:pt x="-471" y="13228"/>
                    <a:pt x="2704" y="16403"/>
                    <a:pt x="6407" y="16403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4" name="Forma libre 363">
              <a:extLst>
                <a:ext uri="{FF2B5EF4-FFF2-40B4-BE49-F238E27FC236}">
                  <a16:creationId xmlns:a16="http://schemas.microsoft.com/office/drawing/2014/main" id="{692B9355-B1BD-5F6D-B2CA-983CF8E0E665}"/>
                </a:ext>
              </a:extLst>
            </p:cNvPr>
            <p:cNvSpPr/>
            <p:nvPr/>
          </p:nvSpPr>
          <p:spPr>
            <a:xfrm>
              <a:off x="4743309" y="27702026"/>
              <a:ext cx="10582" cy="15874"/>
            </a:xfrm>
            <a:custGeom>
              <a:avLst/>
              <a:gdLst>
                <a:gd name="connsiteX0" fmla="*/ 6349 w 10582"/>
                <a:gd name="connsiteY0" fmla="*/ 0 h 15873"/>
                <a:gd name="connsiteX1" fmla="*/ 0 w 10582"/>
                <a:gd name="connsiteY1" fmla="*/ 6350 h 15873"/>
                <a:gd name="connsiteX2" fmla="*/ 0 w 10582"/>
                <a:gd name="connsiteY2" fmla="*/ 10053 h 15873"/>
                <a:gd name="connsiteX3" fmla="*/ 6349 w 10582"/>
                <a:gd name="connsiteY3" fmla="*/ 16403 h 15873"/>
                <a:gd name="connsiteX4" fmla="*/ 12699 w 10582"/>
                <a:gd name="connsiteY4" fmla="*/ 10053 h 15873"/>
                <a:gd name="connsiteX5" fmla="*/ 12699 w 10582"/>
                <a:gd name="connsiteY5" fmla="*/ 6350 h 15873"/>
                <a:gd name="connsiteX6" fmla="*/ 6349 w 10582"/>
                <a:gd name="connsiteY6" fmla="*/ 0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349" y="0"/>
                  </a:moveTo>
                  <a:cubicBezTo>
                    <a:pt x="2646" y="0"/>
                    <a:pt x="0" y="2646"/>
                    <a:pt x="0" y="6350"/>
                  </a:cubicBezTo>
                  <a:lnTo>
                    <a:pt x="0" y="10053"/>
                  </a:lnTo>
                  <a:cubicBezTo>
                    <a:pt x="0" y="13758"/>
                    <a:pt x="2646" y="16403"/>
                    <a:pt x="6349" y="16403"/>
                  </a:cubicBezTo>
                  <a:cubicBezTo>
                    <a:pt x="10053" y="16403"/>
                    <a:pt x="12699" y="13758"/>
                    <a:pt x="12699" y="10053"/>
                  </a:cubicBezTo>
                  <a:lnTo>
                    <a:pt x="12699" y="6350"/>
                  </a:lnTo>
                  <a:cubicBezTo>
                    <a:pt x="12699" y="3175"/>
                    <a:pt x="9524" y="0"/>
                    <a:pt x="634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5" name="Forma libre 364">
              <a:extLst>
                <a:ext uri="{FF2B5EF4-FFF2-40B4-BE49-F238E27FC236}">
                  <a16:creationId xmlns:a16="http://schemas.microsoft.com/office/drawing/2014/main" id="{85F3FE82-8586-B4B0-ED23-FBA37B204712}"/>
                </a:ext>
              </a:extLst>
            </p:cNvPr>
            <p:cNvSpPr/>
            <p:nvPr/>
          </p:nvSpPr>
          <p:spPr>
            <a:xfrm>
              <a:off x="4722673" y="27644882"/>
              <a:ext cx="52912" cy="52912"/>
            </a:xfrm>
            <a:custGeom>
              <a:avLst/>
              <a:gdLst>
                <a:gd name="connsiteX0" fmla="*/ 37567 w 52911"/>
                <a:gd name="connsiteY0" fmla="*/ 20105 h 52911"/>
                <a:gd name="connsiteX1" fmla="*/ 26985 w 52911"/>
                <a:gd name="connsiteY1" fmla="*/ 20105 h 52911"/>
                <a:gd name="connsiteX2" fmla="*/ 16932 w 52911"/>
                <a:gd name="connsiteY2" fmla="*/ 20105 h 52911"/>
                <a:gd name="connsiteX3" fmla="*/ 13228 w 52911"/>
                <a:gd name="connsiteY3" fmla="*/ 16401 h 52911"/>
                <a:gd name="connsiteX4" fmla="*/ 16932 w 52911"/>
                <a:gd name="connsiteY4" fmla="*/ 12698 h 52911"/>
                <a:gd name="connsiteX5" fmla="*/ 47621 w 52911"/>
                <a:gd name="connsiteY5" fmla="*/ 12698 h 52911"/>
                <a:gd name="connsiteX6" fmla="*/ 53970 w 52911"/>
                <a:gd name="connsiteY6" fmla="*/ 6348 h 52911"/>
                <a:gd name="connsiteX7" fmla="*/ 47621 w 52911"/>
                <a:gd name="connsiteY7" fmla="*/ 0 h 52911"/>
                <a:gd name="connsiteX8" fmla="*/ 16932 w 52911"/>
                <a:gd name="connsiteY8" fmla="*/ 0 h 52911"/>
                <a:gd name="connsiteX9" fmla="*/ 0 w 52911"/>
                <a:gd name="connsiteY9" fmla="*/ 16930 h 52911"/>
                <a:gd name="connsiteX10" fmla="*/ 16932 w 52911"/>
                <a:gd name="connsiteY10" fmla="*/ 33863 h 52911"/>
                <a:gd name="connsiteX11" fmla="*/ 26985 w 52911"/>
                <a:gd name="connsiteY11" fmla="*/ 33863 h 52911"/>
                <a:gd name="connsiteX12" fmla="*/ 37567 w 52911"/>
                <a:gd name="connsiteY12" fmla="*/ 33863 h 52911"/>
                <a:gd name="connsiteX13" fmla="*/ 41271 w 52911"/>
                <a:gd name="connsiteY13" fmla="*/ 37565 h 52911"/>
                <a:gd name="connsiteX14" fmla="*/ 37567 w 52911"/>
                <a:gd name="connsiteY14" fmla="*/ 41270 h 52911"/>
                <a:gd name="connsiteX15" fmla="*/ 6349 w 52911"/>
                <a:gd name="connsiteY15" fmla="*/ 41270 h 52911"/>
                <a:gd name="connsiteX16" fmla="*/ 0 w 52911"/>
                <a:gd name="connsiteY16" fmla="*/ 47621 h 52911"/>
                <a:gd name="connsiteX17" fmla="*/ 6349 w 52911"/>
                <a:gd name="connsiteY17" fmla="*/ 53969 h 52911"/>
                <a:gd name="connsiteX18" fmla="*/ 37567 w 52911"/>
                <a:gd name="connsiteY18" fmla="*/ 53969 h 52911"/>
                <a:gd name="connsiteX19" fmla="*/ 54499 w 52911"/>
                <a:gd name="connsiteY19" fmla="*/ 37038 h 52911"/>
                <a:gd name="connsiteX20" fmla="*/ 37567 w 52911"/>
                <a:gd name="connsiteY20" fmla="*/ 20105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2911" h="52911">
                  <a:moveTo>
                    <a:pt x="37567" y="20105"/>
                  </a:moveTo>
                  <a:lnTo>
                    <a:pt x="26985" y="20105"/>
                  </a:lnTo>
                  <a:lnTo>
                    <a:pt x="16932" y="20105"/>
                  </a:lnTo>
                  <a:cubicBezTo>
                    <a:pt x="14815" y="20105"/>
                    <a:pt x="13228" y="18519"/>
                    <a:pt x="13228" y="16401"/>
                  </a:cubicBezTo>
                  <a:cubicBezTo>
                    <a:pt x="13228" y="14285"/>
                    <a:pt x="14815" y="12698"/>
                    <a:pt x="16932" y="12698"/>
                  </a:cubicBezTo>
                  <a:lnTo>
                    <a:pt x="47621" y="12698"/>
                  </a:lnTo>
                  <a:cubicBezTo>
                    <a:pt x="51325" y="12698"/>
                    <a:pt x="53970" y="10053"/>
                    <a:pt x="53970" y="6348"/>
                  </a:cubicBezTo>
                  <a:cubicBezTo>
                    <a:pt x="53970" y="2646"/>
                    <a:pt x="51325" y="0"/>
                    <a:pt x="47621" y="0"/>
                  </a:cubicBezTo>
                  <a:lnTo>
                    <a:pt x="16932" y="0"/>
                  </a:lnTo>
                  <a:cubicBezTo>
                    <a:pt x="7937" y="0"/>
                    <a:pt x="0" y="7407"/>
                    <a:pt x="0" y="16930"/>
                  </a:cubicBezTo>
                  <a:cubicBezTo>
                    <a:pt x="0" y="25926"/>
                    <a:pt x="7408" y="33863"/>
                    <a:pt x="16932" y="33863"/>
                  </a:cubicBezTo>
                  <a:lnTo>
                    <a:pt x="26985" y="33863"/>
                  </a:lnTo>
                  <a:lnTo>
                    <a:pt x="37567" y="33863"/>
                  </a:lnTo>
                  <a:cubicBezTo>
                    <a:pt x="39684" y="33863"/>
                    <a:pt x="41271" y="35449"/>
                    <a:pt x="41271" y="37565"/>
                  </a:cubicBezTo>
                  <a:cubicBezTo>
                    <a:pt x="41271" y="39684"/>
                    <a:pt x="39684" y="41270"/>
                    <a:pt x="37567" y="41270"/>
                  </a:cubicBezTo>
                  <a:lnTo>
                    <a:pt x="6349" y="41270"/>
                  </a:lnTo>
                  <a:cubicBezTo>
                    <a:pt x="2646" y="41270"/>
                    <a:pt x="0" y="43916"/>
                    <a:pt x="0" y="47621"/>
                  </a:cubicBezTo>
                  <a:cubicBezTo>
                    <a:pt x="0" y="51323"/>
                    <a:pt x="2646" y="53969"/>
                    <a:pt x="6349" y="53969"/>
                  </a:cubicBezTo>
                  <a:lnTo>
                    <a:pt x="37567" y="53969"/>
                  </a:lnTo>
                  <a:cubicBezTo>
                    <a:pt x="46562" y="53969"/>
                    <a:pt x="54499" y="46561"/>
                    <a:pt x="54499" y="37038"/>
                  </a:cubicBezTo>
                  <a:cubicBezTo>
                    <a:pt x="54499" y="27513"/>
                    <a:pt x="46562" y="20105"/>
                    <a:pt x="37567" y="20105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EE78227-E035-A1B3-915D-341315E94AE2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84BF52-50DA-4F24-63B3-61647CA0FEF0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Business Highlights: GIFT IFSC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D9CA5C-4E74-F192-34DF-37677CE8F9B3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11CCF1-56F2-B6E6-6A14-29BB28C4E064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212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19;g2b1dcea7c47_0_501">
            <a:extLst>
              <a:ext uri="{FF2B5EF4-FFF2-40B4-BE49-F238E27FC236}">
                <a16:creationId xmlns:a16="http://schemas.microsoft.com/office/drawing/2014/main" id="{7D89EE07-C0D4-1B93-12B1-DD30388F6A8B}"/>
              </a:ext>
            </a:extLst>
          </p:cNvPr>
          <p:cNvSpPr txBox="1"/>
          <p:nvPr/>
        </p:nvSpPr>
        <p:spPr>
          <a:xfrm>
            <a:off x="171444" y="1205795"/>
            <a:ext cx="2786061" cy="369243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txBody>
          <a:bodyPr spcFirstLastPara="1" wrap="square" lIns="91377" tIns="45676" rIns="91377" bIns="45676" anchor="ctr" anchorCtr="0">
            <a:spAutoFit/>
          </a:bodyPr>
          <a:lstStyle/>
          <a:p>
            <a:pPr algn="ctr" defTabSz="913943">
              <a:buClr>
                <a:srgbClr val="000000"/>
              </a:buClr>
            </a:pPr>
            <a:r>
              <a:rPr lang="en-GB" b="1" kern="0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Poppins"/>
              </a:rPr>
              <a:t>Banking</a:t>
            </a:r>
          </a:p>
        </p:txBody>
      </p:sp>
      <p:pic>
        <p:nvPicPr>
          <p:cNvPr id="8" name="Google Shape;1217;g2b1dcea7c47_0_501" descr="Standard Chartered bank to grow commercial banking business by 10 %">
            <a:extLst>
              <a:ext uri="{FF2B5EF4-FFF2-40B4-BE49-F238E27FC236}">
                <a16:creationId xmlns:a16="http://schemas.microsoft.com/office/drawing/2014/main" id="{289F7AB0-AF5A-AF72-F2D6-2130436E66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585" y="1724591"/>
            <a:ext cx="921221" cy="3874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231;g2b1dcea7c47_0_501">
            <a:extLst>
              <a:ext uri="{FF2B5EF4-FFF2-40B4-BE49-F238E27FC236}">
                <a16:creationId xmlns:a16="http://schemas.microsoft.com/office/drawing/2014/main" id="{8A4C0EE7-AA31-A0CB-B6BB-180E48D44484}"/>
              </a:ext>
            </a:extLst>
          </p:cNvPr>
          <p:cNvCxnSpPr>
            <a:cxnSpLocks/>
          </p:cNvCxnSpPr>
          <p:nvPr/>
        </p:nvCxnSpPr>
        <p:spPr>
          <a:xfrm>
            <a:off x="2984020" y="1188290"/>
            <a:ext cx="0" cy="5247720"/>
          </a:xfrm>
          <a:prstGeom prst="straightConnector1">
            <a:avLst/>
          </a:prstGeom>
          <a:noFill/>
          <a:ln w="12700" cap="flat" cmpd="sng">
            <a:solidFill>
              <a:schemeClr val="bg2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11" name="Google Shape;1254;g2b1dcea7c47_0_501">
            <a:extLst>
              <a:ext uri="{FF2B5EF4-FFF2-40B4-BE49-F238E27FC236}">
                <a16:creationId xmlns:a16="http://schemas.microsoft.com/office/drawing/2014/main" id="{7DE2CBD6-621B-6B23-3DB3-7FB30EC1C1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643" y="2450464"/>
            <a:ext cx="1071244" cy="59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56;g2b1dcea7c47_0_501">
            <a:extLst>
              <a:ext uri="{FF2B5EF4-FFF2-40B4-BE49-F238E27FC236}">
                <a16:creationId xmlns:a16="http://schemas.microsoft.com/office/drawing/2014/main" id="{62D9964D-8CED-FE24-EA36-0C551768074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8293" y="2462051"/>
            <a:ext cx="567008" cy="56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25;g2b1dcea7c47_0_501" descr="DBS tops Forbes 'World's Best Banks' list in India">
            <a:extLst>
              <a:ext uri="{FF2B5EF4-FFF2-40B4-BE49-F238E27FC236}">
                <a16:creationId xmlns:a16="http://schemas.microsoft.com/office/drawing/2014/main" id="{69F16A0B-0886-3359-3306-AFF8B919234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2412" y="3373096"/>
            <a:ext cx="1168503" cy="43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1;g2b1dcea7c47_0_501" descr="Mizuho Financial Group Logo PNG vector in SVG, PDF, AI, CDR format">
            <a:extLst>
              <a:ext uri="{FF2B5EF4-FFF2-40B4-BE49-F238E27FC236}">
                <a16:creationId xmlns:a16="http://schemas.microsoft.com/office/drawing/2014/main" id="{A4C15319-DB4D-07DD-07CA-98D06FD2D83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26447" b="31574"/>
          <a:stretch/>
        </p:blipFill>
        <p:spPr>
          <a:xfrm>
            <a:off x="217643" y="3442781"/>
            <a:ext cx="1156433" cy="30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57;g2b1dcea7c47_0_501">
            <a:extLst>
              <a:ext uri="{FF2B5EF4-FFF2-40B4-BE49-F238E27FC236}">
                <a16:creationId xmlns:a16="http://schemas.microsoft.com/office/drawing/2014/main" id="{25FA4603-694D-3675-3C3E-B8B802ADA8F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7644" y="4100469"/>
            <a:ext cx="1283768" cy="49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48752915-8E3D-4657-CAF8-4399E5C9B4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58" y="4142160"/>
            <a:ext cx="1239887" cy="410117"/>
          </a:xfrm>
          <a:prstGeom prst="rect">
            <a:avLst/>
          </a:prstGeom>
        </p:spPr>
      </p:pic>
      <p:pic>
        <p:nvPicPr>
          <p:cNvPr id="17" name="Google Shape;1226;g2b1dcea7c47_0_501" descr="25 Deutsche Bank Interview Questions and Answers - Congrapps">
            <a:extLst>
              <a:ext uri="{FF2B5EF4-FFF2-40B4-BE49-F238E27FC236}">
                <a16:creationId xmlns:a16="http://schemas.microsoft.com/office/drawing/2014/main" id="{3FC2A138-A316-3F60-5B49-EE49271D83C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26409" b="23449"/>
          <a:stretch/>
        </p:blipFill>
        <p:spPr>
          <a:xfrm>
            <a:off x="313891" y="4993853"/>
            <a:ext cx="1369767" cy="351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55;g2b1dcea7c47_0_501">
            <a:extLst>
              <a:ext uri="{FF2B5EF4-FFF2-40B4-BE49-F238E27FC236}">
                <a16:creationId xmlns:a16="http://schemas.microsoft.com/office/drawing/2014/main" id="{A0275445-9BF8-D26D-2127-3FE37A047A79}"/>
              </a:ext>
            </a:extLst>
          </p:cNvPr>
          <p:cNvPicPr preferRelativeResize="0"/>
          <p:nvPr/>
        </p:nvPicPr>
        <p:blipFill rotWithShape="1"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8978" y1="77941" x2="18978" y2="77941"/>
                        <a14:foregroundMark x1="37226" y1="83824" x2="37226" y2="83824"/>
                        <a14:foregroundMark x1="56204" y1="83824" x2="56204" y2="83824"/>
                        <a14:foregroundMark x1="73723" y1="80882" x2="73723" y2="8088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941656" y="4886670"/>
            <a:ext cx="645043" cy="534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23;g2b1dcea7c47_0_501" descr="Barclays logo and symbol, meaning, history, PNG">
            <a:extLst>
              <a:ext uri="{FF2B5EF4-FFF2-40B4-BE49-F238E27FC236}">
                <a16:creationId xmlns:a16="http://schemas.microsoft.com/office/drawing/2014/main" id="{4144187D-B8D4-F965-AC05-AF9F5F59478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t="31680" b="31035"/>
          <a:stretch/>
        </p:blipFill>
        <p:spPr>
          <a:xfrm>
            <a:off x="217643" y="5854969"/>
            <a:ext cx="1310133" cy="398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id="{D6260E6D-95AA-14E7-E84A-F28DA989B08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7" b="30957"/>
          <a:stretch/>
        </p:blipFill>
        <p:spPr>
          <a:xfrm>
            <a:off x="1573807" y="5834322"/>
            <a:ext cx="1298311" cy="439690"/>
          </a:xfrm>
          <a:prstGeom prst="rect">
            <a:avLst/>
          </a:prstGeom>
        </p:spPr>
      </p:pic>
      <p:sp>
        <p:nvSpPr>
          <p:cNvPr id="21" name="Google Shape;1220;g2b1dcea7c47_0_501">
            <a:extLst>
              <a:ext uri="{FF2B5EF4-FFF2-40B4-BE49-F238E27FC236}">
                <a16:creationId xmlns:a16="http://schemas.microsoft.com/office/drawing/2014/main" id="{92432999-DE98-C74F-1B0E-C6FBDA75AF11}"/>
              </a:ext>
            </a:extLst>
          </p:cNvPr>
          <p:cNvSpPr txBox="1"/>
          <p:nvPr/>
        </p:nvSpPr>
        <p:spPr>
          <a:xfrm>
            <a:off x="3027271" y="1192343"/>
            <a:ext cx="2183763" cy="36924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377" tIns="45676" rIns="91377" bIns="45676" anchor="ctr" anchorCtr="0">
            <a:spAutoFit/>
          </a:bodyPr>
          <a:lstStyle>
            <a:defPPr>
              <a:defRPr lang="en-US"/>
            </a:defPPr>
            <a:lvl1pPr algn="ctr" defTabSz="913943">
              <a:buClr>
                <a:srgbClr val="000000"/>
              </a:buClr>
              <a:defRPr sz="1600" kern="0">
                <a:solidFill>
                  <a:srgbClr val="FFFFFF"/>
                </a:solidFill>
                <a:latin typeface="+mj-lt"/>
                <a:ea typeface="Poppins"/>
                <a:cs typeface="Poppins"/>
              </a:defRPr>
            </a:lvl1pPr>
          </a:lstStyle>
          <a:p>
            <a:r>
              <a:rPr lang="en-GB" sz="18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Poppins"/>
              </a:rPr>
              <a:t>Funds Industry</a:t>
            </a:r>
            <a:endParaRPr sz="18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Poppins SemiBold"/>
            </a:endParaRPr>
          </a:p>
        </p:txBody>
      </p:sp>
      <p:cxnSp>
        <p:nvCxnSpPr>
          <p:cNvPr id="22" name="Google Shape;1234;g2b1dcea7c47_0_501">
            <a:extLst>
              <a:ext uri="{FF2B5EF4-FFF2-40B4-BE49-F238E27FC236}">
                <a16:creationId xmlns:a16="http://schemas.microsoft.com/office/drawing/2014/main" id="{A1B14A22-E993-948E-518A-DED60FD78389}"/>
              </a:ext>
            </a:extLst>
          </p:cNvPr>
          <p:cNvCxnSpPr>
            <a:cxnSpLocks/>
          </p:cNvCxnSpPr>
          <p:nvPr/>
        </p:nvCxnSpPr>
        <p:spPr>
          <a:xfrm>
            <a:off x="5259845" y="1188290"/>
            <a:ext cx="0" cy="5304423"/>
          </a:xfrm>
          <a:prstGeom prst="straightConnector1">
            <a:avLst/>
          </a:prstGeom>
          <a:noFill/>
          <a:ln w="12700" cap="flat" cmpd="sng">
            <a:solidFill>
              <a:schemeClr val="bg2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23" name="Google Shape;1227;g2b1dcea7c47_0_501">
            <a:extLst>
              <a:ext uri="{FF2B5EF4-FFF2-40B4-BE49-F238E27FC236}">
                <a16:creationId xmlns:a16="http://schemas.microsoft.com/office/drawing/2014/main" id="{ADBDA70B-6854-EBEF-7685-850DAFDC49F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110324" y="4140742"/>
            <a:ext cx="2019981" cy="52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28;g2b1dcea7c47_0_501" descr="Lightrock - Crunchbase Investor Profile &amp; Investments">
            <a:extLst>
              <a:ext uri="{FF2B5EF4-FFF2-40B4-BE49-F238E27FC236}">
                <a16:creationId xmlns:a16="http://schemas.microsoft.com/office/drawing/2014/main" id="{DA92BA89-B5CB-26A6-095D-BB194E9DDB1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l="4521" t="40857" r="8535" b="40350"/>
          <a:stretch/>
        </p:blipFill>
        <p:spPr>
          <a:xfrm>
            <a:off x="3276248" y="3421156"/>
            <a:ext cx="1675929" cy="34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242;g2b1dcea7c47_0_501" descr="Abu Dhabi Investment Authority - Crunchbase Investor Profile &amp; Investments">
            <a:extLst>
              <a:ext uri="{FF2B5EF4-FFF2-40B4-BE49-F238E27FC236}">
                <a16:creationId xmlns:a16="http://schemas.microsoft.com/office/drawing/2014/main" id="{985F5891-9C48-7C38-E61F-4A7FEECF4586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3825" t="15060" r="3750" b="23302"/>
          <a:stretch/>
        </p:blipFill>
        <p:spPr>
          <a:xfrm>
            <a:off x="3366179" y="1643722"/>
            <a:ext cx="1290152" cy="54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243;g2b1dcea7c47_0_501" descr="LGT Group - Wikipedia">
            <a:extLst>
              <a:ext uri="{FF2B5EF4-FFF2-40B4-BE49-F238E27FC236}">
                <a16:creationId xmlns:a16="http://schemas.microsoft.com/office/drawing/2014/main" id="{420AD2F5-26F8-73B9-107A-6AE632E02F67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759122" y="4861579"/>
            <a:ext cx="677380" cy="6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244;g2b1dcea7c47_0_501" descr="Bering Capital - Crunchbase Investor Profile &amp; Investments">
            <a:extLst>
              <a:ext uri="{FF2B5EF4-FFF2-40B4-BE49-F238E27FC236}">
                <a16:creationId xmlns:a16="http://schemas.microsoft.com/office/drawing/2014/main" id="{E729F573-AE13-4013-5CB9-4B7A0AC356B3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28771" b="25472"/>
          <a:stretch/>
        </p:blipFill>
        <p:spPr>
          <a:xfrm>
            <a:off x="3334090" y="5827319"/>
            <a:ext cx="1568926" cy="4536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Google Shape;1235;g2b1dcea7c47_0_501">
            <a:extLst>
              <a:ext uri="{FF2B5EF4-FFF2-40B4-BE49-F238E27FC236}">
                <a16:creationId xmlns:a16="http://schemas.microsoft.com/office/drawing/2014/main" id="{522A0D9D-48C6-4CB3-3996-0665A0722339}"/>
              </a:ext>
            </a:extLst>
          </p:cNvPr>
          <p:cNvCxnSpPr>
            <a:cxnSpLocks/>
          </p:cNvCxnSpPr>
          <p:nvPr/>
        </p:nvCxnSpPr>
        <p:spPr>
          <a:xfrm>
            <a:off x="7535670" y="1188290"/>
            <a:ext cx="0" cy="5304423"/>
          </a:xfrm>
          <a:prstGeom prst="straightConnector1">
            <a:avLst/>
          </a:prstGeom>
          <a:noFill/>
          <a:ln w="12700" cap="flat" cmpd="sng">
            <a:solidFill>
              <a:schemeClr val="bg2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3" name="Google Shape;1236;g2b1dcea7c47_0_501">
            <a:extLst>
              <a:ext uri="{FF2B5EF4-FFF2-40B4-BE49-F238E27FC236}">
                <a16:creationId xmlns:a16="http://schemas.microsoft.com/office/drawing/2014/main" id="{EDD15796-0E2D-B85E-5DB1-BBE861C2B999}"/>
              </a:ext>
            </a:extLst>
          </p:cNvPr>
          <p:cNvCxnSpPr>
            <a:cxnSpLocks/>
          </p:cNvCxnSpPr>
          <p:nvPr/>
        </p:nvCxnSpPr>
        <p:spPr>
          <a:xfrm>
            <a:off x="9811495" y="1188290"/>
            <a:ext cx="0" cy="5247720"/>
          </a:xfrm>
          <a:prstGeom prst="straightConnector1">
            <a:avLst/>
          </a:prstGeom>
          <a:noFill/>
          <a:ln w="12700" cap="flat" cmpd="sng">
            <a:solidFill>
              <a:schemeClr val="bg2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4" name="Google Shape;1220;g2b1dcea7c47_0_501">
            <a:extLst>
              <a:ext uri="{FF2B5EF4-FFF2-40B4-BE49-F238E27FC236}">
                <a16:creationId xmlns:a16="http://schemas.microsoft.com/office/drawing/2014/main" id="{4632AE90-BD40-122E-B0CB-326675D9359E}"/>
              </a:ext>
            </a:extLst>
          </p:cNvPr>
          <p:cNvSpPr txBox="1"/>
          <p:nvPr/>
        </p:nvSpPr>
        <p:spPr>
          <a:xfrm>
            <a:off x="5305876" y="1192343"/>
            <a:ext cx="2183763" cy="369243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txBody>
          <a:bodyPr spcFirstLastPara="1" wrap="square" lIns="91377" tIns="45676" rIns="91377" bIns="45676" anchor="ctr" anchorCtr="0">
            <a:spAutoFit/>
          </a:bodyPr>
          <a:lstStyle>
            <a:defPPr>
              <a:defRPr lang="en-US"/>
            </a:defPPr>
            <a:lvl1pPr algn="ctr" defTabSz="913943">
              <a:buClr>
                <a:srgbClr val="000000"/>
              </a:buClr>
              <a:defRPr sz="1600" kern="0">
                <a:solidFill>
                  <a:srgbClr val="FFFFFF"/>
                </a:solidFill>
                <a:latin typeface="+mj-lt"/>
                <a:ea typeface="Poppins"/>
                <a:cs typeface="Poppins"/>
              </a:defRPr>
            </a:lvl1pPr>
          </a:lstStyle>
          <a:p>
            <a:r>
              <a:rPr lang="en-GB" sz="1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Poppins"/>
              </a:rPr>
              <a:t>Service Provider</a:t>
            </a:r>
          </a:p>
        </p:txBody>
      </p:sp>
      <p:sp>
        <p:nvSpPr>
          <p:cNvPr id="36" name="Google Shape;1220;g2b1dcea7c47_0_501">
            <a:extLst>
              <a:ext uri="{FF2B5EF4-FFF2-40B4-BE49-F238E27FC236}">
                <a16:creationId xmlns:a16="http://schemas.microsoft.com/office/drawing/2014/main" id="{51870DB9-DC0C-0419-4E3A-B66843437E31}"/>
              </a:ext>
            </a:extLst>
          </p:cNvPr>
          <p:cNvSpPr txBox="1"/>
          <p:nvPr/>
        </p:nvSpPr>
        <p:spPr>
          <a:xfrm>
            <a:off x="7601217" y="1188290"/>
            <a:ext cx="2183763" cy="36924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377" tIns="45676" rIns="91377" bIns="45676" anchor="ctr" anchorCtr="0">
            <a:spAutoFit/>
          </a:bodyPr>
          <a:lstStyle>
            <a:defPPr>
              <a:defRPr lang="en-US"/>
            </a:defPPr>
            <a:lvl1pPr algn="ctr" defTabSz="913943">
              <a:buClr>
                <a:srgbClr val="000000"/>
              </a:buClr>
              <a:defRPr sz="1600" kern="0">
                <a:solidFill>
                  <a:srgbClr val="FFFFFF"/>
                </a:solidFill>
                <a:latin typeface="+mj-lt"/>
                <a:ea typeface="Poppins"/>
                <a:cs typeface="Poppins"/>
              </a:defRPr>
            </a:lvl1pPr>
          </a:lstStyle>
          <a:p>
            <a:r>
              <a:rPr lang="en-GB" sz="18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Poppins"/>
              </a:rPr>
              <a:t>Other Entities</a:t>
            </a:r>
          </a:p>
        </p:txBody>
      </p:sp>
      <p:sp>
        <p:nvSpPr>
          <p:cNvPr id="37" name="Google Shape;1220;g2b1dcea7c47_0_501">
            <a:extLst>
              <a:ext uri="{FF2B5EF4-FFF2-40B4-BE49-F238E27FC236}">
                <a16:creationId xmlns:a16="http://schemas.microsoft.com/office/drawing/2014/main" id="{FA1CB268-EBC4-2AD5-40EE-46830D342FF7}"/>
              </a:ext>
            </a:extLst>
          </p:cNvPr>
          <p:cNvSpPr txBox="1"/>
          <p:nvPr/>
        </p:nvSpPr>
        <p:spPr>
          <a:xfrm>
            <a:off x="9877041" y="1166245"/>
            <a:ext cx="2183763" cy="369243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txBody>
          <a:bodyPr spcFirstLastPara="1" wrap="square" lIns="91377" tIns="45676" rIns="91377" bIns="45676" anchor="ctr" anchorCtr="0">
            <a:spAutoFit/>
          </a:bodyPr>
          <a:lstStyle>
            <a:defPPr>
              <a:defRPr lang="en-US"/>
            </a:defPPr>
            <a:lvl1pPr algn="ctr" defTabSz="913943">
              <a:buClr>
                <a:srgbClr val="000000"/>
              </a:buClr>
              <a:defRPr sz="1600" kern="0">
                <a:solidFill>
                  <a:srgbClr val="FFFFFF"/>
                </a:solidFill>
                <a:latin typeface="+mj-lt"/>
                <a:ea typeface="Poppins"/>
                <a:cs typeface="Poppins"/>
              </a:defRPr>
            </a:lvl1pPr>
          </a:lstStyle>
          <a:p>
            <a:r>
              <a:rPr lang="en-GB" sz="1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Poppins"/>
              </a:rPr>
              <a:t>Firms in DTA </a:t>
            </a:r>
          </a:p>
        </p:txBody>
      </p:sp>
      <p:pic>
        <p:nvPicPr>
          <p:cNvPr id="38" name="Google Shape;1230;g2b1dcea7c47_0_501" descr="New EY US Consulting study: employees overwhelmingly expect empathy in the  workplace, but many say it feels disingenuous">
            <a:extLst>
              <a:ext uri="{FF2B5EF4-FFF2-40B4-BE49-F238E27FC236}">
                <a16:creationId xmlns:a16="http://schemas.microsoft.com/office/drawing/2014/main" id="{CE88AECD-A4B1-FF65-C080-69A754AFA857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 l="21911" r="23593"/>
          <a:stretch/>
        </p:blipFill>
        <p:spPr>
          <a:xfrm>
            <a:off x="5972711" y="2377048"/>
            <a:ext cx="850092" cy="737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232;g2b1dcea7c47_0_501" descr="Apex Group Ltd (India Branch) | LinkedIn">
            <a:extLst>
              <a:ext uri="{FF2B5EF4-FFF2-40B4-BE49-F238E27FC236}">
                <a16:creationId xmlns:a16="http://schemas.microsoft.com/office/drawing/2014/main" id="{C40B8848-154F-F851-FC88-61E2BD5C2BC8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 l="2560" t="7273" r="-1" b="13912"/>
          <a:stretch/>
        </p:blipFill>
        <p:spPr>
          <a:xfrm>
            <a:off x="5931071" y="4029291"/>
            <a:ext cx="885863" cy="705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233;g2b1dcea7c47_0_501" descr="IQ-EQ - Crunchbase Company Profile &amp; Funding">
            <a:extLst>
              <a:ext uri="{FF2B5EF4-FFF2-40B4-BE49-F238E27FC236}">
                <a16:creationId xmlns:a16="http://schemas.microsoft.com/office/drawing/2014/main" id="{F67C1002-06A1-AE8D-2881-E9BF0FCB6C3E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t="16778" b="20981"/>
          <a:stretch/>
        </p:blipFill>
        <p:spPr>
          <a:xfrm>
            <a:off x="5816019" y="4995161"/>
            <a:ext cx="1105609" cy="45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245;g2b1dcea7c47_0_501" descr="Cyril Amarchand Mangaldas - Wikipedia">
            <a:extLst>
              <a:ext uri="{FF2B5EF4-FFF2-40B4-BE49-F238E27FC236}">
                <a16:creationId xmlns:a16="http://schemas.microsoft.com/office/drawing/2014/main" id="{3755AFBC-4518-3893-D6BF-51EB121418FD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13063" b="8606"/>
          <a:stretch/>
        </p:blipFill>
        <p:spPr>
          <a:xfrm>
            <a:off x="5604689" y="3220732"/>
            <a:ext cx="1451016" cy="744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CF19723-7F34-E90A-0010-5AEEE304B82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63131" y="5958160"/>
            <a:ext cx="1027275" cy="1920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0C71B75-B473-53F7-0FEE-5BD67463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468" y="1605862"/>
            <a:ext cx="814993" cy="62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Google Shape;1246;g2b1dcea7c47_0_501" descr="Logo, company name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93E2F535-644E-F0A2-EE14-2EE625BB38BF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t="25554" b="28362"/>
          <a:stretch/>
        </p:blipFill>
        <p:spPr>
          <a:xfrm>
            <a:off x="7942994" y="1667037"/>
            <a:ext cx="1366495" cy="50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247;g2b1dcea7c47_0_501" descr="HDFC Life Re">
            <a:extLst>
              <a:ext uri="{FF2B5EF4-FFF2-40B4-BE49-F238E27FC236}">
                <a16:creationId xmlns:a16="http://schemas.microsoft.com/office/drawing/2014/main" id="{633AC7EC-ECA7-AA5F-235A-8F6E3CF2DCED}"/>
              </a:ext>
            </a:extLst>
          </p:cNvPr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7944848" y="5785057"/>
            <a:ext cx="1510137" cy="53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248;g2b1dcea7c47_0_501">
            <a:extLst>
              <a:ext uri="{FF2B5EF4-FFF2-40B4-BE49-F238E27FC236}">
                <a16:creationId xmlns:a16="http://schemas.microsoft.com/office/drawing/2014/main" id="{6C5B5659-C522-7B52-F078-F79BE580987C}"/>
              </a:ext>
            </a:extLst>
          </p:cNvPr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8131149" y="4168788"/>
            <a:ext cx="1041002" cy="55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249;g2b1dcea7c47_0_501">
            <a:extLst>
              <a:ext uri="{FF2B5EF4-FFF2-40B4-BE49-F238E27FC236}">
                <a16:creationId xmlns:a16="http://schemas.microsoft.com/office/drawing/2014/main" id="{1BF59B68-D325-6775-4511-084357671AD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973136" y="2435796"/>
            <a:ext cx="541218" cy="61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251;g2b1dcea7c47_0_501" descr="A logo with colorful dots&#10;&#10;Description automatically generated">
            <a:extLst>
              <a:ext uri="{FF2B5EF4-FFF2-40B4-BE49-F238E27FC236}">
                <a16:creationId xmlns:a16="http://schemas.microsoft.com/office/drawing/2014/main" id="{577511E5-2FE4-9C73-FCF0-3C194B0920F9}"/>
              </a:ext>
            </a:extLst>
          </p:cNvPr>
          <p:cNvPicPr preferRelativeResize="0"/>
          <p:nvPr/>
        </p:nvPicPr>
        <p:blipFill rotWithShape="1">
          <a:blip r:embed="rId30">
            <a:alphaModFix/>
          </a:blip>
          <a:srcRect l="9349" r="11160" b="9861"/>
          <a:stretch/>
        </p:blipFill>
        <p:spPr>
          <a:xfrm>
            <a:off x="7798586" y="2346418"/>
            <a:ext cx="886050" cy="74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 descr="A logo for a company&#10;&#10;Description automatically generated">
            <a:extLst>
              <a:ext uri="{FF2B5EF4-FFF2-40B4-BE49-F238E27FC236}">
                <a16:creationId xmlns:a16="http://schemas.microsoft.com/office/drawing/2014/main" id="{3A282B5E-BB84-4702-EC05-30FEC5B421A2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6" t="17026" r="21289" b="19169"/>
          <a:stretch/>
        </p:blipFill>
        <p:spPr>
          <a:xfrm>
            <a:off x="8830388" y="4980421"/>
            <a:ext cx="935360" cy="590219"/>
          </a:xfrm>
          <a:prstGeom prst="rect">
            <a:avLst/>
          </a:prstGeom>
        </p:spPr>
      </p:pic>
      <p:pic>
        <p:nvPicPr>
          <p:cNvPr id="50" name="Picture 49" descr="A logo with black text&#10;&#10;Description automatically generated">
            <a:extLst>
              <a:ext uri="{FF2B5EF4-FFF2-40B4-BE49-F238E27FC236}">
                <a16:creationId xmlns:a16="http://schemas.microsoft.com/office/drawing/2014/main" id="{BB864D54-45F4-154E-5FBE-C324F3EA1C96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5" b="14370"/>
          <a:stretch/>
        </p:blipFill>
        <p:spPr>
          <a:xfrm>
            <a:off x="7602036" y="4948167"/>
            <a:ext cx="1293003" cy="57437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E9CD2FD-B58B-CCC4-84C5-2D954E97D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" t="36168" r="3421" b="29619"/>
          <a:stretch/>
        </p:blipFill>
        <p:spPr bwMode="auto">
          <a:xfrm>
            <a:off x="7903692" y="3337835"/>
            <a:ext cx="1475786" cy="56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Google Shape;1238;g2b1dcea7c47_0_501" descr="IBM - Wikipedia">
            <a:extLst>
              <a:ext uri="{FF2B5EF4-FFF2-40B4-BE49-F238E27FC236}">
                <a16:creationId xmlns:a16="http://schemas.microsoft.com/office/drawing/2014/main" id="{EBEC8213-FCA9-57D4-7CA2-59F3165D5AA3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10583080" y="1718103"/>
            <a:ext cx="883384" cy="40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239;g2b1dcea7c47_0_501">
            <a:extLst>
              <a:ext uri="{FF2B5EF4-FFF2-40B4-BE49-F238E27FC236}">
                <a16:creationId xmlns:a16="http://schemas.microsoft.com/office/drawing/2014/main" id="{73A90AEC-53F6-0484-962E-4AAF614980E7}"/>
              </a:ext>
            </a:extLst>
          </p:cNvPr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10312624" y="2494605"/>
            <a:ext cx="1414218" cy="50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240;g2b1dcea7c47_0_501">
            <a:extLst>
              <a:ext uri="{FF2B5EF4-FFF2-40B4-BE49-F238E27FC236}">
                <a16:creationId xmlns:a16="http://schemas.microsoft.com/office/drawing/2014/main" id="{E83A0BDB-4889-AC09-47D5-7692BE06F8BC}"/>
              </a:ext>
            </a:extLst>
          </p:cNvPr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10339918" y="3297355"/>
            <a:ext cx="1414219" cy="59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250;g2b1dcea7c47_0_501" descr="A colorful logo with blue text&#10;&#10;Description automatically generated">
            <a:extLst>
              <a:ext uri="{FF2B5EF4-FFF2-40B4-BE49-F238E27FC236}">
                <a16:creationId xmlns:a16="http://schemas.microsoft.com/office/drawing/2014/main" id="{BEB29C51-EACC-B1B1-4625-B72B4A8ADC0B}"/>
              </a:ext>
            </a:extLst>
          </p:cNvPr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10299009" y="4129485"/>
            <a:ext cx="1598144" cy="435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252;g2b1dcea7c47_0_501">
            <a:extLst>
              <a:ext uri="{FF2B5EF4-FFF2-40B4-BE49-F238E27FC236}">
                <a16:creationId xmlns:a16="http://schemas.microsoft.com/office/drawing/2014/main" id="{C289402D-A821-1494-0FBE-8F33A17C00B2}"/>
              </a:ext>
            </a:extLst>
          </p:cNvPr>
          <p:cNvPicPr preferRelativeResize="0"/>
          <p:nvPr/>
        </p:nvPicPr>
        <p:blipFill rotWithShape="1">
          <a:blip r:embed="rId38">
            <a:alphaModFix/>
          </a:blip>
          <a:srcRect l="12320" t="40454" r="8146" b="9100"/>
          <a:stretch/>
        </p:blipFill>
        <p:spPr>
          <a:xfrm>
            <a:off x="10372852" y="5848660"/>
            <a:ext cx="1655547" cy="41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253;g2b1dcea7c47_0_501">
            <a:extLst>
              <a:ext uri="{FF2B5EF4-FFF2-40B4-BE49-F238E27FC236}">
                <a16:creationId xmlns:a16="http://schemas.microsoft.com/office/drawing/2014/main" id="{98ACC0FE-7BCD-E74E-1687-14CE83B3059E}"/>
              </a:ext>
            </a:extLst>
          </p:cNvPr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10458535" y="4858444"/>
            <a:ext cx="1134792" cy="5840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7B4D50DD-CE4E-0F55-1F5E-EC539C2E6E83}"/>
              </a:ext>
            </a:extLst>
          </p:cNvPr>
          <p:cNvGrpSpPr/>
          <p:nvPr/>
        </p:nvGrpSpPr>
        <p:grpSpPr>
          <a:xfrm>
            <a:off x="165055" y="2367422"/>
            <a:ext cx="11895750" cy="4068588"/>
            <a:chOff x="165055" y="2367422"/>
            <a:chExt cx="11894864" cy="4068588"/>
          </a:xfrm>
        </p:grpSpPr>
        <p:cxnSp>
          <p:nvCxnSpPr>
            <p:cNvPr id="57" name="Google Shape;1231;g2b1dcea7c47_0_501">
              <a:extLst>
                <a:ext uri="{FF2B5EF4-FFF2-40B4-BE49-F238E27FC236}">
                  <a16:creationId xmlns:a16="http://schemas.microsoft.com/office/drawing/2014/main" id="{3E9DCA31-6E7C-3F77-830A-4EE14C78C4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5055" y="6436010"/>
              <a:ext cx="11894864" cy="0"/>
            </a:xfrm>
            <a:prstGeom prst="straightConnector1">
              <a:avLst/>
            </a:prstGeom>
            <a:noFill/>
            <a:ln w="12700" cap="flat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0" name="Google Shape;1231;g2b1dcea7c47_0_501">
              <a:extLst>
                <a:ext uri="{FF2B5EF4-FFF2-40B4-BE49-F238E27FC236}">
                  <a16:creationId xmlns:a16="http://schemas.microsoft.com/office/drawing/2014/main" id="{E97DA05D-0C88-4D1A-443F-18190EE58B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144" y="2367422"/>
              <a:ext cx="11800686" cy="1"/>
            </a:xfrm>
            <a:prstGeom prst="straightConnector1">
              <a:avLst/>
            </a:prstGeom>
            <a:noFill/>
            <a:ln w="12700" cap="flat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2" name="Google Shape;1231;g2b1dcea7c47_0_501">
              <a:extLst>
                <a:ext uri="{FF2B5EF4-FFF2-40B4-BE49-F238E27FC236}">
                  <a16:creationId xmlns:a16="http://schemas.microsoft.com/office/drawing/2014/main" id="{9873B96B-8D1C-FBFE-4578-5BD7491CC1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144" y="3181140"/>
              <a:ext cx="11800686" cy="1"/>
            </a:xfrm>
            <a:prstGeom prst="straightConnector1">
              <a:avLst/>
            </a:prstGeom>
            <a:noFill/>
            <a:ln w="12700" cap="flat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3" name="Google Shape;1231;g2b1dcea7c47_0_501">
              <a:extLst>
                <a:ext uri="{FF2B5EF4-FFF2-40B4-BE49-F238E27FC236}">
                  <a16:creationId xmlns:a16="http://schemas.microsoft.com/office/drawing/2014/main" id="{FE21A31B-FAE7-8CF8-B920-5433F43B8E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144" y="3994858"/>
              <a:ext cx="11800686" cy="1"/>
            </a:xfrm>
            <a:prstGeom prst="straightConnector1">
              <a:avLst/>
            </a:prstGeom>
            <a:noFill/>
            <a:ln w="12700" cap="flat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24" name="Google Shape;1231;g2b1dcea7c47_0_501">
              <a:extLst>
                <a:ext uri="{FF2B5EF4-FFF2-40B4-BE49-F238E27FC236}">
                  <a16:creationId xmlns:a16="http://schemas.microsoft.com/office/drawing/2014/main" id="{F2B6D562-32F4-22B5-1B9C-938E46C3FB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144" y="4808576"/>
              <a:ext cx="11800686" cy="1"/>
            </a:xfrm>
            <a:prstGeom prst="straightConnector1">
              <a:avLst/>
            </a:prstGeom>
            <a:noFill/>
            <a:ln w="12700" cap="flat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25" name="Google Shape;1231;g2b1dcea7c47_0_501">
              <a:extLst>
                <a:ext uri="{FF2B5EF4-FFF2-40B4-BE49-F238E27FC236}">
                  <a16:creationId xmlns:a16="http://schemas.microsoft.com/office/drawing/2014/main" id="{F135F4FB-3E84-F3AA-18C2-92E89A323C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144" y="5622294"/>
              <a:ext cx="11800686" cy="1"/>
            </a:xfrm>
            <a:prstGeom prst="straightConnector1">
              <a:avLst/>
            </a:prstGeom>
            <a:noFill/>
            <a:ln w="12700" cap="flat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D252B93-FA23-E8B5-0342-1ABC1F254C43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4F6982F-A1E2-8591-F9DA-92C9831E3BEA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Key Entities in GIFT IFSC and GIFT City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DFEF21-E761-0DA9-9E4D-8177B177C10E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45F719-CDD0-54BE-588C-E236F9B824A6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pic>
        <p:nvPicPr>
          <p:cNvPr id="31" name="Picture 30" descr="A red and blue sign with white text&#10;&#10;AI-generated content may be incorrect.">
            <a:extLst>
              <a:ext uri="{FF2B5EF4-FFF2-40B4-BE49-F238E27FC236}">
                <a16:creationId xmlns:a16="http://schemas.microsoft.com/office/drawing/2014/main" id="{AD741790-E145-1894-3882-7AB6FFB3CB2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75" y="2383628"/>
            <a:ext cx="1741367" cy="7306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33F102-F88D-81B2-C647-B2B596BFC39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505769" y="1774597"/>
            <a:ext cx="1299054" cy="34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82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DcR_SlideID>2c074307-35a6-4356-92fe-f6a537677ae4</DcR_SlideID>
</file>

<file path=customXml/item2.xml><?xml version="1.0" encoding="utf-8"?>
<DcR_SlideID>26171945-9e99-4bb1-8003-e2ca57dcdff5</DcR_SlideID>
</file>

<file path=customXml/itemProps1.xml><?xml version="1.0" encoding="utf-8"?>
<ds:datastoreItem xmlns:ds="http://schemas.openxmlformats.org/officeDocument/2006/customXml" ds:itemID="{9884BF65-30E2-4697-961B-601437ED2639}">
  <ds:schemaRefs/>
</ds:datastoreItem>
</file>

<file path=customXml/itemProps2.xml><?xml version="1.0" encoding="utf-8"?>
<ds:datastoreItem xmlns:ds="http://schemas.openxmlformats.org/officeDocument/2006/customXml" ds:itemID="{6744594C-A450-482E-BD42-17174605DD8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6155</TotalTime>
  <Words>1574</Words>
  <Application>Microsoft Office PowerPoint</Application>
  <PresentationFormat>Widescreen</PresentationFormat>
  <Paragraphs>387</Paragraphs>
  <Slides>18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Akshat Pokharna</dc:creator>
  <cp:lastModifiedBy>AKSHAT GANERIWALA</cp:lastModifiedBy>
  <cp:revision>98</cp:revision>
  <cp:lastPrinted>2024-05-29T11:47:09Z</cp:lastPrinted>
  <dcterms:created xsi:type="dcterms:W3CDTF">2021-12-29T04:33:29Z</dcterms:created>
  <dcterms:modified xsi:type="dcterms:W3CDTF">2025-09-02T07:19:52Z</dcterms:modified>
</cp:coreProperties>
</file>