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337" r:id="rId2"/>
    <p:sldId id="345" r:id="rId3"/>
    <p:sldId id="323" r:id="rId4"/>
    <p:sldId id="346" r:id="rId5"/>
    <p:sldId id="347" r:id="rId6"/>
    <p:sldId id="317" r:id="rId7"/>
    <p:sldId id="259" r:id="rId8"/>
    <p:sldId id="348" r:id="rId9"/>
    <p:sldId id="329" r:id="rId10"/>
    <p:sldId id="349" r:id="rId11"/>
    <p:sldId id="271" r:id="rId12"/>
    <p:sldId id="318" r:id="rId13"/>
  </p:sldIdLst>
  <p:sldSz cx="18288000" cy="10287000"/>
  <p:notesSz cx="6858000" cy="9144000"/>
  <p:embeddedFontLs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5760">
          <p15:clr>
            <a:srgbClr val="A4A3A4"/>
          </p15:clr>
        </p15:guide>
        <p15:guide id="3" orient="horz" pos="32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p7lWmyOkqnyZBCLHIBtCrPuvn3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174572-7D32-5812-8B43-5ACB770F3384}" name="Charudatta Patil" initials="CP" userId="e7248289a9288be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FEFE"/>
    <a:srgbClr val="F6F5EE"/>
    <a:srgbClr val="D6EDF0"/>
    <a:srgbClr val="E2FFFE"/>
    <a:srgbClr val="C4BD97"/>
    <a:srgbClr val="16192A"/>
    <a:srgbClr val="C3C8D7"/>
    <a:srgbClr val="014443"/>
    <a:srgbClr val="DCD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8" y="1016"/>
      </p:cViewPr>
      <p:guideLst>
        <p:guide pos="5760"/>
        <p:guide orient="horz"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59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019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28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69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54EEB05-2485-086A-F396-525790F156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9431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4EEB05-2485-086A-F396-525790F15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6;p11">
            <a:extLst>
              <a:ext uri="{FF2B5EF4-FFF2-40B4-BE49-F238E27FC236}">
                <a16:creationId xmlns:a16="http://schemas.microsoft.com/office/drawing/2014/main" id="{6CEDE806-FE2F-B21C-B777-54CC475733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9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47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08ADAE-6A0D-5F21-3A54-70AD24DF2AD7}"/>
              </a:ext>
            </a:extLst>
          </p:cNvPr>
          <p:cNvSpPr/>
          <p:nvPr userDrawn="1"/>
        </p:nvSpPr>
        <p:spPr>
          <a:xfrm>
            <a:off x="-152401" y="0"/>
            <a:ext cx="18440401" cy="9644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5000">
                <a:schemeClr val="accent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54EEB05-2485-086A-F396-525790F156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9431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4EEB05-2485-086A-F396-525790F15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256;p8">
            <a:extLst>
              <a:ext uri="{FF2B5EF4-FFF2-40B4-BE49-F238E27FC236}">
                <a16:creationId xmlns:a16="http://schemas.microsoft.com/office/drawing/2014/main" id="{2A0B0376-3D96-C009-D687-E64680AEE4D5}"/>
              </a:ext>
            </a:extLst>
          </p:cNvPr>
          <p:cNvSpPr/>
          <p:nvPr userDrawn="1"/>
        </p:nvSpPr>
        <p:spPr>
          <a:xfrm>
            <a:off x="-11430" y="92522"/>
            <a:ext cx="4550221" cy="1397784"/>
          </a:xfrm>
          <a:custGeom>
            <a:avLst/>
            <a:gdLst/>
            <a:ahLst/>
            <a:cxnLst/>
            <a:rect l="l" t="t" r="r" b="b"/>
            <a:pathLst>
              <a:path w="4550221" h="1397784" extrusionOk="0">
                <a:moveTo>
                  <a:pt x="0" y="0"/>
                </a:moveTo>
                <a:lnTo>
                  <a:pt x="4550221" y="0"/>
                </a:lnTo>
                <a:lnTo>
                  <a:pt x="4550221" y="1397783"/>
                </a:lnTo>
                <a:lnTo>
                  <a:pt x="0" y="139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998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A15F105-A19A-8509-8F2E-32D54D3709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606617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25" imgH="426" progId="TCLayout.ActiveDocument.1">
                  <p:embed/>
                </p:oleObj>
              </mc:Choice>
              <mc:Fallback>
                <p:oleObj name="think-cell Slide" r:id="rId18" imgW="425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15F105-A19A-8509-8F2E-32D54D370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F9373FB-F848-93EA-293A-857B90160F2B}"/>
              </a:ext>
            </a:extLst>
          </p:cNvPr>
          <p:cNvSpPr/>
          <p:nvPr userDrawn="1"/>
        </p:nvSpPr>
        <p:spPr>
          <a:xfrm>
            <a:off x="0" y="0"/>
            <a:ext cx="18288000" cy="964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5029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Google Shape;256;p8">
            <a:extLst>
              <a:ext uri="{FF2B5EF4-FFF2-40B4-BE49-F238E27FC236}">
                <a16:creationId xmlns:a16="http://schemas.microsoft.com/office/drawing/2014/main" id="{716F215A-260A-CB76-F5A1-2A4FFFBEC990}"/>
              </a:ext>
            </a:extLst>
          </p:cNvPr>
          <p:cNvSpPr/>
          <p:nvPr userDrawn="1"/>
        </p:nvSpPr>
        <p:spPr>
          <a:xfrm>
            <a:off x="-11430" y="92522"/>
            <a:ext cx="4550221" cy="1397784"/>
          </a:xfrm>
          <a:custGeom>
            <a:avLst/>
            <a:gdLst/>
            <a:ahLst/>
            <a:cxnLst/>
            <a:rect l="l" t="t" r="r" b="b"/>
            <a:pathLst>
              <a:path w="4550221" h="1397784" extrusionOk="0">
                <a:moveTo>
                  <a:pt x="0" y="0"/>
                </a:moveTo>
                <a:lnTo>
                  <a:pt x="4550221" y="0"/>
                </a:lnTo>
                <a:lnTo>
                  <a:pt x="4550221" y="1397783"/>
                </a:lnTo>
                <a:lnTo>
                  <a:pt x="0" y="139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03" userDrawn="1">
          <p15:clr>
            <a:srgbClr val="A4A3A4"/>
          </p15:clr>
        </p15:guide>
        <p15:guide id="2" pos="11203" userDrawn="1">
          <p15:clr>
            <a:srgbClr val="A4A3A4"/>
          </p15:clr>
        </p15:guide>
        <p15:guide id="3" orient="horz" pos="6075" userDrawn="1">
          <p15:clr>
            <a:srgbClr val="A4A3A4"/>
          </p15:clr>
        </p15:guide>
        <p15:guide id="4" orient="horz" pos="90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jpe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slide" Target="slide10.xml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6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BEB0A0-96A5-C1AA-33CD-50F91445C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"/>
            <a:ext cx="18285714" cy="10285714"/>
          </a:xfrm>
          <a:prstGeom prst="rect">
            <a:avLst/>
          </a:prstGeom>
        </p:spPr>
      </p:pic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98050D8-A15E-E6A4-580E-4C38B16559E9}"/>
              </a:ext>
            </a:extLst>
          </p:cNvPr>
          <p:cNvSpPr txBox="1"/>
          <p:nvPr/>
        </p:nvSpPr>
        <p:spPr>
          <a:xfrm>
            <a:off x="6502400" y="3535024"/>
            <a:ext cx="9989916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lvl="0" algn="ctr">
              <a:buSzPts val="4500"/>
            </a:pPr>
            <a:r>
              <a:rPr lang="en-IN" sz="5400" dirty="0">
                <a:solidFill>
                  <a:schemeClr val="bg1"/>
                </a:solidFill>
              </a:rPr>
              <a:t>Strengthening Global Reporting Frameworks in GCCs Through CA Leadership</a:t>
            </a:r>
            <a:endParaRPr lang="en-US" sz="54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E72FD-DC42-7938-606F-705191AAA67C}"/>
              </a:ext>
            </a:extLst>
          </p:cNvPr>
          <p:cNvSpPr txBox="1"/>
          <p:nvPr/>
        </p:nvSpPr>
        <p:spPr>
          <a:xfrm>
            <a:off x="10642600" y="8229600"/>
            <a:ext cx="744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i="1" dirty="0">
                <a:solidFill>
                  <a:srgbClr val="00B0F0"/>
                </a:solidFill>
              </a:rPr>
              <a:t>Jangoo Dalal </a:t>
            </a:r>
          </a:p>
          <a:p>
            <a:pPr algn="r"/>
            <a:r>
              <a:rPr lang="en-US" sz="4400" b="1" i="1" dirty="0">
                <a:solidFill>
                  <a:srgbClr val="00B0F0"/>
                </a:solidFill>
              </a:rPr>
              <a:t>CEO &amp; Co-Founder</a:t>
            </a:r>
          </a:p>
        </p:txBody>
      </p:sp>
      <p:pic>
        <p:nvPicPr>
          <p:cNvPr id="1026" name="Picture 2" descr="Institute of Chartered Accountants of India - Wikipedia">
            <a:extLst>
              <a:ext uri="{FF2B5EF4-FFF2-40B4-BE49-F238E27FC236}">
                <a16:creationId xmlns:a16="http://schemas.microsoft.com/office/drawing/2014/main" id="{AC024AEF-7CC4-0AD0-E872-860ADDBC4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-12701"/>
            <a:ext cx="2239819" cy="22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3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75871-7DA0-C79A-AE89-8A7A8F33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0E1BD4-5BA0-C492-0925-EBA252A70F24}"/>
              </a:ext>
            </a:extLst>
          </p:cNvPr>
          <p:cNvSpPr/>
          <p:nvPr/>
        </p:nvSpPr>
        <p:spPr>
          <a:xfrm flipH="1" flipV="1">
            <a:off x="152400" y="3366664"/>
            <a:ext cx="5687291" cy="6920336"/>
          </a:xfrm>
          <a:custGeom>
            <a:avLst/>
            <a:gdLst>
              <a:gd name="connsiteX0" fmla="*/ 6666084 w 6666083"/>
              <a:gd name="connsiteY0" fmla="*/ 0 h 5905061"/>
              <a:gd name="connsiteX1" fmla="*/ 6666084 w 6666083"/>
              <a:gd name="connsiteY1" fmla="*/ 5672315 h 5905061"/>
              <a:gd name="connsiteX2" fmla="*/ 6442157 w 6666083"/>
              <a:gd name="connsiteY2" fmla="*/ 5761846 h 5905061"/>
              <a:gd name="connsiteX3" fmla="*/ 5697614 w 6666083"/>
              <a:gd name="connsiteY3" fmla="*/ 5905061 h 5905061"/>
              <a:gd name="connsiteX4" fmla="*/ 4453421 w 6666083"/>
              <a:gd name="connsiteY4" fmla="*/ 5472371 h 5905061"/>
              <a:gd name="connsiteX5" fmla="*/ 741100 w 6666083"/>
              <a:gd name="connsiteY5" fmla="*/ 2524016 h 5905061"/>
              <a:gd name="connsiteX6" fmla="*/ 134243 w 6666083"/>
              <a:gd name="connsiteY6" fmla="*/ 1705010 h 5905061"/>
              <a:gd name="connsiteX7" fmla="*/ 23337 w 6666083"/>
              <a:gd name="connsiteY7" fmla="*/ 695977 h 5905061"/>
              <a:gd name="connsiteX8" fmla="*/ 132393 w 6666083"/>
              <a:gd name="connsiteY8" fmla="*/ 0 h 5905061"/>
              <a:gd name="connsiteX9" fmla="*/ 6666084 w 6666083"/>
              <a:gd name="connsiteY9" fmla="*/ 0 h 590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6083" h="5905061">
                <a:moveTo>
                  <a:pt x="6666084" y="0"/>
                </a:moveTo>
                <a:lnTo>
                  <a:pt x="6666084" y="5672315"/>
                </a:lnTo>
                <a:lnTo>
                  <a:pt x="6442157" y="5761846"/>
                </a:lnTo>
                <a:cubicBezTo>
                  <a:pt x="6204400" y="5856859"/>
                  <a:pt x="5953870" y="5905061"/>
                  <a:pt x="5697614" y="5905061"/>
                </a:cubicBezTo>
                <a:cubicBezTo>
                  <a:pt x="5246590" y="5905061"/>
                  <a:pt x="4804726" y="5751318"/>
                  <a:pt x="4453421" y="5472371"/>
                </a:cubicBezTo>
                <a:lnTo>
                  <a:pt x="741100" y="2524016"/>
                </a:lnTo>
                <a:cubicBezTo>
                  <a:pt x="469957" y="2308671"/>
                  <a:pt x="260037" y="2025460"/>
                  <a:pt x="134243" y="1705010"/>
                </a:cubicBezTo>
                <a:cubicBezTo>
                  <a:pt x="8450" y="1384472"/>
                  <a:pt x="-29958" y="1035657"/>
                  <a:pt x="23337" y="695977"/>
                </a:cubicBezTo>
                <a:lnTo>
                  <a:pt x="132393" y="0"/>
                </a:lnTo>
                <a:lnTo>
                  <a:pt x="6666084" y="0"/>
                </a:lnTo>
                <a:close/>
              </a:path>
            </a:pathLst>
          </a:custGeom>
          <a:solidFill>
            <a:schemeClr val="accent3"/>
          </a:solidFill>
          <a:ln w="8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5B2C5-6699-9BA5-2C4D-C357D27726F2}"/>
              </a:ext>
            </a:extLst>
          </p:cNvPr>
          <p:cNvSpPr txBox="1"/>
          <p:nvPr/>
        </p:nvSpPr>
        <p:spPr>
          <a:xfrm>
            <a:off x="6882707" y="297080"/>
            <a:ext cx="8262763" cy="1481717"/>
          </a:xfrm>
          <a:prstGeom prst="rect">
            <a:avLst/>
          </a:prstGeom>
          <a:noFill/>
        </p:spPr>
        <p:txBody>
          <a:bodyPr wrap="none" lIns="0" rtlCol="0" anchor="ctr">
            <a:noAutofit/>
          </a:bodyPr>
          <a:lstStyle/>
          <a:p>
            <a:r>
              <a:rPr lang="en-US" sz="6000" b="1" dirty="0">
                <a:latin typeface="+mn-lt"/>
              </a:rPr>
              <a:t>Finally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3F0DE-46C8-C742-1892-C232C554E0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5145470"/>
            <a:ext cx="5486401" cy="5141530"/>
          </a:xfrm>
          <a:custGeom>
            <a:avLst/>
            <a:gdLst>
              <a:gd name="connsiteX0" fmla="*/ 1339104 w 9217201"/>
              <a:gd name="connsiteY0" fmla="*/ 0 h 8637814"/>
              <a:gd name="connsiteX1" fmla="*/ 3059451 w 9217201"/>
              <a:gd name="connsiteY1" fmla="*/ 632931 h 8637814"/>
              <a:gd name="connsiteX2" fmla="*/ 8192481 w 9217201"/>
              <a:gd name="connsiteY2" fmla="*/ 4945730 h 8637814"/>
              <a:gd name="connsiteX3" fmla="*/ 9031583 w 9217201"/>
              <a:gd name="connsiteY3" fmla="*/ 6143757 h 8637814"/>
              <a:gd name="connsiteX4" fmla="*/ 9184933 w 9217201"/>
              <a:gd name="connsiteY4" fmla="*/ 7619752 h 8637814"/>
              <a:gd name="connsiteX5" fmla="*/ 9034141 w 9217201"/>
              <a:gd name="connsiteY5" fmla="*/ 8637814 h 8637814"/>
              <a:gd name="connsiteX6" fmla="*/ 0 w 9217201"/>
              <a:gd name="connsiteY6" fmla="*/ 8637814 h 8637814"/>
              <a:gd name="connsiteX7" fmla="*/ 0 w 9217201"/>
              <a:gd name="connsiteY7" fmla="*/ 340457 h 8637814"/>
              <a:gd name="connsiteX8" fmla="*/ 309624 w 9217201"/>
              <a:gd name="connsiteY8" fmla="*/ 209492 h 8637814"/>
              <a:gd name="connsiteX9" fmla="*/ 1339104 w 9217201"/>
              <a:gd name="connsiteY9" fmla="*/ 0 h 86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7201" h="8637814">
                <a:moveTo>
                  <a:pt x="1339104" y="0"/>
                </a:moveTo>
                <a:cubicBezTo>
                  <a:pt x="1962736" y="0"/>
                  <a:pt x="2573702" y="224892"/>
                  <a:pt x="3059451" y="632931"/>
                </a:cubicBezTo>
                <a:lnTo>
                  <a:pt x="8192481" y="4945730"/>
                </a:lnTo>
                <a:cubicBezTo>
                  <a:pt x="8567391" y="5260733"/>
                  <a:pt x="8857648" y="5675009"/>
                  <a:pt x="9031583" y="6143757"/>
                </a:cubicBezTo>
                <a:cubicBezTo>
                  <a:pt x="9205517" y="6612634"/>
                  <a:pt x="9258624" y="7122874"/>
                  <a:pt x="9184933" y="7619752"/>
                </a:cubicBezTo>
                <a:lnTo>
                  <a:pt x="9034141" y="8637814"/>
                </a:lnTo>
                <a:lnTo>
                  <a:pt x="0" y="8637814"/>
                </a:lnTo>
                <a:lnTo>
                  <a:pt x="0" y="340457"/>
                </a:lnTo>
                <a:lnTo>
                  <a:pt x="309624" y="209492"/>
                </a:lnTo>
                <a:cubicBezTo>
                  <a:pt x="638371" y="70509"/>
                  <a:pt x="984779" y="0"/>
                  <a:pt x="1339104" y="0"/>
                </a:cubicBezTo>
                <a:close/>
              </a:path>
            </a:pathLst>
          </a:custGeom>
        </p:spPr>
      </p:pic>
      <p:pic>
        <p:nvPicPr>
          <p:cNvPr id="3" name="Graphic 2">
            <a:hlinkClick r:id="rId3" action="ppaction://hlinksldjump"/>
            <a:extLst>
              <a:ext uri="{FF2B5EF4-FFF2-40B4-BE49-F238E27FC236}">
                <a16:creationId xmlns:a16="http://schemas.microsoft.com/office/drawing/2014/main" id="{A48DA98D-4477-AB4F-5908-063B8DA33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84700" y="9143999"/>
            <a:ext cx="500063" cy="500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E44FF-C9B5-0532-51E4-2A97DA5AD800}"/>
              </a:ext>
            </a:extLst>
          </p:cNvPr>
          <p:cNvSpPr txBox="1"/>
          <p:nvPr/>
        </p:nvSpPr>
        <p:spPr>
          <a:xfrm>
            <a:off x="4551217" y="1433954"/>
            <a:ext cx="12837392" cy="311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800" dirty="0"/>
          </a:p>
          <a:p>
            <a:pPr>
              <a:lnSpc>
                <a:spcPct val="150000"/>
              </a:lnSpc>
              <a:buNone/>
            </a:pPr>
            <a:endParaRPr lang="en-IN" sz="2800" b="1" dirty="0"/>
          </a:p>
          <a:p>
            <a:pPr algn="ctr">
              <a:lnSpc>
                <a:spcPct val="150000"/>
              </a:lnSpc>
              <a:buNone/>
            </a:pPr>
            <a:r>
              <a:rPr lang="en-IN" sz="4000" b="1" dirty="0">
                <a:solidFill>
                  <a:schemeClr val="accent1"/>
                </a:solidFill>
              </a:rPr>
              <a:t>Trust is the ultimate currency of business. </a:t>
            </a:r>
          </a:p>
          <a:p>
            <a:pPr algn="ctr">
              <a:lnSpc>
                <a:spcPct val="150000"/>
              </a:lnSpc>
              <a:buNone/>
            </a:pPr>
            <a:r>
              <a:rPr lang="en-IN" sz="4000" b="1" dirty="0">
                <a:solidFill>
                  <a:schemeClr val="accent1"/>
                </a:solidFill>
              </a:rPr>
              <a:t>And CAs are its strongest guardians.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F5B96-871A-09D7-1547-BA7EC1E27E17}"/>
              </a:ext>
            </a:extLst>
          </p:cNvPr>
          <p:cNvSpPr txBox="1"/>
          <p:nvPr/>
        </p:nvSpPr>
        <p:spPr>
          <a:xfrm>
            <a:off x="4634348" y="6546275"/>
            <a:ext cx="13585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VACA = Value Accreting  Chartered Accountant</a:t>
            </a:r>
          </a:p>
          <a:p>
            <a:pPr algn="ctr"/>
            <a:r>
              <a:rPr lang="en-US" sz="4800" dirty="0">
                <a:solidFill>
                  <a:schemeClr val="accent1"/>
                </a:solidFill>
              </a:rPr>
              <a:t>Agree?  </a:t>
            </a:r>
          </a:p>
        </p:txBody>
      </p:sp>
    </p:spTree>
    <p:extLst>
      <p:ext uri="{BB962C8B-B14F-4D97-AF65-F5344CB8AC3E}">
        <p14:creationId xmlns:p14="http://schemas.microsoft.com/office/powerpoint/2010/main" val="4120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CC35327-B5BE-341C-5D80-FF9A8F39EA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C35327-B5BE-341C-5D80-FF9A8F39E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7746AA1-9C7A-8256-33CD-3B7191D4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69" y="274638"/>
            <a:ext cx="12755563" cy="1143000"/>
          </a:xfrm>
        </p:spPr>
        <p:txBody>
          <a:bodyPr vert="horz">
            <a:normAutofit/>
          </a:bodyPr>
          <a:lstStyle/>
          <a:p>
            <a:pPr>
              <a:lnSpc>
                <a:spcPct val="140006"/>
              </a:lnSpc>
              <a:buClr>
                <a:srgbClr val="000000"/>
              </a:buClr>
              <a:buSzPts val="5999"/>
            </a:pPr>
            <a:r>
              <a:rPr lang="en-US" b="1" dirty="0">
                <a:solidFill>
                  <a:srgbClr val="050505"/>
                </a:solidFill>
                <a:latin typeface="Lato Black" panose="020F0A02020204030203" pitchFamily="34" charset="0"/>
                <a:cs typeface="Arial"/>
                <a:sym typeface="Arial"/>
              </a:rPr>
              <a:t>Introduction &amp; Credentials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D1F77EB-F121-471A-58E1-51864F6D687E}"/>
              </a:ext>
            </a:extLst>
          </p:cNvPr>
          <p:cNvGrpSpPr/>
          <p:nvPr/>
        </p:nvGrpSpPr>
        <p:grpSpPr>
          <a:xfrm>
            <a:off x="330200" y="5394055"/>
            <a:ext cx="11218855" cy="3853765"/>
            <a:chOff x="1714964" y="6308128"/>
            <a:chExt cx="14447939" cy="323707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6AD418B-8A97-4166-B693-20DD1545C817}"/>
                </a:ext>
              </a:extLst>
            </p:cNvPr>
            <p:cNvGrpSpPr/>
            <p:nvPr/>
          </p:nvGrpSpPr>
          <p:grpSpPr>
            <a:xfrm>
              <a:off x="1714964" y="6396327"/>
              <a:ext cx="6604658" cy="3026678"/>
              <a:chOff x="1165389" y="6396327"/>
              <a:chExt cx="6604658" cy="302667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F665754-A631-373B-059F-0C034FCF383C}"/>
                  </a:ext>
                </a:extLst>
              </p:cNvPr>
              <p:cNvSpPr/>
              <p:nvPr/>
            </p:nvSpPr>
            <p:spPr>
              <a:xfrm>
                <a:off x="1165389" y="6903005"/>
                <a:ext cx="6604658" cy="2520000"/>
              </a:xfrm>
              <a:prstGeom prst="rect">
                <a:avLst/>
              </a:prstGeom>
              <a:noFill/>
              <a:ln w="190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720000" rIns="180000" rtlCol="0" anchor="t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50+ years’ </a:t>
                </a:r>
                <a:r>
                  <a:rPr lang="en-US" sz="2000" dirty="0">
                    <a:solidFill>
                      <a:schemeClr val="tx1"/>
                    </a:solidFill>
                  </a:rPr>
                  <a:t>experience Corporate Governance,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Capital Markets, Insurance Reforms Board Leadership, ESG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Oversight, Regulatory Transformation Board Member/Chairman, Government Committees</a:t>
                </a:r>
              </a:p>
              <a:p>
                <a:pPr algn="ctr"/>
                <a:br>
                  <a:rPr lang="en-US" sz="2000" dirty="0">
                    <a:solidFill>
                      <a:schemeClr val="tx1"/>
                    </a:solidFill>
                  </a:rPr>
                </a:b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030CCE2-A41F-6CCD-7DF9-05014F036287}"/>
                  </a:ext>
                </a:extLst>
              </p:cNvPr>
              <p:cNvGrpSpPr/>
              <p:nvPr/>
            </p:nvGrpSpPr>
            <p:grpSpPr>
              <a:xfrm>
                <a:off x="2892478" y="6396327"/>
                <a:ext cx="4727466" cy="988201"/>
                <a:chOff x="813927" y="6396327"/>
                <a:chExt cx="4727466" cy="988201"/>
              </a:xfrm>
            </p:grpSpPr>
            <p:sp>
              <p:nvSpPr>
                <p:cNvPr id="77" name="Rectangle: Top Corners Rounded 76">
                  <a:extLst>
                    <a:ext uri="{FF2B5EF4-FFF2-40B4-BE49-F238E27FC236}">
                      <a16:creationId xmlns:a16="http://schemas.microsoft.com/office/drawing/2014/main" id="{75058683-4431-D02B-E06E-52EEF25D70EB}"/>
                    </a:ext>
                  </a:extLst>
                </p:cNvPr>
                <p:cNvSpPr/>
                <p:nvPr/>
              </p:nvSpPr>
              <p:spPr>
                <a:xfrm rot="5400000">
                  <a:off x="3144488" y="4899424"/>
                  <a:ext cx="900000" cy="389381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tIns="0" rIns="0" bIns="360000" rtlCol="0" anchor="ctr"/>
                <a:lstStyle/>
                <a:p>
                  <a:r>
                    <a:rPr lang="en-US" sz="2000" b="1" dirty="0">
                      <a:solidFill>
                        <a:schemeClr val="accent1"/>
                      </a:solidFill>
                      <a:cs typeface="Arial"/>
                    </a:rPr>
                    <a:t>Mr. G. N. Bajpai</a:t>
                  </a:r>
                  <a:br>
                    <a:rPr lang="en-US" sz="1800" dirty="0">
                      <a:solidFill>
                        <a:schemeClr val="tx1"/>
                      </a:solidFill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cs typeface="Arial"/>
                    </a:rPr>
                    <a:t>Co-Founder &amp; Mentor</a:t>
                  </a:r>
                  <a:br>
                    <a:rPr lang="en-US" dirty="0">
                      <a:solidFill>
                        <a:srgbClr val="000000"/>
                      </a:solidFill>
                      <a:cs typeface="Arial"/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cs typeface="Arial"/>
                    </a:rPr>
                    <a:t>(Ex-Chairman, SEBI &amp; LIC)</a:t>
                  </a:r>
                </a:p>
              </p:txBody>
            </p:sp>
            <p:pic>
              <p:nvPicPr>
                <p:cNvPr id="79" name="Picture 2">
                  <a:extLst>
                    <a:ext uri="{FF2B5EF4-FFF2-40B4-BE49-F238E27FC236}">
                      <a16:creationId xmlns:a16="http://schemas.microsoft.com/office/drawing/2014/main" id="{2681841B-58E6-A84D-FC8F-D65A590D92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3927" y="6396327"/>
                  <a:ext cx="1076401" cy="988201"/>
                </a:xfrm>
                <a:prstGeom prst="ellipse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18900000" algn="bl" rotWithShape="0">
                    <a:schemeClr val="bg1">
                      <a:lumMod val="7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01EC419-C904-119D-7FEC-D76375F34C03}"/>
                </a:ext>
              </a:extLst>
            </p:cNvPr>
            <p:cNvGrpSpPr/>
            <p:nvPr/>
          </p:nvGrpSpPr>
          <p:grpSpPr>
            <a:xfrm>
              <a:off x="9532546" y="6308128"/>
              <a:ext cx="6630357" cy="3237072"/>
              <a:chOff x="9532546" y="6308128"/>
              <a:chExt cx="6630357" cy="323707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D69B1B3-443A-D8B5-5769-66FBCAA3D863}"/>
                  </a:ext>
                </a:extLst>
              </p:cNvPr>
              <p:cNvSpPr/>
              <p:nvPr/>
            </p:nvSpPr>
            <p:spPr>
              <a:xfrm>
                <a:off x="9532546" y="7025200"/>
                <a:ext cx="6630357" cy="2520000"/>
              </a:xfrm>
              <a:prstGeom prst="rect">
                <a:avLst/>
              </a:prstGeom>
              <a:noFill/>
              <a:ln w="190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720000" rIns="180000" rtlCol="0" anchor="t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40+ years’ </a:t>
                </a:r>
                <a:r>
                  <a:rPr lang="en-US" sz="2000" dirty="0">
                    <a:solidFill>
                      <a:schemeClr val="tx1"/>
                    </a:solidFill>
                  </a:rPr>
                  <a:t>experience Chartered Accountant, Corporate Boards,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Sustainability Strategy, Audit &amp; Risk Oversight Board Member/Chairman, Government Task Forces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E9A32AE-703C-634B-F6D1-FFCC5E5DDD3A}"/>
                  </a:ext>
                </a:extLst>
              </p:cNvPr>
              <p:cNvGrpSpPr/>
              <p:nvPr/>
            </p:nvGrpSpPr>
            <p:grpSpPr>
              <a:xfrm>
                <a:off x="10814094" y="6308128"/>
                <a:ext cx="5348809" cy="1076400"/>
                <a:chOff x="5692221" y="6308128"/>
                <a:chExt cx="5348809" cy="1076400"/>
              </a:xfrm>
            </p:grpSpPr>
            <p:sp>
              <p:nvSpPr>
                <p:cNvPr id="62" name="Rectangle: Top Corners Rounded 61">
                  <a:extLst>
                    <a:ext uri="{FF2B5EF4-FFF2-40B4-BE49-F238E27FC236}">
                      <a16:creationId xmlns:a16="http://schemas.microsoft.com/office/drawing/2014/main" id="{120E7330-79AC-47D5-CE0B-6A849ED7D6EA}"/>
                    </a:ext>
                  </a:extLst>
                </p:cNvPr>
                <p:cNvSpPr/>
                <p:nvPr/>
              </p:nvSpPr>
              <p:spPr>
                <a:xfrm rot="5400000">
                  <a:off x="8410895" y="4666193"/>
                  <a:ext cx="945521" cy="4314749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tIns="0" rIns="0" bIns="360000" rtlCol="0" anchor="ctr"/>
                <a:lstStyle/>
                <a:p>
                  <a:r>
                    <a:rPr lang="en-US" sz="2000" b="1" dirty="0">
                      <a:solidFill>
                        <a:schemeClr val="accent1"/>
                      </a:solidFill>
                      <a:cs typeface="Arial"/>
                    </a:rPr>
                    <a:t>Mr. Shailesh V. Haribhakti</a:t>
                  </a:r>
                  <a:br>
                    <a:rPr lang="en-US" sz="1800" dirty="0">
                      <a:solidFill>
                        <a:schemeClr val="tx1"/>
                      </a:solidFill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cs typeface="Arial"/>
                    </a:rPr>
                    <a:t>Co-Founder &amp; Mentor, Board Leader, Chartered Accountant, ESG &amp; Governance Visionary, Author</a:t>
                  </a:r>
                </a:p>
              </p:txBody>
            </p:sp>
            <p:pic>
              <p:nvPicPr>
                <p:cNvPr id="80" name="Picture 4">
                  <a:extLst>
                    <a:ext uri="{FF2B5EF4-FFF2-40B4-BE49-F238E27FC236}">
                      <a16:creationId xmlns:a16="http://schemas.microsoft.com/office/drawing/2014/main" id="{45FD22B6-7929-E791-81A7-7C8FCE1D32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92221" y="6308128"/>
                  <a:ext cx="1276806" cy="1076400"/>
                </a:xfrm>
                <a:prstGeom prst="ellipse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18900000" algn="bl" rotWithShape="0">
                    <a:schemeClr val="bg1">
                      <a:lumMod val="7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BB936-A2EB-F1F8-3931-E82E9DD47247}"/>
              </a:ext>
            </a:extLst>
          </p:cNvPr>
          <p:cNvGrpSpPr/>
          <p:nvPr/>
        </p:nvGrpSpPr>
        <p:grpSpPr>
          <a:xfrm>
            <a:off x="330200" y="4184738"/>
            <a:ext cx="17216794" cy="4800576"/>
            <a:chOff x="741006" y="1655538"/>
            <a:chExt cx="16805988" cy="506455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300B10-8454-DFB5-007F-570D39535B2A}"/>
                </a:ext>
              </a:extLst>
            </p:cNvPr>
            <p:cNvGrpSpPr/>
            <p:nvPr/>
          </p:nvGrpSpPr>
          <p:grpSpPr>
            <a:xfrm>
              <a:off x="741006" y="1655538"/>
              <a:ext cx="16805988" cy="432000"/>
              <a:chOff x="741006" y="1655538"/>
              <a:chExt cx="16805988" cy="432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92F5E0-BEFE-2AA9-85C2-89D311C7CF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006" y="1871538"/>
                <a:ext cx="16805988" cy="0"/>
              </a:xfrm>
              <a:prstGeom prst="line">
                <a:avLst/>
              </a:prstGeom>
              <a:ln w="19050">
                <a:gradFill flip="none" rotWithShape="1">
                  <a:gsLst>
                    <a:gs pos="40000">
                      <a:schemeClr val="bg1">
                        <a:lumMod val="7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D32B1276-4570-55E5-26A4-1DBC3C6683BF}"/>
                  </a:ext>
                </a:extLst>
              </p:cNvPr>
              <p:cNvSpPr/>
              <p:nvPr/>
            </p:nvSpPr>
            <p:spPr>
              <a:xfrm>
                <a:off x="7704000" y="1655538"/>
                <a:ext cx="2880000" cy="4320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US" sz="2000" b="1" dirty="0"/>
                  <a:t>Founding  Team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A855E28-6631-1700-0E0C-79C3F5AD601A}"/>
                </a:ext>
              </a:extLst>
            </p:cNvPr>
            <p:cNvGrpSpPr/>
            <p:nvPr/>
          </p:nvGrpSpPr>
          <p:grpSpPr>
            <a:xfrm>
              <a:off x="12544180" y="2971813"/>
              <a:ext cx="4873794" cy="3748281"/>
              <a:chOff x="415272" y="2365456"/>
              <a:chExt cx="4227338" cy="318546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3156F1-2FA4-2CFB-4FBD-5FF713D33AFF}"/>
                  </a:ext>
                </a:extLst>
              </p:cNvPr>
              <p:cNvSpPr/>
              <p:nvPr/>
            </p:nvSpPr>
            <p:spPr>
              <a:xfrm>
                <a:off x="415272" y="3030918"/>
                <a:ext cx="4227338" cy="2520000"/>
              </a:xfrm>
              <a:prstGeom prst="rect">
                <a:avLst/>
              </a:prstGeom>
              <a:noFill/>
              <a:ln w="1905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720000" rIns="180000" rtlCol="0" anchor="t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30+ years’ </a:t>
                </a:r>
                <a:r>
                  <a:rPr lang="en-US" sz="2000" dirty="0">
                    <a:solidFill>
                      <a:schemeClr val="tx1"/>
                    </a:solidFill>
                  </a:rPr>
                  <a:t>experience,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Technology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&amp; GCC Leadership</a:t>
                </a:r>
                <a:r>
                  <a:rPr lang="en-US" sz="2000" dirty="0">
                    <a:solidFill>
                      <a:schemeClr val="tx1"/>
                    </a:solidFill>
                  </a:rPr>
                  <a:t>, ESG Strategy, Corporate Governance, Product Marketing, Board Effectiveness, and Sustainable Digital Transformation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Global Experience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C6670C7-23DE-A37C-F60B-D9B0F476FB6F}"/>
                  </a:ext>
                </a:extLst>
              </p:cNvPr>
              <p:cNvGrpSpPr/>
              <p:nvPr/>
            </p:nvGrpSpPr>
            <p:grpSpPr>
              <a:xfrm>
                <a:off x="1232185" y="2365456"/>
                <a:ext cx="3168296" cy="1075044"/>
                <a:chOff x="818185" y="2365456"/>
                <a:chExt cx="3168296" cy="1075044"/>
              </a:xfrm>
            </p:grpSpPr>
            <p:sp>
              <p:nvSpPr>
                <p:cNvPr id="29" name="Rectangle: Top Corners Rounded 28">
                  <a:extLst>
                    <a:ext uri="{FF2B5EF4-FFF2-40B4-BE49-F238E27FC236}">
                      <a16:creationId xmlns:a16="http://schemas.microsoft.com/office/drawing/2014/main" id="{12A10B15-6FF2-5D97-3876-48EEFA040D20}"/>
                    </a:ext>
                  </a:extLst>
                </p:cNvPr>
                <p:cNvSpPr/>
                <p:nvPr/>
              </p:nvSpPr>
              <p:spPr>
                <a:xfrm rot="5400000">
                  <a:off x="2330997" y="1697494"/>
                  <a:ext cx="987522" cy="232344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tIns="0" rIns="0" bIns="360000" rtlCol="0" anchor="ctr"/>
                <a:lstStyle/>
                <a:p>
                  <a:r>
                    <a:rPr lang="en-US" sz="2000" b="1" dirty="0">
                      <a:solidFill>
                        <a:schemeClr val="accent1"/>
                      </a:solidFill>
                      <a:cs typeface="Arial"/>
                    </a:rPr>
                    <a:t>Jangoo Dalal</a:t>
                  </a:r>
                  <a:br>
                    <a:rPr lang="en-US" sz="1800" dirty="0">
                      <a:solidFill>
                        <a:schemeClr val="tx1"/>
                      </a:solidFill>
                    </a:rPr>
                  </a:br>
                  <a:r>
                    <a:rPr lang="en-US" dirty="0">
                      <a:solidFill>
                        <a:srgbClr val="000000"/>
                      </a:solidFill>
                      <a:cs typeface="Arial"/>
                    </a:rPr>
                    <a:t>Co-Founder &amp; CEO</a:t>
                  </a:r>
                </a:p>
                <a:p>
                  <a:r>
                    <a:rPr lang="en-US" dirty="0">
                      <a:solidFill>
                        <a:srgbClr val="000000"/>
                      </a:solidFill>
                      <a:cs typeface="Arial"/>
                    </a:rPr>
                    <a:t>EX-MD  Cisco, Avaya, </a:t>
                  </a:r>
                  <a:r>
                    <a:rPr lang="en-US" dirty="0" err="1">
                      <a:solidFill>
                        <a:srgbClr val="000000"/>
                      </a:solidFill>
                      <a:cs typeface="Arial"/>
                    </a:rPr>
                    <a:t>DlInk</a:t>
                  </a:r>
                  <a:endParaRPr lang="en-US" dirty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pic>
              <p:nvPicPr>
                <p:cNvPr id="14" name="Picture 6">
                  <a:extLst>
                    <a:ext uri="{FF2B5EF4-FFF2-40B4-BE49-F238E27FC236}">
                      <a16:creationId xmlns:a16="http://schemas.microsoft.com/office/drawing/2014/main" id="{7CB61B1D-F7F0-94EE-0785-F626C2F9BC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8185" y="2365456"/>
                  <a:ext cx="1075044" cy="1075044"/>
                </a:xfrm>
                <a:prstGeom prst="ellipse">
                  <a:avLst/>
                </a:pr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18900000" algn="bl" rotWithShape="0">
                    <a:schemeClr val="bg1">
                      <a:lumMod val="7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1CDBB7-21BA-E029-AC23-FB614C605F6C}"/>
              </a:ext>
            </a:extLst>
          </p:cNvPr>
          <p:cNvSpPr txBox="1"/>
          <p:nvPr/>
        </p:nvSpPr>
        <p:spPr>
          <a:xfrm>
            <a:off x="6781800" y="878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: Top Corners Rounded 3616">
            <a:extLst>
              <a:ext uri="{FF2B5EF4-FFF2-40B4-BE49-F238E27FC236}">
                <a16:creationId xmlns:a16="http://schemas.microsoft.com/office/drawing/2014/main" id="{EF102ABE-3138-759E-F068-FDB91A091551}"/>
              </a:ext>
            </a:extLst>
          </p:cNvPr>
          <p:cNvSpPr/>
          <p:nvPr/>
        </p:nvSpPr>
        <p:spPr>
          <a:xfrm rot="5400000">
            <a:off x="7398099" y="-5318952"/>
            <a:ext cx="2715947" cy="1598814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720000" rIns="0" bIns="540000" rtlCol="0" anchor="ctr"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GovEVA</a:t>
            </a:r>
            <a:r>
              <a:rPr lang="en-US" sz="2400" dirty="0">
                <a:solidFill>
                  <a:schemeClr val="tx1"/>
                </a:solidFill>
              </a:rPr>
              <a:t> is your Sustainability Sherpa-guiding your sustainability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journey with cutting-edge technology and deep sustainability expertise.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From materiality to reporting, we digitize the entire </a:t>
            </a:r>
            <a:r>
              <a:rPr lang="en-US" sz="2400" b="1" dirty="0">
                <a:solidFill>
                  <a:schemeClr val="accent1"/>
                </a:solidFill>
              </a:rPr>
              <a:t>ESG lifecycle, 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ensuring accuracy, compliance, and real-time insights.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Partner with us to navigate complex ESG challenges and accelerate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your path to responsible, future-ready growth.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8A3E0-7907-F7EE-505C-E0FE0C5247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21620" y="1301686"/>
            <a:ext cx="2744234" cy="2744234"/>
          </a:xfrm>
          <a:custGeom>
            <a:avLst/>
            <a:gdLst>
              <a:gd name="connsiteX0" fmla="*/ 1260000 w 2520000"/>
              <a:gd name="connsiteY0" fmla="*/ 0 h 2520000"/>
              <a:gd name="connsiteX1" fmla="*/ 2520000 w 2520000"/>
              <a:gd name="connsiteY1" fmla="*/ 1260000 h 2520000"/>
              <a:gd name="connsiteX2" fmla="*/ 1260000 w 2520000"/>
              <a:gd name="connsiteY2" fmla="*/ 2520000 h 2520000"/>
              <a:gd name="connsiteX3" fmla="*/ 0 w 2520000"/>
              <a:gd name="connsiteY3" fmla="*/ 1260000 h 2520000"/>
              <a:gd name="connsiteX4" fmla="*/ 1260000 w 2520000"/>
              <a:gd name="connsiteY4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2520000"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767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47EF72-278F-DAA6-1BA5-AFA692A717BC}"/>
              </a:ext>
            </a:extLst>
          </p:cNvPr>
          <p:cNvSpPr/>
          <p:nvPr/>
        </p:nvSpPr>
        <p:spPr>
          <a:xfrm>
            <a:off x="0" y="0"/>
            <a:ext cx="2831691" cy="10287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13268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Aft>
                <a:spcPts val="450"/>
              </a:spcAft>
            </a:pPr>
            <a:endParaRPr lang="en-IN" sz="1575">
              <a:solidFill>
                <a:schemeClr val="tx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C81E5D9-AC50-25F4-22EF-3785929936FD}"/>
              </a:ext>
            </a:extLst>
          </p:cNvPr>
          <p:cNvSpPr/>
          <p:nvPr/>
        </p:nvSpPr>
        <p:spPr>
          <a:xfrm>
            <a:off x="6743700" y="7886700"/>
            <a:ext cx="3734181" cy="2400300"/>
          </a:xfrm>
          <a:prstGeom prst="triangle">
            <a:avLst>
              <a:gd name="adj" fmla="val 1403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972DB-08FB-403D-B4E0-21F0C65C4C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0287000"/>
          </a:xfrm>
          <a:custGeom>
            <a:avLst/>
            <a:gdLst>
              <a:gd name="connsiteX0" fmla="*/ 1524000 w 6096000"/>
              <a:gd name="connsiteY0" fmla="*/ 0 h 6858000"/>
              <a:gd name="connsiteX1" fmla="*/ 6096000 w 6096000"/>
              <a:gd name="connsiteY1" fmla="*/ 0 h 6858000"/>
              <a:gd name="connsiteX2" fmla="*/ 4572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1524000" y="0"/>
                </a:moveTo>
                <a:lnTo>
                  <a:pt x="6096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708505B7-08C3-AF31-C27D-8474B93E6D1B}"/>
              </a:ext>
            </a:extLst>
          </p:cNvPr>
          <p:cNvSpPr/>
          <p:nvPr/>
        </p:nvSpPr>
        <p:spPr>
          <a:xfrm>
            <a:off x="6162515" y="1"/>
            <a:ext cx="1592826" cy="3362633"/>
          </a:xfrm>
          <a:prstGeom prst="parallelogram">
            <a:avLst>
              <a:gd name="adj" fmla="val 45631"/>
            </a:avLst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D809DFCD-291A-BD23-4A40-AD3F49350ACF}"/>
              </a:ext>
            </a:extLst>
          </p:cNvPr>
          <p:cNvSpPr/>
          <p:nvPr/>
        </p:nvSpPr>
        <p:spPr>
          <a:xfrm>
            <a:off x="7300502" y="0"/>
            <a:ext cx="1592826" cy="4743450"/>
          </a:xfrm>
          <a:prstGeom prst="parallelogram">
            <a:avLst>
              <a:gd name="adj" fmla="val 6715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AF200-F0E5-9B91-5CF2-1FA469096919}"/>
              </a:ext>
            </a:extLst>
          </p:cNvPr>
          <p:cNvSpPr txBox="1"/>
          <p:nvPr/>
        </p:nvSpPr>
        <p:spPr>
          <a:xfrm>
            <a:off x="11680996" y="3233868"/>
            <a:ext cx="1508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dirty="0"/>
              <a:t>Contact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34F9F8-33C4-2065-A28D-8DF03667F899}"/>
              </a:ext>
            </a:extLst>
          </p:cNvPr>
          <p:cNvCxnSpPr>
            <a:cxnSpLocks/>
          </p:cNvCxnSpPr>
          <p:nvPr/>
        </p:nvCxnSpPr>
        <p:spPr>
          <a:xfrm>
            <a:off x="9977740" y="3978366"/>
            <a:ext cx="5375567" cy="0"/>
          </a:xfrm>
          <a:prstGeom prst="line">
            <a:avLst/>
          </a:prstGeom>
          <a:ln>
            <a:gradFill flip="none" rotWithShape="1">
              <a:gsLst>
                <a:gs pos="3500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oogle Shape;256;p8">
            <a:extLst>
              <a:ext uri="{FF2B5EF4-FFF2-40B4-BE49-F238E27FC236}">
                <a16:creationId xmlns:a16="http://schemas.microsoft.com/office/drawing/2014/main" id="{FD37073F-6B88-8D91-3894-53DAC5A5BA89}"/>
              </a:ext>
            </a:extLst>
          </p:cNvPr>
          <p:cNvSpPr/>
          <p:nvPr/>
        </p:nvSpPr>
        <p:spPr>
          <a:xfrm>
            <a:off x="14189768" y="215646"/>
            <a:ext cx="3969703" cy="1219454"/>
          </a:xfrm>
          <a:custGeom>
            <a:avLst/>
            <a:gdLst/>
            <a:ahLst/>
            <a:cxnLst/>
            <a:rect l="l" t="t" r="r" b="b"/>
            <a:pathLst>
              <a:path w="4550221" h="1397784" extrusionOk="0">
                <a:moveTo>
                  <a:pt x="0" y="0"/>
                </a:moveTo>
                <a:lnTo>
                  <a:pt x="4550221" y="0"/>
                </a:lnTo>
                <a:lnTo>
                  <a:pt x="4550221" y="1397783"/>
                </a:lnTo>
                <a:lnTo>
                  <a:pt x="0" y="13977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N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7416673-3A00-C488-4FEC-3CCB16A85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81513" y="5756196"/>
            <a:ext cx="292951" cy="29295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27887B-87CE-5CAC-A0B2-E2F6ACD32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304" t="7304" r="7304" b="7304"/>
          <a:stretch/>
        </p:blipFill>
        <p:spPr>
          <a:xfrm>
            <a:off x="11225859" y="6354592"/>
            <a:ext cx="348605" cy="34860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73EBF4B-A629-A6BF-8F6C-128A5D34CC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8377" t="8377" r="8377" b="8377"/>
          <a:stretch/>
        </p:blipFill>
        <p:spPr>
          <a:xfrm>
            <a:off x="11266059" y="6991692"/>
            <a:ext cx="308405" cy="308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85F254-9443-5D11-0589-602BA0FC62BC}"/>
              </a:ext>
            </a:extLst>
          </p:cNvPr>
          <p:cNvSpPr txBox="1"/>
          <p:nvPr/>
        </p:nvSpPr>
        <p:spPr>
          <a:xfrm>
            <a:off x="11688511" y="5693764"/>
            <a:ext cx="22813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100" dirty="0"/>
              <a:t>+91 98208 64343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CD3040-474C-BC27-13F9-887B632ADE1F}"/>
              </a:ext>
            </a:extLst>
          </p:cNvPr>
          <p:cNvSpPr txBox="1"/>
          <p:nvPr/>
        </p:nvSpPr>
        <p:spPr>
          <a:xfrm>
            <a:off x="11713911" y="6292160"/>
            <a:ext cx="35493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Jangoo.Dalal</a:t>
            </a:r>
            <a:r>
              <a:rPr lang="en-IN" sz="2100" dirty="0"/>
              <a:t>@goveva.com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E51D96-44CF-A36F-F3E1-0C4660F3EC7C}"/>
              </a:ext>
            </a:extLst>
          </p:cNvPr>
          <p:cNvSpPr txBox="1"/>
          <p:nvPr/>
        </p:nvSpPr>
        <p:spPr>
          <a:xfrm>
            <a:off x="11726611" y="6903860"/>
            <a:ext cx="22910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100" dirty="0"/>
              <a:t>www.goveva.com</a:t>
            </a: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BBD1A402-1662-DA1D-B7FA-7CB0DF9D77B5}"/>
              </a:ext>
            </a:extLst>
          </p:cNvPr>
          <p:cNvSpPr/>
          <p:nvPr/>
        </p:nvSpPr>
        <p:spPr>
          <a:xfrm rot="5400000">
            <a:off x="12345128" y="2907230"/>
            <a:ext cx="1276365" cy="402102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360000" rtlCol="0" anchor="ctr"/>
          <a:lstStyle/>
          <a:p>
            <a:r>
              <a:rPr lang="en-US" sz="2400" b="1" dirty="0">
                <a:solidFill>
                  <a:schemeClr val="accent1"/>
                </a:solidFill>
                <a:cs typeface="Arial"/>
              </a:rPr>
              <a:t>Jangoo Dalal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Co-founder &amp; CEO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38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4A827-FE24-819F-D902-63CA3081E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0DD2AA-5349-99DA-A29C-B8788E1C491F}"/>
              </a:ext>
            </a:extLst>
          </p:cNvPr>
          <p:cNvSpPr/>
          <p:nvPr/>
        </p:nvSpPr>
        <p:spPr>
          <a:xfrm flipH="1" flipV="1">
            <a:off x="152400" y="4800600"/>
            <a:ext cx="5384800" cy="5486400"/>
          </a:xfrm>
          <a:custGeom>
            <a:avLst/>
            <a:gdLst>
              <a:gd name="connsiteX0" fmla="*/ 6666084 w 6666083"/>
              <a:gd name="connsiteY0" fmla="*/ 0 h 5905061"/>
              <a:gd name="connsiteX1" fmla="*/ 6666084 w 6666083"/>
              <a:gd name="connsiteY1" fmla="*/ 5672315 h 5905061"/>
              <a:gd name="connsiteX2" fmla="*/ 6442157 w 6666083"/>
              <a:gd name="connsiteY2" fmla="*/ 5761846 h 5905061"/>
              <a:gd name="connsiteX3" fmla="*/ 5697614 w 6666083"/>
              <a:gd name="connsiteY3" fmla="*/ 5905061 h 5905061"/>
              <a:gd name="connsiteX4" fmla="*/ 4453421 w 6666083"/>
              <a:gd name="connsiteY4" fmla="*/ 5472371 h 5905061"/>
              <a:gd name="connsiteX5" fmla="*/ 741100 w 6666083"/>
              <a:gd name="connsiteY5" fmla="*/ 2524016 h 5905061"/>
              <a:gd name="connsiteX6" fmla="*/ 134243 w 6666083"/>
              <a:gd name="connsiteY6" fmla="*/ 1705010 h 5905061"/>
              <a:gd name="connsiteX7" fmla="*/ 23337 w 6666083"/>
              <a:gd name="connsiteY7" fmla="*/ 695977 h 5905061"/>
              <a:gd name="connsiteX8" fmla="*/ 132393 w 6666083"/>
              <a:gd name="connsiteY8" fmla="*/ 0 h 5905061"/>
              <a:gd name="connsiteX9" fmla="*/ 6666084 w 6666083"/>
              <a:gd name="connsiteY9" fmla="*/ 0 h 590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6083" h="5905061">
                <a:moveTo>
                  <a:pt x="6666084" y="0"/>
                </a:moveTo>
                <a:lnTo>
                  <a:pt x="6666084" y="5672315"/>
                </a:lnTo>
                <a:lnTo>
                  <a:pt x="6442157" y="5761846"/>
                </a:lnTo>
                <a:cubicBezTo>
                  <a:pt x="6204400" y="5856859"/>
                  <a:pt x="5953870" y="5905061"/>
                  <a:pt x="5697614" y="5905061"/>
                </a:cubicBezTo>
                <a:cubicBezTo>
                  <a:pt x="5246590" y="5905061"/>
                  <a:pt x="4804726" y="5751318"/>
                  <a:pt x="4453421" y="5472371"/>
                </a:cubicBezTo>
                <a:lnTo>
                  <a:pt x="741100" y="2524016"/>
                </a:lnTo>
                <a:cubicBezTo>
                  <a:pt x="469957" y="2308671"/>
                  <a:pt x="260037" y="2025460"/>
                  <a:pt x="134243" y="1705010"/>
                </a:cubicBezTo>
                <a:cubicBezTo>
                  <a:pt x="8450" y="1384472"/>
                  <a:pt x="-29958" y="1035657"/>
                  <a:pt x="23337" y="695977"/>
                </a:cubicBezTo>
                <a:lnTo>
                  <a:pt x="132393" y="0"/>
                </a:lnTo>
                <a:lnTo>
                  <a:pt x="6666084" y="0"/>
                </a:lnTo>
                <a:close/>
              </a:path>
            </a:pathLst>
          </a:custGeom>
          <a:solidFill>
            <a:schemeClr val="accent3"/>
          </a:solidFill>
          <a:ln w="8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Graphic 3">
            <a:hlinkClick r:id="rId2" action="ppaction://hlinksldjump"/>
            <a:extLst>
              <a:ext uri="{FF2B5EF4-FFF2-40B4-BE49-F238E27FC236}">
                <a16:creationId xmlns:a16="http://schemas.microsoft.com/office/drawing/2014/main" id="{BDA6FF5A-D2CF-1C68-5C4D-C49210C24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84700" y="9143999"/>
            <a:ext cx="500063" cy="500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98C51-6B7A-DA8A-3CE3-87DD05162E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486400"/>
            <a:ext cx="5138924" cy="4800600"/>
          </a:xfrm>
          <a:custGeom>
            <a:avLst/>
            <a:gdLst>
              <a:gd name="connsiteX0" fmla="*/ 1339104 w 9217201"/>
              <a:gd name="connsiteY0" fmla="*/ 0 h 8610382"/>
              <a:gd name="connsiteX1" fmla="*/ 3059451 w 9217201"/>
              <a:gd name="connsiteY1" fmla="*/ 632931 h 8610382"/>
              <a:gd name="connsiteX2" fmla="*/ 8192481 w 9217201"/>
              <a:gd name="connsiteY2" fmla="*/ 4945730 h 8610382"/>
              <a:gd name="connsiteX3" fmla="*/ 9031583 w 9217201"/>
              <a:gd name="connsiteY3" fmla="*/ 6143757 h 8610382"/>
              <a:gd name="connsiteX4" fmla="*/ 9184933 w 9217201"/>
              <a:gd name="connsiteY4" fmla="*/ 7619752 h 8610382"/>
              <a:gd name="connsiteX5" fmla="*/ 9038204 w 9217201"/>
              <a:gd name="connsiteY5" fmla="*/ 8610382 h 8610382"/>
              <a:gd name="connsiteX6" fmla="*/ 0 w 9217201"/>
              <a:gd name="connsiteY6" fmla="*/ 8610382 h 8610382"/>
              <a:gd name="connsiteX7" fmla="*/ 0 w 9217201"/>
              <a:gd name="connsiteY7" fmla="*/ 340457 h 8610382"/>
              <a:gd name="connsiteX8" fmla="*/ 309624 w 9217201"/>
              <a:gd name="connsiteY8" fmla="*/ 209492 h 8610382"/>
              <a:gd name="connsiteX9" fmla="*/ 1339104 w 9217201"/>
              <a:gd name="connsiteY9" fmla="*/ 0 h 86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7201" h="8610382">
                <a:moveTo>
                  <a:pt x="1339104" y="0"/>
                </a:moveTo>
                <a:cubicBezTo>
                  <a:pt x="1962736" y="0"/>
                  <a:pt x="2573701" y="224892"/>
                  <a:pt x="3059451" y="632931"/>
                </a:cubicBezTo>
                <a:lnTo>
                  <a:pt x="8192481" y="4945730"/>
                </a:lnTo>
                <a:cubicBezTo>
                  <a:pt x="8567391" y="5260733"/>
                  <a:pt x="8857648" y="5675009"/>
                  <a:pt x="9031583" y="6143757"/>
                </a:cubicBezTo>
                <a:cubicBezTo>
                  <a:pt x="9205517" y="6612634"/>
                  <a:pt x="9258624" y="7122874"/>
                  <a:pt x="9184933" y="7619752"/>
                </a:cubicBezTo>
                <a:lnTo>
                  <a:pt x="9038204" y="8610382"/>
                </a:lnTo>
                <a:lnTo>
                  <a:pt x="0" y="8610382"/>
                </a:lnTo>
                <a:lnTo>
                  <a:pt x="0" y="340457"/>
                </a:lnTo>
                <a:lnTo>
                  <a:pt x="309624" y="209492"/>
                </a:lnTo>
                <a:cubicBezTo>
                  <a:pt x="638371" y="70509"/>
                  <a:pt x="984779" y="0"/>
                  <a:pt x="1339104" y="0"/>
                </a:cubicBezTo>
                <a:close/>
              </a:path>
            </a:pathLst>
          </a:cu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E12D2B03-1540-B6DA-40C6-964B9E8757D2}"/>
              </a:ext>
            </a:extLst>
          </p:cNvPr>
          <p:cNvSpPr txBox="1">
            <a:spLocks/>
          </p:cNvSpPr>
          <p:nvPr/>
        </p:nvSpPr>
        <p:spPr>
          <a:xfrm>
            <a:off x="4779168" y="2184400"/>
            <a:ext cx="12755563" cy="1143000"/>
          </a:xfrm>
          <a:prstGeom prst="rect">
            <a:avLst/>
          </a:prstGeom>
        </p:spPr>
        <p:txBody>
          <a:bodyPr vert="horz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40006"/>
              </a:lnSpc>
              <a:buSzPts val="5999"/>
            </a:pPr>
            <a:endParaRPr lang="en-US" b="1" dirty="0">
              <a:solidFill>
                <a:srgbClr val="050505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E486FB2-98BC-90C9-EA2B-A473F7313752}"/>
              </a:ext>
            </a:extLst>
          </p:cNvPr>
          <p:cNvSpPr txBox="1">
            <a:spLocks/>
          </p:cNvSpPr>
          <p:nvPr/>
        </p:nvSpPr>
        <p:spPr>
          <a:xfrm>
            <a:off x="3966369" y="427038"/>
            <a:ext cx="12755563" cy="1143000"/>
          </a:xfrm>
          <a:prstGeom prst="rect">
            <a:avLst/>
          </a:prstGeom>
        </p:spPr>
        <p:txBody>
          <a:bodyPr vert="horz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40006"/>
              </a:lnSpc>
              <a:buSzPts val="5999"/>
            </a:pPr>
            <a:r>
              <a:rPr lang="en-IN" sz="4000" b="1" dirty="0"/>
              <a:t>What Comes to Mind When You Think of a CA?</a:t>
            </a:r>
            <a:endParaRPr lang="en-US" sz="4000" b="1" dirty="0">
              <a:solidFill>
                <a:srgbClr val="050505"/>
              </a:solidFill>
              <a:latin typeface="Lato Black" panose="020F0A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1DD20-0A79-79FA-0944-AAA0DDB0E9F1}"/>
              </a:ext>
            </a:extLst>
          </p:cNvPr>
          <p:cNvSpPr txBox="1"/>
          <p:nvPr/>
        </p:nvSpPr>
        <p:spPr>
          <a:xfrm>
            <a:off x="5922242" y="1358587"/>
            <a:ext cx="9156700" cy="9342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sz="2400">
                <a:solidFill>
                  <a:srgbClr val="679436"/>
                </a:solidFill>
              </a:defRPr>
            </a:pPr>
            <a:r>
              <a:rPr lang="en-IN" sz="4400" b="1" dirty="0">
                <a:solidFill>
                  <a:schemeClr val="accent1"/>
                </a:solidFill>
                <a:latin typeface="+mn-lt"/>
              </a:rPr>
              <a:t>MOST OFTEN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679436"/>
                </a:solidFill>
              </a:defRPr>
            </a:pPr>
            <a:r>
              <a:rPr lang="en-IN" sz="3600" b="1" dirty="0">
                <a:solidFill>
                  <a:schemeClr val="tx1"/>
                </a:solidFill>
                <a:latin typeface="+mn-lt"/>
              </a:rPr>
              <a:t>P &amp; Ls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679436"/>
                </a:solidFill>
              </a:defRPr>
            </a:pPr>
            <a:r>
              <a:rPr lang="en-IN" sz="3600" b="1" dirty="0">
                <a:solidFill>
                  <a:schemeClr val="tx1"/>
                </a:solidFill>
                <a:latin typeface="+mn-lt"/>
              </a:rPr>
              <a:t>Balance Sheets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679436"/>
                </a:solidFill>
              </a:defRPr>
            </a:pPr>
            <a:r>
              <a:rPr lang="en-IN" sz="3600" b="1" dirty="0">
                <a:solidFill>
                  <a:schemeClr val="tx1"/>
                </a:solidFill>
                <a:latin typeface="+mn-lt"/>
              </a:rPr>
              <a:t>Audit &amp; Assurance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679436"/>
                </a:solidFill>
              </a:defRPr>
            </a:pPr>
            <a:r>
              <a:rPr lang="en-IN" sz="3600" b="1" dirty="0">
                <a:solidFill>
                  <a:schemeClr val="tx1"/>
                </a:solidFill>
                <a:latin typeface="+mn-lt"/>
              </a:rPr>
              <a:t>Compliance &amp; Controls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679436"/>
                </a:solidFill>
              </a:defRPr>
            </a:pPr>
            <a:r>
              <a:rPr lang="en-IN" sz="3600" b="1" dirty="0">
                <a:solidFill>
                  <a:schemeClr val="tx1"/>
                </a:solidFill>
                <a:latin typeface="+mn-lt"/>
              </a:rPr>
              <a:t>Regulations &amp; Risk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679436"/>
                </a:solidFill>
              </a:defRPr>
            </a:pPr>
            <a:r>
              <a:rPr lang="en-IN" sz="3600" b="1" dirty="0">
                <a:solidFill>
                  <a:schemeClr val="tx1"/>
                </a:solidFill>
                <a:latin typeface="+mn-lt"/>
              </a:rPr>
              <a:t>Tax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  <a:defRPr sz="2400">
                <a:solidFill>
                  <a:srgbClr val="679436"/>
                </a:solidFill>
              </a:defRPr>
            </a:pPr>
            <a:endParaRPr lang="en-IN" sz="36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defRPr sz="2600" b="1">
                <a:solidFill>
                  <a:srgbClr val="DE802C"/>
                </a:solidFill>
              </a:defRPr>
            </a:pPr>
            <a:endParaRPr lang="en-IN" sz="36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defRPr sz="2600" b="1">
                <a:solidFill>
                  <a:srgbClr val="DE802C"/>
                </a:solidFill>
              </a:defRPr>
            </a:pPr>
            <a:endParaRPr lang="en-IN" sz="36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defRPr sz="2600" b="1">
                <a:solidFill>
                  <a:srgbClr val="DE802C"/>
                </a:solidFill>
              </a:defRPr>
            </a:pPr>
            <a:endParaRPr lang="en-IN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510B1-F338-10A5-7392-6B1C31B01325}"/>
              </a:ext>
            </a:extLst>
          </p:cNvPr>
          <p:cNvSpPr txBox="1"/>
          <p:nvPr/>
        </p:nvSpPr>
        <p:spPr>
          <a:xfrm>
            <a:off x="8280400" y="8432800"/>
            <a:ext cx="485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solidFill>
                  <a:schemeClr val="accent1"/>
                </a:solidFill>
              </a:rPr>
              <a:t>VACA?</a:t>
            </a:r>
          </a:p>
          <a:p>
            <a:pPr algn="ctr"/>
            <a:endParaRPr lang="en-US" sz="6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CBA7F-6AA5-F38F-7848-D17E3A54FF46}"/>
              </a:ext>
            </a:extLst>
          </p:cNvPr>
          <p:cNvSpPr/>
          <p:nvPr/>
        </p:nvSpPr>
        <p:spPr>
          <a:xfrm>
            <a:off x="5488709" y="1570038"/>
            <a:ext cx="9144000" cy="610076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Institute of Chartered Accountants of India - Wikipedia">
            <a:extLst>
              <a:ext uri="{FF2B5EF4-FFF2-40B4-BE49-F238E27FC236}">
                <a16:creationId xmlns:a16="http://schemas.microsoft.com/office/drawing/2014/main" id="{D7A70425-2512-8605-CA2C-E82FDB1F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582" y="1"/>
            <a:ext cx="1729466" cy="17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7EF54CF-D501-A469-0AA1-4AD1A298661B}"/>
              </a:ext>
            </a:extLst>
          </p:cNvPr>
          <p:cNvSpPr/>
          <p:nvPr/>
        </p:nvSpPr>
        <p:spPr>
          <a:xfrm>
            <a:off x="11057512" y="5910975"/>
            <a:ext cx="7230484" cy="3792082"/>
          </a:xfrm>
          <a:custGeom>
            <a:avLst/>
            <a:gdLst>
              <a:gd name="connsiteX0" fmla="*/ 1720817 w 5071529"/>
              <a:gd name="connsiteY0" fmla="*/ 0 h 2659801"/>
              <a:gd name="connsiteX1" fmla="*/ 3019554 w 5071529"/>
              <a:gd name="connsiteY1" fmla="*/ 1096866 h 2659801"/>
              <a:gd name="connsiteX2" fmla="*/ 4203653 w 5071529"/>
              <a:gd name="connsiteY2" fmla="*/ 1534784 h 2659801"/>
              <a:gd name="connsiteX3" fmla="*/ 4912270 w 5071529"/>
              <a:gd name="connsiteY3" fmla="*/ 1389831 h 2659801"/>
              <a:gd name="connsiteX4" fmla="*/ 5069268 w 5071529"/>
              <a:gd name="connsiteY4" fmla="*/ 1323018 h 2659801"/>
              <a:gd name="connsiteX5" fmla="*/ 5069268 w 5071529"/>
              <a:gd name="connsiteY5" fmla="*/ 2319333 h 2659801"/>
              <a:gd name="connsiteX6" fmla="*/ 5071529 w 5071529"/>
              <a:gd name="connsiteY6" fmla="*/ 2319333 h 2659801"/>
              <a:gd name="connsiteX7" fmla="*/ 5071529 w 5071529"/>
              <a:gd name="connsiteY7" fmla="*/ 2659801 h 2659801"/>
              <a:gd name="connsiteX8" fmla="*/ 0 w 5071529"/>
              <a:gd name="connsiteY8" fmla="*/ 2659801 h 2659801"/>
              <a:gd name="connsiteX9" fmla="*/ 0 w 5071529"/>
              <a:gd name="connsiteY9" fmla="*/ 2319333 h 2659801"/>
              <a:gd name="connsiteX10" fmla="*/ 2265 w 5071529"/>
              <a:gd name="connsiteY10" fmla="*/ 2319333 h 2659801"/>
              <a:gd name="connsiteX11" fmla="*/ 94453 w 5071529"/>
              <a:gd name="connsiteY11" fmla="*/ 2143198 h 2659801"/>
              <a:gd name="connsiteX12" fmla="*/ 206897 w 5071529"/>
              <a:gd name="connsiteY12" fmla="*/ 1977417 h 2659801"/>
              <a:gd name="connsiteX13" fmla="*/ 982281 w 5071529"/>
              <a:gd name="connsiteY13" fmla="*/ 964646 h 265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71529" h="2659801">
                <a:moveTo>
                  <a:pt x="1720817" y="0"/>
                </a:moveTo>
                <a:lnTo>
                  <a:pt x="3019554" y="1096866"/>
                </a:lnTo>
                <a:cubicBezTo>
                  <a:pt x="3353943" y="1379247"/>
                  <a:pt x="3774468" y="1534784"/>
                  <a:pt x="4203653" y="1534784"/>
                </a:cubicBezTo>
                <a:cubicBezTo>
                  <a:pt x="4447575" y="1534784"/>
                  <a:pt x="4685985" y="1485998"/>
                  <a:pt x="4912270" y="1389831"/>
                </a:cubicBezTo>
                <a:lnTo>
                  <a:pt x="5069268" y="1323018"/>
                </a:lnTo>
                <a:lnTo>
                  <a:pt x="5069268" y="2319333"/>
                </a:lnTo>
                <a:lnTo>
                  <a:pt x="5071529" y="2319333"/>
                </a:lnTo>
                <a:lnTo>
                  <a:pt x="5071529" y="2659801"/>
                </a:lnTo>
                <a:lnTo>
                  <a:pt x="0" y="2659801"/>
                </a:lnTo>
                <a:lnTo>
                  <a:pt x="0" y="2319333"/>
                </a:lnTo>
                <a:lnTo>
                  <a:pt x="2265" y="2319333"/>
                </a:lnTo>
                <a:lnTo>
                  <a:pt x="94453" y="2143198"/>
                </a:lnTo>
                <a:cubicBezTo>
                  <a:pt x="128575" y="2086111"/>
                  <a:pt x="166073" y="2030751"/>
                  <a:pt x="206897" y="1977417"/>
                </a:cubicBezTo>
                <a:lnTo>
                  <a:pt x="982281" y="964646"/>
                </a:lnTo>
                <a:close/>
              </a:path>
            </a:pathLst>
          </a:custGeom>
          <a:gradFill flip="none" rotWithShape="1">
            <a:gsLst>
              <a:gs pos="3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 w="880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F7FEC8-37FB-677F-0AFA-E62341083ECA}"/>
              </a:ext>
            </a:extLst>
          </p:cNvPr>
          <p:cNvSpPr/>
          <p:nvPr/>
        </p:nvSpPr>
        <p:spPr>
          <a:xfrm>
            <a:off x="9759938" y="-3889"/>
            <a:ext cx="8503424" cy="7968905"/>
          </a:xfrm>
          <a:custGeom>
            <a:avLst/>
            <a:gdLst>
              <a:gd name="connsiteX0" fmla="*/ 6666084 w 6666083"/>
              <a:gd name="connsiteY0" fmla="*/ 0 h 5905061"/>
              <a:gd name="connsiteX1" fmla="*/ 6666084 w 6666083"/>
              <a:gd name="connsiteY1" fmla="*/ 5672315 h 5905061"/>
              <a:gd name="connsiteX2" fmla="*/ 6442157 w 6666083"/>
              <a:gd name="connsiteY2" fmla="*/ 5761846 h 5905061"/>
              <a:gd name="connsiteX3" fmla="*/ 5697614 w 6666083"/>
              <a:gd name="connsiteY3" fmla="*/ 5905061 h 5905061"/>
              <a:gd name="connsiteX4" fmla="*/ 4453421 w 6666083"/>
              <a:gd name="connsiteY4" fmla="*/ 5472371 h 5905061"/>
              <a:gd name="connsiteX5" fmla="*/ 741100 w 6666083"/>
              <a:gd name="connsiteY5" fmla="*/ 2524016 h 5905061"/>
              <a:gd name="connsiteX6" fmla="*/ 134243 w 6666083"/>
              <a:gd name="connsiteY6" fmla="*/ 1705010 h 5905061"/>
              <a:gd name="connsiteX7" fmla="*/ 23337 w 6666083"/>
              <a:gd name="connsiteY7" fmla="*/ 695977 h 5905061"/>
              <a:gd name="connsiteX8" fmla="*/ 132393 w 6666083"/>
              <a:gd name="connsiteY8" fmla="*/ 0 h 5905061"/>
              <a:gd name="connsiteX9" fmla="*/ 6666084 w 6666083"/>
              <a:gd name="connsiteY9" fmla="*/ 0 h 590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6083" h="5905061">
                <a:moveTo>
                  <a:pt x="6666084" y="0"/>
                </a:moveTo>
                <a:lnTo>
                  <a:pt x="6666084" y="5672315"/>
                </a:lnTo>
                <a:lnTo>
                  <a:pt x="6442157" y="5761846"/>
                </a:lnTo>
                <a:cubicBezTo>
                  <a:pt x="6204400" y="5856859"/>
                  <a:pt x="5953870" y="5905061"/>
                  <a:pt x="5697614" y="5905061"/>
                </a:cubicBezTo>
                <a:cubicBezTo>
                  <a:pt x="5246590" y="5905061"/>
                  <a:pt x="4804726" y="5751318"/>
                  <a:pt x="4453421" y="5472371"/>
                </a:cubicBezTo>
                <a:lnTo>
                  <a:pt x="741100" y="2524016"/>
                </a:lnTo>
                <a:cubicBezTo>
                  <a:pt x="469957" y="2308671"/>
                  <a:pt x="260037" y="2025460"/>
                  <a:pt x="134243" y="1705010"/>
                </a:cubicBezTo>
                <a:cubicBezTo>
                  <a:pt x="8450" y="1384472"/>
                  <a:pt x="-29958" y="1035657"/>
                  <a:pt x="23337" y="695977"/>
                </a:cubicBezTo>
                <a:lnTo>
                  <a:pt x="132393" y="0"/>
                </a:lnTo>
                <a:lnTo>
                  <a:pt x="666608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8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56C622E-AFB9-2972-654E-FB5A325775F1}"/>
              </a:ext>
            </a:extLst>
          </p:cNvPr>
          <p:cNvSpPr/>
          <p:nvPr/>
        </p:nvSpPr>
        <p:spPr>
          <a:xfrm>
            <a:off x="9784576" y="-74827"/>
            <a:ext cx="8503424" cy="7968905"/>
          </a:xfrm>
          <a:custGeom>
            <a:avLst/>
            <a:gdLst>
              <a:gd name="connsiteX0" fmla="*/ 6666084 w 6666083"/>
              <a:gd name="connsiteY0" fmla="*/ 0 h 5905061"/>
              <a:gd name="connsiteX1" fmla="*/ 6666084 w 6666083"/>
              <a:gd name="connsiteY1" fmla="*/ 5672315 h 5905061"/>
              <a:gd name="connsiteX2" fmla="*/ 6442157 w 6666083"/>
              <a:gd name="connsiteY2" fmla="*/ 5761846 h 5905061"/>
              <a:gd name="connsiteX3" fmla="*/ 5697614 w 6666083"/>
              <a:gd name="connsiteY3" fmla="*/ 5905061 h 5905061"/>
              <a:gd name="connsiteX4" fmla="*/ 4453421 w 6666083"/>
              <a:gd name="connsiteY4" fmla="*/ 5472371 h 5905061"/>
              <a:gd name="connsiteX5" fmla="*/ 741100 w 6666083"/>
              <a:gd name="connsiteY5" fmla="*/ 2524016 h 5905061"/>
              <a:gd name="connsiteX6" fmla="*/ 134243 w 6666083"/>
              <a:gd name="connsiteY6" fmla="*/ 1705010 h 5905061"/>
              <a:gd name="connsiteX7" fmla="*/ 23337 w 6666083"/>
              <a:gd name="connsiteY7" fmla="*/ 695977 h 5905061"/>
              <a:gd name="connsiteX8" fmla="*/ 132393 w 6666083"/>
              <a:gd name="connsiteY8" fmla="*/ 0 h 5905061"/>
              <a:gd name="connsiteX9" fmla="*/ 6666084 w 6666083"/>
              <a:gd name="connsiteY9" fmla="*/ 0 h 590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6083" h="5905061">
                <a:moveTo>
                  <a:pt x="6666084" y="0"/>
                </a:moveTo>
                <a:lnTo>
                  <a:pt x="6666084" y="5672315"/>
                </a:lnTo>
                <a:lnTo>
                  <a:pt x="6442157" y="5761846"/>
                </a:lnTo>
                <a:cubicBezTo>
                  <a:pt x="6204400" y="5856859"/>
                  <a:pt x="5953870" y="5905061"/>
                  <a:pt x="5697614" y="5905061"/>
                </a:cubicBezTo>
                <a:cubicBezTo>
                  <a:pt x="5246590" y="5905061"/>
                  <a:pt x="4804726" y="5751318"/>
                  <a:pt x="4453421" y="5472371"/>
                </a:cubicBezTo>
                <a:lnTo>
                  <a:pt x="741100" y="2524016"/>
                </a:lnTo>
                <a:cubicBezTo>
                  <a:pt x="469957" y="2308671"/>
                  <a:pt x="260037" y="2025460"/>
                  <a:pt x="134243" y="1705010"/>
                </a:cubicBezTo>
                <a:cubicBezTo>
                  <a:pt x="8450" y="1384472"/>
                  <a:pt x="-29958" y="1035657"/>
                  <a:pt x="23337" y="695977"/>
                </a:cubicBezTo>
                <a:lnTo>
                  <a:pt x="132393" y="0"/>
                </a:lnTo>
                <a:lnTo>
                  <a:pt x="666608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8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oogle Shape;90;p2">
            <a:extLst>
              <a:ext uri="{FF2B5EF4-FFF2-40B4-BE49-F238E27FC236}">
                <a16:creationId xmlns:a16="http://schemas.microsoft.com/office/drawing/2014/main" id="{A8B439E9-AC9E-4014-C687-FB82C26B5E39}"/>
              </a:ext>
            </a:extLst>
          </p:cNvPr>
          <p:cNvSpPr txBox="1"/>
          <p:nvPr/>
        </p:nvSpPr>
        <p:spPr>
          <a:xfrm>
            <a:off x="519269" y="1658156"/>
            <a:ext cx="6430826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99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50505"/>
                </a:solidFill>
                <a:latin typeface="+mn-lt"/>
                <a:sym typeface="Arial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51A482-7625-4B41-E694-EC18F4102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84571" y="1774755"/>
            <a:ext cx="8503429" cy="7968909"/>
          </a:xfrm>
          <a:custGeom>
            <a:avLst/>
            <a:gdLst>
              <a:gd name="connsiteX0" fmla="*/ 168885 w 8503429"/>
              <a:gd name="connsiteY0" fmla="*/ 0 h 7968909"/>
              <a:gd name="connsiteX1" fmla="*/ 8503429 w 8503429"/>
              <a:gd name="connsiteY1" fmla="*/ 0 h 7968909"/>
              <a:gd name="connsiteX2" fmla="*/ 8503429 w 8503429"/>
              <a:gd name="connsiteY2" fmla="*/ 7654817 h 7968909"/>
              <a:gd name="connsiteX3" fmla="*/ 8217783 w 8503429"/>
              <a:gd name="connsiteY3" fmla="*/ 7775640 h 7968909"/>
              <a:gd name="connsiteX4" fmla="*/ 7268025 w 8503429"/>
              <a:gd name="connsiteY4" fmla="*/ 7968909 h 7968909"/>
              <a:gd name="connsiteX5" fmla="*/ 5680900 w 8503429"/>
              <a:gd name="connsiteY5" fmla="*/ 7384992 h 7968909"/>
              <a:gd name="connsiteX6" fmla="*/ 945367 w 8503429"/>
              <a:gd name="connsiteY6" fmla="*/ 3406172 h 7968909"/>
              <a:gd name="connsiteX7" fmla="*/ 171245 w 8503429"/>
              <a:gd name="connsiteY7" fmla="*/ 2300920 h 7968909"/>
              <a:gd name="connsiteX8" fmla="*/ 29770 w 8503429"/>
              <a:gd name="connsiteY8" fmla="*/ 939225 h 7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3429" h="7968909">
                <a:moveTo>
                  <a:pt x="168885" y="0"/>
                </a:moveTo>
                <a:lnTo>
                  <a:pt x="8503429" y="0"/>
                </a:lnTo>
                <a:lnTo>
                  <a:pt x="8503429" y="7654817"/>
                </a:lnTo>
                <a:lnTo>
                  <a:pt x="8217783" y="7775640"/>
                </a:lnTo>
                <a:cubicBezTo>
                  <a:pt x="7914493" y="7903860"/>
                  <a:pt x="7594911" y="7968909"/>
                  <a:pt x="7268025" y="7968909"/>
                </a:cubicBezTo>
                <a:cubicBezTo>
                  <a:pt x="6692687" y="7968909"/>
                  <a:pt x="6129034" y="7761432"/>
                  <a:pt x="5680900" y="7384992"/>
                </a:cubicBezTo>
                <a:lnTo>
                  <a:pt x="945367" y="3406172"/>
                </a:lnTo>
                <a:cubicBezTo>
                  <a:pt x="599490" y="3115563"/>
                  <a:pt x="331711" y="2733368"/>
                  <a:pt x="171245" y="2300920"/>
                </a:cubicBezTo>
                <a:cubicBezTo>
                  <a:pt x="10780" y="1868352"/>
                  <a:pt x="-38214" y="1397624"/>
                  <a:pt x="29770" y="939225"/>
                </a:cubicBezTo>
                <a:close/>
              </a:path>
            </a:pathLst>
          </a:custGeom>
        </p:spPr>
      </p:pic>
      <p:sp>
        <p:nvSpPr>
          <p:cNvPr id="16" name="Graphic 6">
            <a:extLst>
              <a:ext uri="{FF2B5EF4-FFF2-40B4-BE49-F238E27FC236}">
                <a16:creationId xmlns:a16="http://schemas.microsoft.com/office/drawing/2014/main" id="{7812E700-4743-92BB-C4DC-655CA833D231}"/>
              </a:ext>
            </a:extLst>
          </p:cNvPr>
          <p:cNvSpPr/>
          <p:nvPr/>
        </p:nvSpPr>
        <p:spPr>
          <a:xfrm>
            <a:off x="521797" y="2816580"/>
            <a:ext cx="963376" cy="1067730"/>
          </a:xfrm>
          <a:custGeom>
            <a:avLst/>
            <a:gdLst>
              <a:gd name="connsiteX0" fmla="*/ 1458373 w 1458372"/>
              <a:gd name="connsiteY0" fmla="*/ 1102733 h 1616344"/>
              <a:gd name="connsiteX1" fmla="*/ 1458373 w 1458372"/>
              <a:gd name="connsiteY1" fmla="*/ 513612 h 1616344"/>
              <a:gd name="connsiteX2" fmla="*/ 1348931 w 1458372"/>
              <a:gd name="connsiteY2" fmla="*/ 323969 h 1616344"/>
              <a:gd name="connsiteX3" fmla="*/ 838676 w 1458372"/>
              <a:gd name="connsiteY3" fmla="*/ 29361 h 1616344"/>
              <a:gd name="connsiteX4" fmla="*/ 619697 w 1458372"/>
              <a:gd name="connsiteY4" fmla="*/ 29361 h 1616344"/>
              <a:gd name="connsiteX5" fmla="*/ 109442 w 1458372"/>
              <a:gd name="connsiteY5" fmla="*/ 323969 h 1616344"/>
              <a:gd name="connsiteX6" fmla="*/ 0 w 1458372"/>
              <a:gd name="connsiteY6" fmla="*/ 513612 h 1616344"/>
              <a:gd name="connsiteX7" fmla="*/ 0 w 1458372"/>
              <a:gd name="connsiteY7" fmla="*/ 1102733 h 1616344"/>
              <a:gd name="connsiteX8" fmla="*/ 109442 w 1458372"/>
              <a:gd name="connsiteY8" fmla="*/ 1292376 h 1616344"/>
              <a:gd name="connsiteX9" fmla="*/ 619697 w 1458372"/>
              <a:gd name="connsiteY9" fmla="*/ 1586984 h 1616344"/>
              <a:gd name="connsiteX10" fmla="*/ 838676 w 1458372"/>
              <a:gd name="connsiteY10" fmla="*/ 1586984 h 1616344"/>
              <a:gd name="connsiteX11" fmla="*/ 1348931 w 1458372"/>
              <a:gd name="connsiteY11" fmla="*/ 1292376 h 1616344"/>
              <a:gd name="connsiteX12" fmla="*/ 1458373 w 1458372"/>
              <a:gd name="connsiteY12" fmla="*/ 1102733 h 16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8372" h="1616344">
                <a:moveTo>
                  <a:pt x="1458373" y="1102733"/>
                </a:moveTo>
                <a:lnTo>
                  <a:pt x="1458373" y="513612"/>
                </a:lnTo>
                <a:cubicBezTo>
                  <a:pt x="1458373" y="435412"/>
                  <a:pt x="1416653" y="363117"/>
                  <a:pt x="1348931" y="323969"/>
                </a:cubicBezTo>
                <a:lnTo>
                  <a:pt x="838676" y="29361"/>
                </a:lnTo>
                <a:cubicBezTo>
                  <a:pt x="770954" y="-9787"/>
                  <a:pt x="687419" y="-9787"/>
                  <a:pt x="619697" y="29361"/>
                </a:cubicBezTo>
                <a:lnTo>
                  <a:pt x="109442" y="323969"/>
                </a:lnTo>
                <a:cubicBezTo>
                  <a:pt x="41720" y="363022"/>
                  <a:pt x="0" y="435316"/>
                  <a:pt x="0" y="513612"/>
                </a:cubicBezTo>
                <a:lnTo>
                  <a:pt x="0" y="1102733"/>
                </a:lnTo>
                <a:cubicBezTo>
                  <a:pt x="0" y="1180933"/>
                  <a:pt x="41720" y="1253228"/>
                  <a:pt x="109442" y="1292376"/>
                </a:cubicBezTo>
                <a:lnTo>
                  <a:pt x="619697" y="1586984"/>
                </a:lnTo>
                <a:cubicBezTo>
                  <a:pt x="687419" y="1626132"/>
                  <a:pt x="770954" y="1626132"/>
                  <a:pt x="838676" y="1586984"/>
                </a:cubicBezTo>
                <a:lnTo>
                  <a:pt x="1348931" y="1292376"/>
                </a:lnTo>
                <a:cubicBezTo>
                  <a:pt x="1416653" y="1253228"/>
                  <a:pt x="1458373" y="1181029"/>
                  <a:pt x="1458373" y="1102733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1"/>
              </a:gs>
              <a:gs pos="95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en-US" sz="2000" b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72F4607-A8BB-F54B-378E-B1D1E87A3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8228" y="3055188"/>
            <a:ext cx="590514" cy="590514"/>
          </a:xfrm>
          <a:prstGeom prst="rect">
            <a:avLst/>
          </a:prstGeom>
        </p:spPr>
      </p:pic>
      <p:sp>
        <p:nvSpPr>
          <p:cNvPr id="20" name="Graphic 6">
            <a:extLst>
              <a:ext uri="{FF2B5EF4-FFF2-40B4-BE49-F238E27FC236}">
                <a16:creationId xmlns:a16="http://schemas.microsoft.com/office/drawing/2014/main" id="{27C33513-2D02-5AD4-4E0B-9D22BC0AD9D5}"/>
              </a:ext>
            </a:extLst>
          </p:cNvPr>
          <p:cNvSpPr/>
          <p:nvPr/>
        </p:nvSpPr>
        <p:spPr>
          <a:xfrm>
            <a:off x="521797" y="4190801"/>
            <a:ext cx="963376" cy="1067730"/>
          </a:xfrm>
          <a:custGeom>
            <a:avLst/>
            <a:gdLst>
              <a:gd name="connsiteX0" fmla="*/ 1458373 w 1458372"/>
              <a:gd name="connsiteY0" fmla="*/ 1102733 h 1616344"/>
              <a:gd name="connsiteX1" fmla="*/ 1458373 w 1458372"/>
              <a:gd name="connsiteY1" fmla="*/ 513612 h 1616344"/>
              <a:gd name="connsiteX2" fmla="*/ 1348931 w 1458372"/>
              <a:gd name="connsiteY2" fmla="*/ 323969 h 1616344"/>
              <a:gd name="connsiteX3" fmla="*/ 838676 w 1458372"/>
              <a:gd name="connsiteY3" fmla="*/ 29361 h 1616344"/>
              <a:gd name="connsiteX4" fmla="*/ 619697 w 1458372"/>
              <a:gd name="connsiteY4" fmla="*/ 29361 h 1616344"/>
              <a:gd name="connsiteX5" fmla="*/ 109442 w 1458372"/>
              <a:gd name="connsiteY5" fmla="*/ 323969 h 1616344"/>
              <a:gd name="connsiteX6" fmla="*/ 0 w 1458372"/>
              <a:gd name="connsiteY6" fmla="*/ 513612 h 1616344"/>
              <a:gd name="connsiteX7" fmla="*/ 0 w 1458372"/>
              <a:gd name="connsiteY7" fmla="*/ 1102733 h 1616344"/>
              <a:gd name="connsiteX8" fmla="*/ 109442 w 1458372"/>
              <a:gd name="connsiteY8" fmla="*/ 1292376 h 1616344"/>
              <a:gd name="connsiteX9" fmla="*/ 619697 w 1458372"/>
              <a:gd name="connsiteY9" fmla="*/ 1586984 h 1616344"/>
              <a:gd name="connsiteX10" fmla="*/ 838676 w 1458372"/>
              <a:gd name="connsiteY10" fmla="*/ 1586984 h 1616344"/>
              <a:gd name="connsiteX11" fmla="*/ 1348931 w 1458372"/>
              <a:gd name="connsiteY11" fmla="*/ 1292376 h 1616344"/>
              <a:gd name="connsiteX12" fmla="*/ 1458373 w 1458372"/>
              <a:gd name="connsiteY12" fmla="*/ 1102733 h 16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8372" h="1616344">
                <a:moveTo>
                  <a:pt x="1458373" y="1102733"/>
                </a:moveTo>
                <a:lnTo>
                  <a:pt x="1458373" y="513612"/>
                </a:lnTo>
                <a:cubicBezTo>
                  <a:pt x="1458373" y="435412"/>
                  <a:pt x="1416653" y="363117"/>
                  <a:pt x="1348931" y="323969"/>
                </a:cubicBezTo>
                <a:lnTo>
                  <a:pt x="838676" y="29361"/>
                </a:lnTo>
                <a:cubicBezTo>
                  <a:pt x="770954" y="-9787"/>
                  <a:pt x="687419" y="-9787"/>
                  <a:pt x="619697" y="29361"/>
                </a:cubicBezTo>
                <a:lnTo>
                  <a:pt x="109442" y="323969"/>
                </a:lnTo>
                <a:cubicBezTo>
                  <a:pt x="41720" y="363022"/>
                  <a:pt x="0" y="435316"/>
                  <a:pt x="0" y="513612"/>
                </a:cubicBezTo>
                <a:lnTo>
                  <a:pt x="0" y="1102733"/>
                </a:lnTo>
                <a:cubicBezTo>
                  <a:pt x="0" y="1180933"/>
                  <a:pt x="41720" y="1253228"/>
                  <a:pt x="109442" y="1292376"/>
                </a:cubicBezTo>
                <a:lnTo>
                  <a:pt x="619697" y="1586984"/>
                </a:lnTo>
                <a:cubicBezTo>
                  <a:pt x="687419" y="1626132"/>
                  <a:pt x="770954" y="1626132"/>
                  <a:pt x="838676" y="1586984"/>
                </a:cubicBezTo>
                <a:lnTo>
                  <a:pt x="1348931" y="1292376"/>
                </a:lnTo>
                <a:cubicBezTo>
                  <a:pt x="1416653" y="1253228"/>
                  <a:pt x="1458373" y="1181029"/>
                  <a:pt x="1458373" y="1102733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1"/>
              </a:gs>
              <a:gs pos="95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en-US" sz="2000" b="1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60A9551-983E-B4A4-D4E3-73E814FBA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8228" y="4429409"/>
            <a:ext cx="590514" cy="590514"/>
          </a:xfrm>
          <a:prstGeom prst="rect">
            <a:avLst/>
          </a:prstGeom>
        </p:spPr>
      </p:pic>
      <p:sp>
        <p:nvSpPr>
          <p:cNvPr id="23" name="Graphic 6">
            <a:extLst>
              <a:ext uri="{FF2B5EF4-FFF2-40B4-BE49-F238E27FC236}">
                <a16:creationId xmlns:a16="http://schemas.microsoft.com/office/drawing/2014/main" id="{3DF6ABE5-D476-E074-F494-55C91241C618}"/>
              </a:ext>
            </a:extLst>
          </p:cNvPr>
          <p:cNvSpPr/>
          <p:nvPr/>
        </p:nvSpPr>
        <p:spPr>
          <a:xfrm>
            <a:off x="521797" y="5565022"/>
            <a:ext cx="963376" cy="1067730"/>
          </a:xfrm>
          <a:custGeom>
            <a:avLst/>
            <a:gdLst>
              <a:gd name="connsiteX0" fmla="*/ 1458373 w 1458372"/>
              <a:gd name="connsiteY0" fmla="*/ 1102733 h 1616344"/>
              <a:gd name="connsiteX1" fmla="*/ 1458373 w 1458372"/>
              <a:gd name="connsiteY1" fmla="*/ 513612 h 1616344"/>
              <a:gd name="connsiteX2" fmla="*/ 1348931 w 1458372"/>
              <a:gd name="connsiteY2" fmla="*/ 323969 h 1616344"/>
              <a:gd name="connsiteX3" fmla="*/ 838676 w 1458372"/>
              <a:gd name="connsiteY3" fmla="*/ 29361 h 1616344"/>
              <a:gd name="connsiteX4" fmla="*/ 619697 w 1458372"/>
              <a:gd name="connsiteY4" fmla="*/ 29361 h 1616344"/>
              <a:gd name="connsiteX5" fmla="*/ 109442 w 1458372"/>
              <a:gd name="connsiteY5" fmla="*/ 323969 h 1616344"/>
              <a:gd name="connsiteX6" fmla="*/ 0 w 1458372"/>
              <a:gd name="connsiteY6" fmla="*/ 513612 h 1616344"/>
              <a:gd name="connsiteX7" fmla="*/ 0 w 1458372"/>
              <a:gd name="connsiteY7" fmla="*/ 1102733 h 1616344"/>
              <a:gd name="connsiteX8" fmla="*/ 109442 w 1458372"/>
              <a:gd name="connsiteY8" fmla="*/ 1292376 h 1616344"/>
              <a:gd name="connsiteX9" fmla="*/ 619697 w 1458372"/>
              <a:gd name="connsiteY9" fmla="*/ 1586984 h 1616344"/>
              <a:gd name="connsiteX10" fmla="*/ 838676 w 1458372"/>
              <a:gd name="connsiteY10" fmla="*/ 1586984 h 1616344"/>
              <a:gd name="connsiteX11" fmla="*/ 1348931 w 1458372"/>
              <a:gd name="connsiteY11" fmla="*/ 1292376 h 1616344"/>
              <a:gd name="connsiteX12" fmla="*/ 1458373 w 1458372"/>
              <a:gd name="connsiteY12" fmla="*/ 1102733 h 16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8372" h="1616344">
                <a:moveTo>
                  <a:pt x="1458373" y="1102733"/>
                </a:moveTo>
                <a:lnTo>
                  <a:pt x="1458373" y="513612"/>
                </a:lnTo>
                <a:cubicBezTo>
                  <a:pt x="1458373" y="435412"/>
                  <a:pt x="1416653" y="363117"/>
                  <a:pt x="1348931" y="323969"/>
                </a:cubicBezTo>
                <a:lnTo>
                  <a:pt x="838676" y="29361"/>
                </a:lnTo>
                <a:cubicBezTo>
                  <a:pt x="770954" y="-9787"/>
                  <a:pt x="687419" y="-9787"/>
                  <a:pt x="619697" y="29361"/>
                </a:cubicBezTo>
                <a:lnTo>
                  <a:pt x="109442" y="323969"/>
                </a:lnTo>
                <a:cubicBezTo>
                  <a:pt x="41720" y="363022"/>
                  <a:pt x="0" y="435316"/>
                  <a:pt x="0" y="513612"/>
                </a:cubicBezTo>
                <a:lnTo>
                  <a:pt x="0" y="1102733"/>
                </a:lnTo>
                <a:cubicBezTo>
                  <a:pt x="0" y="1180933"/>
                  <a:pt x="41720" y="1253228"/>
                  <a:pt x="109442" y="1292376"/>
                </a:cubicBezTo>
                <a:lnTo>
                  <a:pt x="619697" y="1586984"/>
                </a:lnTo>
                <a:cubicBezTo>
                  <a:pt x="687419" y="1626132"/>
                  <a:pt x="770954" y="1626132"/>
                  <a:pt x="838676" y="1586984"/>
                </a:cubicBezTo>
                <a:lnTo>
                  <a:pt x="1348931" y="1292376"/>
                </a:lnTo>
                <a:cubicBezTo>
                  <a:pt x="1416653" y="1253228"/>
                  <a:pt x="1458373" y="1181029"/>
                  <a:pt x="1458373" y="1102733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1"/>
              </a:gs>
              <a:gs pos="95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en-US" sz="2000" b="1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645F31D-19C0-6762-B76E-4B6943F30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8228" y="5803630"/>
            <a:ext cx="590514" cy="590514"/>
          </a:xfrm>
          <a:prstGeom prst="rect">
            <a:avLst/>
          </a:prstGeom>
        </p:spPr>
      </p:pic>
      <p:sp>
        <p:nvSpPr>
          <p:cNvPr id="26" name="Graphic 6">
            <a:extLst>
              <a:ext uri="{FF2B5EF4-FFF2-40B4-BE49-F238E27FC236}">
                <a16:creationId xmlns:a16="http://schemas.microsoft.com/office/drawing/2014/main" id="{009FA259-5A8D-3207-9E60-0E98BCA3F067}"/>
              </a:ext>
            </a:extLst>
          </p:cNvPr>
          <p:cNvSpPr/>
          <p:nvPr/>
        </p:nvSpPr>
        <p:spPr>
          <a:xfrm>
            <a:off x="521797" y="6939243"/>
            <a:ext cx="963376" cy="1067730"/>
          </a:xfrm>
          <a:custGeom>
            <a:avLst/>
            <a:gdLst>
              <a:gd name="connsiteX0" fmla="*/ 1458373 w 1458372"/>
              <a:gd name="connsiteY0" fmla="*/ 1102733 h 1616344"/>
              <a:gd name="connsiteX1" fmla="*/ 1458373 w 1458372"/>
              <a:gd name="connsiteY1" fmla="*/ 513612 h 1616344"/>
              <a:gd name="connsiteX2" fmla="*/ 1348931 w 1458372"/>
              <a:gd name="connsiteY2" fmla="*/ 323969 h 1616344"/>
              <a:gd name="connsiteX3" fmla="*/ 838676 w 1458372"/>
              <a:gd name="connsiteY3" fmla="*/ 29361 h 1616344"/>
              <a:gd name="connsiteX4" fmla="*/ 619697 w 1458372"/>
              <a:gd name="connsiteY4" fmla="*/ 29361 h 1616344"/>
              <a:gd name="connsiteX5" fmla="*/ 109442 w 1458372"/>
              <a:gd name="connsiteY5" fmla="*/ 323969 h 1616344"/>
              <a:gd name="connsiteX6" fmla="*/ 0 w 1458372"/>
              <a:gd name="connsiteY6" fmla="*/ 513612 h 1616344"/>
              <a:gd name="connsiteX7" fmla="*/ 0 w 1458372"/>
              <a:gd name="connsiteY7" fmla="*/ 1102733 h 1616344"/>
              <a:gd name="connsiteX8" fmla="*/ 109442 w 1458372"/>
              <a:gd name="connsiteY8" fmla="*/ 1292376 h 1616344"/>
              <a:gd name="connsiteX9" fmla="*/ 619697 w 1458372"/>
              <a:gd name="connsiteY9" fmla="*/ 1586984 h 1616344"/>
              <a:gd name="connsiteX10" fmla="*/ 838676 w 1458372"/>
              <a:gd name="connsiteY10" fmla="*/ 1586984 h 1616344"/>
              <a:gd name="connsiteX11" fmla="*/ 1348931 w 1458372"/>
              <a:gd name="connsiteY11" fmla="*/ 1292376 h 1616344"/>
              <a:gd name="connsiteX12" fmla="*/ 1458373 w 1458372"/>
              <a:gd name="connsiteY12" fmla="*/ 1102733 h 16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8372" h="1616344">
                <a:moveTo>
                  <a:pt x="1458373" y="1102733"/>
                </a:moveTo>
                <a:lnTo>
                  <a:pt x="1458373" y="513612"/>
                </a:lnTo>
                <a:cubicBezTo>
                  <a:pt x="1458373" y="435412"/>
                  <a:pt x="1416653" y="363117"/>
                  <a:pt x="1348931" y="323969"/>
                </a:cubicBezTo>
                <a:lnTo>
                  <a:pt x="838676" y="29361"/>
                </a:lnTo>
                <a:cubicBezTo>
                  <a:pt x="770954" y="-9787"/>
                  <a:pt x="687419" y="-9787"/>
                  <a:pt x="619697" y="29361"/>
                </a:cubicBezTo>
                <a:lnTo>
                  <a:pt x="109442" y="323969"/>
                </a:lnTo>
                <a:cubicBezTo>
                  <a:pt x="41720" y="363022"/>
                  <a:pt x="0" y="435316"/>
                  <a:pt x="0" y="513612"/>
                </a:cubicBezTo>
                <a:lnTo>
                  <a:pt x="0" y="1102733"/>
                </a:lnTo>
                <a:cubicBezTo>
                  <a:pt x="0" y="1180933"/>
                  <a:pt x="41720" y="1253228"/>
                  <a:pt x="109442" y="1292376"/>
                </a:cubicBezTo>
                <a:lnTo>
                  <a:pt x="619697" y="1586984"/>
                </a:lnTo>
                <a:cubicBezTo>
                  <a:pt x="687419" y="1626132"/>
                  <a:pt x="770954" y="1626132"/>
                  <a:pt x="838676" y="1586984"/>
                </a:cubicBezTo>
                <a:lnTo>
                  <a:pt x="1348931" y="1292376"/>
                </a:lnTo>
                <a:cubicBezTo>
                  <a:pt x="1416653" y="1253228"/>
                  <a:pt x="1458373" y="1181029"/>
                  <a:pt x="1458373" y="1102733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1"/>
              </a:gs>
              <a:gs pos="95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en-US" sz="2000" b="1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97DD3F4-FB7E-1DB0-8616-8AAA1582B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8228" y="7177851"/>
            <a:ext cx="590514" cy="59051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9636876-A9CA-C8DA-311C-2FB0EFC2B3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08228" y="8552074"/>
            <a:ext cx="590514" cy="590514"/>
          </a:xfrm>
          <a:prstGeom prst="rect">
            <a:avLst/>
          </a:prstGeom>
        </p:spPr>
      </p:pic>
      <p:sp>
        <p:nvSpPr>
          <p:cNvPr id="32" name="TextBox 31">
            <a:hlinkClick r:id="rId13" action="ppaction://hlinksldjump"/>
            <a:extLst>
              <a:ext uri="{FF2B5EF4-FFF2-40B4-BE49-F238E27FC236}">
                <a16:creationId xmlns:a16="http://schemas.microsoft.com/office/drawing/2014/main" id="{8B56D294-F454-27F4-5BD8-DA896025B7E1}"/>
              </a:ext>
            </a:extLst>
          </p:cNvPr>
          <p:cNvSpPr txBox="1"/>
          <p:nvPr/>
        </p:nvSpPr>
        <p:spPr>
          <a:xfrm>
            <a:off x="1671604" y="3008012"/>
            <a:ext cx="5162333" cy="68486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en-US" sz="3200" dirty="0">
                <a:latin typeface="+mn-lt"/>
              </a:rPr>
              <a:t>The GCC Opportunity</a:t>
            </a:r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:a16="http://schemas.microsoft.com/office/drawing/2014/main" id="{4B717FEA-7E87-8BE1-40B7-1A75AC1C1093}"/>
              </a:ext>
            </a:extLst>
          </p:cNvPr>
          <p:cNvSpPr txBox="1"/>
          <p:nvPr/>
        </p:nvSpPr>
        <p:spPr>
          <a:xfrm>
            <a:off x="1671604" y="4382233"/>
            <a:ext cx="7901903" cy="68486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en-US" sz="3200" dirty="0">
                <a:latin typeface="+mn-lt"/>
              </a:rPr>
              <a:t>The Evolving GCC Paradigm </a:t>
            </a:r>
          </a:p>
        </p:txBody>
      </p:sp>
      <p:sp>
        <p:nvSpPr>
          <p:cNvPr id="34" name="TextBox 33">
            <a:hlinkClick r:id="rId15" action="ppaction://hlinksldjump"/>
            <a:extLst>
              <a:ext uri="{FF2B5EF4-FFF2-40B4-BE49-F238E27FC236}">
                <a16:creationId xmlns:a16="http://schemas.microsoft.com/office/drawing/2014/main" id="{E9F57569-57DB-C5E2-B6DD-65003A528A28}"/>
              </a:ext>
            </a:extLst>
          </p:cNvPr>
          <p:cNvSpPr txBox="1"/>
          <p:nvPr/>
        </p:nvSpPr>
        <p:spPr>
          <a:xfrm>
            <a:off x="1697004" y="7128054"/>
            <a:ext cx="6856459" cy="68486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en-US" sz="3200" dirty="0">
                <a:latin typeface="+mn-lt"/>
              </a:rPr>
              <a:t>CA’s Role in Driving GCC Growth</a:t>
            </a:r>
          </a:p>
        </p:txBody>
      </p:sp>
      <p:sp>
        <p:nvSpPr>
          <p:cNvPr id="35" name="TextBox 34">
            <a:hlinkClick r:id="rId14" action="ppaction://hlinksldjump"/>
            <a:extLst>
              <a:ext uri="{FF2B5EF4-FFF2-40B4-BE49-F238E27FC236}">
                <a16:creationId xmlns:a16="http://schemas.microsoft.com/office/drawing/2014/main" id="{B2DD376B-F486-9EB5-E6DD-D46306554C6C}"/>
              </a:ext>
            </a:extLst>
          </p:cNvPr>
          <p:cNvSpPr txBox="1">
            <a:spLocks/>
          </p:cNvSpPr>
          <p:nvPr/>
        </p:nvSpPr>
        <p:spPr>
          <a:xfrm>
            <a:off x="1671604" y="5759075"/>
            <a:ext cx="6062696" cy="68486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en-US" sz="3200" dirty="0">
                <a:latin typeface="+mn-lt"/>
              </a:rPr>
              <a:t>Beyond Financials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68D96F4-43DC-EB03-9A0E-5DDABD0E4508}"/>
              </a:ext>
            </a:extLst>
          </p:cNvPr>
          <p:cNvSpPr/>
          <p:nvPr/>
        </p:nvSpPr>
        <p:spPr>
          <a:xfrm>
            <a:off x="14672754" y="-338753"/>
            <a:ext cx="8503428" cy="7968909"/>
          </a:xfrm>
          <a:custGeom>
            <a:avLst/>
            <a:gdLst>
              <a:gd name="connsiteX0" fmla="*/ 6666084 w 6666083"/>
              <a:gd name="connsiteY0" fmla="*/ 0 h 5905061"/>
              <a:gd name="connsiteX1" fmla="*/ 6666084 w 6666083"/>
              <a:gd name="connsiteY1" fmla="*/ 5672315 h 5905061"/>
              <a:gd name="connsiteX2" fmla="*/ 6442157 w 6666083"/>
              <a:gd name="connsiteY2" fmla="*/ 5761846 h 5905061"/>
              <a:gd name="connsiteX3" fmla="*/ 5697614 w 6666083"/>
              <a:gd name="connsiteY3" fmla="*/ 5905061 h 5905061"/>
              <a:gd name="connsiteX4" fmla="*/ 4453421 w 6666083"/>
              <a:gd name="connsiteY4" fmla="*/ 5472371 h 5905061"/>
              <a:gd name="connsiteX5" fmla="*/ 741100 w 6666083"/>
              <a:gd name="connsiteY5" fmla="*/ 2524016 h 5905061"/>
              <a:gd name="connsiteX6" fmla="*/ 134243 w 6666083"/>
              <a:gd name="connsiteY6" fmla="*/ 1705010 h 5905061"/>
              <a:gd name="connsiteX7" fmla="*/ 23337 w 6666083"/>
              <a:gd name="connsiteY7" fmla="*/ 695977 h 5905061"/>
              <a:gd name="connsiteX8" fmla="*/ 132393 w 6666083"/>
              <a:gd name="connsiteY8" fmla="*/ 0 h 5905061"/>
              <a:gd name="connsiteX9" fmla="*/ 6666084 w 6666083"/>
              <a:gd name="connsiteY9" fmla="*/ 0 h 590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6083" h="5905061">
                <a:moveTo>
                  <a:pt x="6666084" y="0"/>
                </a:moveTo>
                <a:lnTo>
                  <a:pt x="6666084" y="5672315"/>
                </a:lnTo>
                <a:lnTo>
                  <a:pt x="6442157" y="5761846"/>
                </a:lnTo>
                <a:cubicBezTo>
                  <a:pt x="6204400" y="5856859"/>
                  <a:pt x="5953870" y="5905061"/>
                  <a:pt x="5697614" y="5905061"/>
                </a:cubicBezTo>
                <a:cubicBezTo>
                  <a:pt x="5246590" y="5905061"/>
                  <a:pt x="4804726" y="5751318"/>
                  <a:pt x="4453421" y="5472371"/>
                </a:cubicBezTo>
                <a:lnTo>
                  <a:pt x="741100" y="2524016"/>
                </a:lnTo>
                <a:cubicBezTo>
                  <a:pt x="469957" y="2308671"/>
                  <a:pt x="260037" y="2025460"/>
                  <a:pt x="134243" y="1705010"/>
                </a:cubicBezTo>
                <a:cubicBezTo>
                  <a:pt x="8450" y="1384472"/>
                  <a:pt x="-29958" y="1035657"/>
                  <a:pt x="23337" y="695977"/>
                </a:cubicBezTo>
                <a:lnTo>
                  <a:pt x="132393" y="0"/>
                </a:lnTo>
                <a:lnTo>
                  <a:pt x="6666084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8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2" descr="Institute of Chartered Accountants of India - Wikipedia">
            <a:extLst>
              <a:ext uri="{FF2B5EF4-FFF2-40B4-BE49-F238E27FC236}">
                <a16:creationId xmlns:a16="http://schemas.microsoft.com/office/drawing/2014/main" id="{DD1D075B-1931-3010-24FD-5B7DD3BA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582" y="1"/>
            <a:ext cx="1729466" cy="17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6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857F8-8FD5-1DB9-8019-7DFF0BF24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8BD2053-61F4-D0EB-9A2B-A09DB5FD43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BD2053-61F4-D0EB-9A2B-A09DB5FD4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10408AC-C0C3-050C-7F26-32EF84C6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69" y="274638"/>
            <a:ext cx="12755563" cy="1143000"/>
          </a:xfrm>
        </p:spPr>
        <p:txBody>
          <a:bodyPr vert="horz">
            <a:normAutofit/>
          </a:bodyPr>
          <a:lstStyle/>
          <a:p>
            <a:pPr>
              <a:lnSpc>
                <a:spcPct val="140006"/>
              </a:lnSpc>
              <a:buClr>
                <a:srgbClr val="000000"/>
              </a:buClr>
              <a:buSzPts val="5999"/>
            </a:pPr>
            <a:r>
              <a:rPr lang="en-US" b="1" dirty="0">
                <a:solidFill>
                  <a:srgbClr val="050505"/>
                </a:solidFill>
                <a:latin typeface="Lato Black" panose="020F0A02020204030203" pitchFamily="34" charset="0"/>
                <a:cs typeface="Arial"/>
                <a:sym typeface="Arial"/>
              </a:rPr>
              <a:t>The GCC Opportunity Multiple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F2648-F3A3-70EE-4C4D-DBA2C61E148E}"/>
              </a:ext>
            </a:extLst>
          </p:cNvPr>
          <p:cNvSpPr txBox="1"/>
          <p:nvPr/>
        </p:nvSpPr>
        <p:spPr>
          <a:xfrm>
            <a:off x="6781800" y="878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F01C1-B152-6456-FAE7-223C568CC479}"/>
              </a:ext>
            </a:extLst>
          </p:cNvPr>
          <p:cNvSpPr txBox="1"/>
          <p:nvPr/>
        </p:nvSpPr>
        <p:spPr>
          <a:xfrm>
            <a:off x="4556414" y="4112310"/>
            <a:ext cx="91543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pPr>
              <a:defRPr sz="2000"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503DF7-5C0F-C146-E1FE-1B84031FC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47747"/>
              </p:ext>
            </p:extLst>
          </p:nvPr>
        </p:nvGraphicFramePr>
        <p:xfrm>
          <a:off x="3096491" y="1891145"/>
          <a:ext cx="13965381" cy="575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66"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36454F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Impact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36454F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Value (approx.)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36454F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Multiplier vs Direct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6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Direct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USD 76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6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Total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USD 241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≈ 3×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6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Direct GVA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USD 68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6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Total GVA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USD 182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≈ 2.7×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366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Direct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2.1 million 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369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>
                          <a:solidFill>
                            <a:schemeClr val="tx1"/>
                          </a:solidFill>
                        </a:rPr>
                        <a:t>Total Jobs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10.4 million 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679436"/>
                          </a:solidFill>
                        </a:defRPr>
                      </a:pPr>
                      <a:r>
                        <a:rPr sz="2800" b="1" dirty="0">
                          <a:solidFill>
                            <a:schemeClr val="tx1"/>
                          </a:solidFill>
                        </a:rPr>
                        <a:t>≈ 5×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9821143-795F-0BAE-5986-EC50EE2E9CF1}"/>
              </a:ext>
            </a:extLst>
          </p:cNvPr>
          <p:cNvSpPr txBox="1"/>
          <p:nvPr/>
        </p:nvSpPr>
        <p:spPr>
          <a:xfrm>
            <a:off x="2909454" y="7916036"/>
            <a:ext cx="151499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i="1" dirty="0"/>
              <a:t>Every CA involved with a GCC can accentuate this multiplier</a:t>
            </a:r>
            <a:r>
              <a:rPr lang="en-IN" sz="2800" i="1" dirty="0"/>
              <a:t>—beyond internal finance and governance, they can help shape hiring, consumption, real estate, education, retail, and more.</a:t>
            </a:r>
            <a:endParaRPr lang="en-US" sz="28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BFCF13-3803-A255-84E5-057330BB48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248825"/>
            <a:ext cx="3345872" cy="3038175"/>
          </a:xfrm>
          <a:custGeom>
            <a:avLst/>
            <a:gdLst>
              <a:gd name="connsiteX0" fmla="*/ 1339104 w 9217201"/>
              <a:gd name="connsiteY0" fmla="*/ 0 h 8637814"/>
              <a:gd name="connsiteX1" fmla="*/ 3059451 w 9217201"/>
              <a:gd name="connsiteY1" fmla="*/ 632931 h 8637814"/>
              <a:gd name="connsiteX2" fmla="*/ 8192481 w 9217201"/>
              <a:gd name="connsiteY2" fmla="*/ 4945730 h 8637814"/>
              <a:gd name="connsiteX3" fmla="*/ 9031583 w 9217201"/>
              <a:gd name="connsiteY3" fmla="*/ 6143757 h 8637814"/>
              <a:gd name="connsiteX4" fmla="*/ 9184933 w 9217201"/>
              <a:gd name="connsiteY4" fmla="*/ 7619752 h 8637814"/>
              <a:gd name="connsiteX5" fmla="*/ 9034141 w 9217201"/>
              <a:gd name="connsiteY5" fmla="*/ 8637814 h 8637814"/>
              <a:gd name="connsiteX6" fmla="*/ 0 w 9217201"/>
              <a:gd name="connsiteY6" fmla="*/ 8637814 h 8637814"/>
              <a:gd name="connsiteX7" fmla="*/ 0 w 9217201"/>
              <a:gd name="connsiteY7" fmla="*/ 340457 h 8637814"/>
              <a:gd name="connsiteX8" fmla="*/ 309624 w 9217201"/>
              <a:gd name="connsiteY8" fmla="*/ 209492 h 8637814"/>
              <a:gd name="connsiteX9" fmla="*/ 1339104 w 9217201"/>
              <a:gd name="connsiteY9" fmla="*/ 0 h 86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7201" h="8637814">
                <a:moveTo>
                  <a:pt x="1339104" y="0"/>
                </a:moveTo>
                <a:cubicBezTo>
                  <a:pt x="1962736" y="0"/>
                  <a:pt x="2573702" y="224892"/>
                  <a:pt x="3059451" y="632931"/>
                </a:cubicBezTo>
                <a:lnTo>
                  <a:pt x="8192481" y="4945730"/>
                </a:lnTo>
                <a:cubicBezTo>
                  <a:pt x="8567391" y="5260733"/>
                  <a:pt x="8857648" y="5675009"/>
                  <a:pt x="9031583" y="6143757"/>
                </a:cubicBezTo>
                <a:cubicBezTo>
                  <a:pt x="9205517" y="6612634"/>
                  <a:pt x="9258624" y="7122874"/>
                  <a:pt x="9184933" y="7619752"/>
                </a:cubicBezTo>
                <a:lnTo>
                  <a:pt x="9034141" y="8637814"/>
                </a:lnTo>
                <a:lnTo>
                  <a:pt x="0" y="8637814"/>
                </a:lnTo>
                <a:lnTo>
                  <a:pt x="0" y="340457"/>
                </a:lnTo>
                <a:lnTo>
                  <a:pt x="309624" y="209492"/>
                </a:lnTo>
                <a:cubicBezTo>
                  <a:pt x="638371" y="70509"/>
                  <a:pt x="984779" y="0"/>
                  <a:pt x="1339104" y="0"/>
                </a:cubicBezTo>
                <a:close/>
              </a:path>
            </a:pathLst>
          </a:custGeom>
        </p:spPr>
      </p:pic>
      <p:pic>
        <p:nvPicPr>
          <p:cNvPr id="13" name="Picture 2" descr="Institute of Chartered Accountants of India - Wikipedia">
            <a:extLst>
              <a:ext uri="{FF2B5EF4-FFF2-40B4-BE49-F238E27FC236}">
                <a16:creationId xmlns:a16="http://schemas.microsoft.com/office/drawing/2014/main" id="{D082EB31-EFB1-D6EE-0692-7281548A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582" y="1"/>
            <a:ext cx="1729466" cy="17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5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7BC02-A77E-50AB-0A1C-03F94ADC4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399B381-D020-853E-3C49-F2BA302283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99B381-D020-853E-3C49-F2BA30228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E35C2F1-BBAD-EA0D-D6FF-FA01F5C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69" y="669493"/>
            <a:ext cx="12755563" cy="1143000"/>
          </a:xfrm>
        </p:spPr>
        <p:txBody>
          <a:bodyPr vert="horz">
            <a:normAutofit fontScale="90000"/>
          </a:bodyPr>
          <a:lstStyle/>
          <a:p>
            <a:pPr>
              <a:lnSpc>
                <a:spcPct val="140006"/>
              </a:lnSpc>
              <a:buClr>
                <a:srgbClr val="000000"/>
              </a:buClr>
              <a:buSzPts val="5999"/>
            </a:pPr>
            <a:r>
              <a:rPr lang="en-US" b="1" dirty="0">
                <a:solidFill>
                  <a:srgbClr val="050505"/>
                </a:solidFill>
                <a:latin typeface="Lato Black" panose="020F0A02020204030203" pitchFamily="34" charset="0"/>
                <a:cs typeface="Arial"/>
              </a:rPr>
              <a:t>The Evolving GCC Paradigm </a:t>
            </a:r>
            <a:br>
              <a:rPr lang="en-US" b="1" dirty="0">
                <a:solidFill>
                  <a:srgbClr val="050505"/>
                </a:solidFill>
                <a:latin typeface="Lato Black" panose="020F0A02020204030203" pitchFamily="34" charset="0"/>
                <a:cs typeface="Arial"/>
              </a:rPr>
            </a:br>
            <a:endParaRPr lang="en-US" b="1" dirty="0">
              <a:solidFill>
                <a:srgbClr val="050505"/>
              </a:solidFill>
              <a:latin typeface="Lato Black" panose="020F0A02020204030203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5D774-51B9-4CA7-5212-1AC1B835DB83}"/>
              </a:ext>
            </a:extLst>
          </p:cNvPr>
          <p:cNvSpPr txBox="1"/>
          <p:nvPr/>
        </p:nvSpPr>
        <p:spPr>
          <a:xfrm>
            <a:off x="6781800" y="878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BA9BC-8DBE-4D49-EB8F-57688367BE46}"/>
              </a:ext>
            </a:extLst>
          </p:cNvPr>
          <p:cNvSpPr txBox="1"/>
          <p:nvPr/>
        </p:nvSpPr>
        <p:spPr>
          <a:xfrm>
            <a:off x="4556414" y="4112310"/>
            <a:ext cx="91543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pPr>
              <a:defRPr sz="2000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645C69-C97B-DD1C-13D8-EAC0DD7AD4DB}"/>
              </a:ext>
            </a:extLst>
          </p:cNvPr>
          <p:cNvSpPr txBox="1"/>
          <p:nvPr/>
        </p:nvSpPr>
        <p:spPr>
          <a:xfrm>
            <a:off x="4779823" y="1787234"/>
            <a:ext cx="13321145" cy="7387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r>
              <a:rPr lang="en-IN" sz="3200" dirty="0"/>
              <a:t>Multi-jurisdiction compliance (IFRS, US GAAP, </a:t>
            </a:r>
            <a:r>
              <a:rPr lang="en-IN" sz="3200" dirty="0" err="1"/>
              <a:t>IndAS</a:t>
            </a:r>
            <a:r>
              <a:rPr lang="en-IN" sz="3200" dirty="0"/>
              <a:t>)</a:t>
            </a:r>
          </a:p>
          <a:p>
            <a:pPr>
              <a:lnSpc>
                <a:spcPct val="150000"/>
              </a:lnSpc>
              <a:defRPr sz="2000"/>
            </a:pPr>
            <a:endParaRPr lang="en-IN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r>
              <a:rPr lang="en-IN" sz="3200" dirty="0"/>
              <a:t>Technology-enabled reporting (AI, blockchain, automation)</a:t>
            </a:r>
          </a:p>
          <a:p>
            <a:pPr>
              <a:lnSpc>
                <a:spcPct val="150000"/>
              </a:lnSpc>
              <a:defRPr sz="2000"/>
            </a:pPr>
            <a:endParaRPr lang="en-IN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r>
              <a:rPr lang="en-IN" sz="3200" dirty="0"/>
              <a:t>Performance Measurement beyond Financial Metrics -- ESG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endParaRPr lang="en-IN" sz="3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r>
              <a:rPr lang="en-IN" sz="3200" dirty="0"/>
              <a:t>Global convergence of Financial + ESG standards (ISSB, CSRD, SEBI BRSR).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/>
            </a:pPr>
            <a:endParaRPr lang="en-IN" sz="3200" dirty="0"/>
          </a:p>
          <a:p>
            <a:pPr>
              <a:lnSpc>
                <a:spcPct val="150000"/>
              </a:lnSpc>
              <a:defRPr sz="2000"/>
            </a:pPr>
            <a:endParaRPr lang="en-IN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8A897-96A4-BED0-1052-395B4F4C41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270" y="1812493"/>
            <a:ext cx="4227694" cy="6354762"/>
          </a:xfrm>
          <a:custGeom>
            <a:avLst/>
            <a:gdLst>
              <a:gd name="connsiteX0" fmla="*/ 1524000 w 6096000"/>
              <a:gd name="connsiteY0" fmla="*/ 0 h 6858000"/>
              <a:gd name="connsiteX1" fmla="*/ 6096000 w 6096000"/>
              <a:gd name="connsiteY1" fmla="*/ 0 h 6858000"/>
              <a:gd name="connsiteX2" fmla="*/ 4572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1524000" y="0"/>
                </a:moveTo>
                <a:lnTo>
                  <a:pt x="6096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4" name="Picture 2" descr="Institute of Chartered Accountants of India - Wikipedia">
            <a:extLst>
              <a:ext uri="{FF2B5EF4-FFF2-40B4-BE49-F238E27FC236}">
                <a16:creationId xmlns:a16="http://schemas.microsoft.com/office/drawing/2014/main" id="{A30FA894-8085-FF75-7F79-7D58DEB0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582" y="1"/>
            <a:ext cx="1729466" cy="17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9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4B83-852E-0F37-B3BE-52E7AB59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limate Investment in Indonesia's ESG Framework: Analyzing ROI and SROI  Halaman all - Kompasiana.com">
            <a:extLst>
              <a:ext uri="{FF2B5EF4-FFF2-40B4-BE49-F238E27FC236}">
                <a16:creationId xmlns:a16="http://schemas.microsoft.com/office/drawing/2014/main" id="{80BEF850-B1E2-3207-2AA5-BFC70311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757" y="3771900"/>
            <a:ext cx="4405074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43;g37151c9a4c2_1_0">
            <a:extLst>
              <a:ext uri="{FF2B5EF4-FFF2-40B4-BE49-F238E27FC236}">
                <a16:creationId xmlns:a16="http://schemas.microsoft.com/office/drawing/2014/main" id="{47FD9C93-9028-EE43-5BF9-4D184FC6D52E}"/>
              </a:ext>
            </a:extLst>
          </p:cNvPr>
          <p:cNvSpPr txBox="1">
            <a:spLocks/>
          </p:cNvSpPr>
          <p:nvPr/>
        </p:nvSpPr>
        <p:spPr>
          <a:xfrm>
            <a:off x="2057401" y="524285"/>
            <a:ext cx="14131082" cy="100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rtl="0">
              <a:lnSpc>
                <a:spcPct val="85000"/>
              </a:lnSpc>
              <a:buClr>
                <a:schemeClr val="lt2"/>
              </a:buClr>
              <a:buSzPts val="2600"/>
              <a:buFont typeface="Inter Light"/>
              <a:buNone/>
            </a:pPr>
            <a:r>
              <a:rPr lang="en-US" sz="2800" b="1" dirty="0"/>
              <a:t>ESG: The New Language of Business</a:t>
            </a:r>
          </a:p>
          <a:p>
            <a:pPr algn="ctr" rtl="0">
              <a:lnSpc>
                <a:spcPct val="85000"/>
              </a:lnSpc>
              <a:buClr>
                <a:schemeClr val="lt2"/>
              </a:buClr>
              <a:buSzPts val="2600"/>
              <a:buFont typeface="Inter Light"/>
              <a:buNone/>
            </a:pPr>
            <a:endParaRPr lang="en-US" sz="2800" b="1" dirty="0"/>
          </a:p>
          <a:p>
            <a:pPr algn="ctr" rtl="0">
              <a:lnSpc>
                <a:spcPct val="85000"/>
              </a:lnSpc>
              <a:buClr>
                <a:schemeClr val="lt2"/>
              </a:buClr>
              <a:buSzPts val="2600"/>
              <a:buFont typeface="Inter Light"/>
              <a:buNone/>
            </a:pPr>
            <a:r>
              <a:rPr lang="en-US" sz="2800" b="1" dirty="0"/>
              <a:t>UN Global Compact Study:  Good to Have </a:t>
            </a:r>
            <a:r>
              <a:rPr lang="en-US" sz="2800" b="1" dirty="0">
                <a:sym typeface="Wingdings" pitchFamily="2" charset="2"/>
              </a:rPr>
              <a:t> Must Have </a:t>
            </a:r>
            <a:endParaRPr lang="en-US" sz="2800" b="1" dirty="0"/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9E5B5F7F-0B9B-8E10-A190-265022211FEC}"/>
              </a:ext>
            </a:extLst>
          </p:cNvPr>
          <p:cNvSpPr>
            <a:spLocks/>
          </p:cNvSpPr>
          <p:nvPr/>
        </p:nvSpPr>
        <p:spPr bwMode="auto">
          <a:xfrm>
            <a:off x="384464" y="1892247"/>
            <a:ext cx="12853554" cy="7480354"/>
          </a:xfrm>
          <a:custGeom>
            <a:avLst/>
            <a:gdLst>
              <a:gd name="T0" fmla="*/ 0 w 12803594"/>
              <a:gd name="T1" fmla="*/ 0 h 7542618"/>
              <a:gd name="T2" fmla="*/ 12803593 w 12803594"/>
              <a:gd name="T3" fmla="*/ 0 h 7542618"/>
              <a:gd name="T4" fmla="*/ 12803593 w 12803594"/>
              <a:gd name="T5" fmla="*/ 7542618 h 7542618"/>
              <a:gd name="T6" fmla="*/ 0 w 12803594"/>
              <a:gd name="T7" fmla="*/ 7542618 h 7542618"/>
              <a:gd name="T8" fmla="*/ 0 w 12803594"/>
              <a:gd name="T9" fmla="*/ 0 h 7542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03594" h="7542618">
                <a:moveTo>
                  <a:pt x="0" y="0"/>
                </a:moveTo>
                <a:lnTo>
                  <a:pt x="12803593" y="0"/>
                </a:lnTo>
                <a:lnTo>
                  <a:pt x="12803593" y="7542618"/>
                </a:lnTo>
                <a:lnTo>
                  <a:pt x="0" y="75426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2100"/>
          </a:p>
        </p:txBody>
      </p:sp>
      <p:pic>
        <p:nvPicPr>
          <p:cNvPr id="13" name="Picture 2" descr="Institute of Chartered Accountants of India - Wikipedia">
            <a:extLst>
              <a:ext uri="{FF2B5EF4-FFF2-40B4-BE49-F238E27FC236}">
                <a16:creationId xmlns:a16="http://schemas.microsoft.com/office/drawing/2014/main" id="{6EFC2ED1-D5FA-B528-16C8-F3F04FE9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582" y="1"/>
            <a:ext cx="1729466" cy="17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3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3;g37151c9a4c2_1_0">
            <a:extLst>
              <a:ext uri="{FF2B5EF4-FFF2-40B4-BE49-F238E27FC236}">
                <a16:creationId xmlns:a16="http://schemas.microsoft.com/office/drawing/2014/main" id="{6BADDEED-4C53-46C4-C067-FC1F8ECECEEC}"/>
              </a:ext>
            </a:extLst>
          </p:cNvPr>
          <p:cNvSpPr txBox="1">
            <a:spLocks/>
          </p:cNvSpPr>
          <p:nvPr/>
        </p:nvSpPr>
        <p:spPr>
          <a:xfrm>
            <a:off x="3234332" y="358031"/>
            <a:ext cx="12954150" cy="100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rtl="0">
              <a:lnSpc>
                <a:spcPct val="85000"/>
              </a:lnSpc>
              <a:buClr>
                <a:schemeClr val="lt2"/>
              </a:buClr>
              <a:buSzPts val="2600"/>
              <a:buFont typeface="Inter Light"/>
              <a:buNone/>
            </a:pPr>
            <a:r>
              <a:rPr lang="en-US" sz="3600" b="1" dirty="0"/>
              <a:t>ESG: The New Language of Business</a:t>
            </a:r>
          </a:p>
          <a:p>
            <a:pPr algn="ctr" rtl="0">
              <a:lnSpc>
                <a:spcPct val="85000"/>
              </a:lnSpc>
              <a:buClr>
                <a:schemeClr val="lt2"/>
              </a:buClr>
              <a:buSzPts val="2600"/>
              <a:buFont typeface="Inter Light"/>
              <a:buNone/>
            </a:pPr>
            <a:endParaRPr lang="en-US" sz="3600" b="1" dirty="0"/>
          </a:p>
          <a:p>
            <a:pPr algn="ctr" rtl="0">
              <a:lnSpc>
                <a:spcPct val="85000"/>
              </a:lnSpc>
              <a:buClr>
                <a:schemeClr val="lt2"/>
              </a:buClr>
              <a:buSzPts val="2600"/>
              <a:buFont typeface="Inter Light"/>
              <a:buNone/>
            </a:pPr>
            <a:r>
              <a:rPr lang="en-US" sz="3600" b="1" dirty="0"/>
              <a:t>From Good to Have </a:t>
            </a:r>
            <a:r>
              <a:rPr lang="en-US" sz="3600" b="1" dirty="0">
                <a:sym typeface="Wingdings" pitchFamily="2" charset="2"/>
              </a:rPr>
              <a:t> Must Have </a:t>
            </a:r>
            <a:endParaRPr lang="en-US" sz="3600" b="1" dirty="0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796623ED-49F2-8D2B-F956-A19ED748B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27954" cy="1363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F533D-7664-A4AD-18D8-43AA21D16A62}"/>
              </a:ext>
            </a:extLst>
          </p:cNvPr>
          <p:cNvSpPr txBox="1"/>
          <p:nvPr/>
        </p:nvSpPr>
        <p:spPr>
          <a:xfrm>
            <a:off x="457200" y="2971799"/>
            <a:ext cx="13373100" cy="608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/>
              <a:t>For </a:t>
            </a:r>
            <a:r>
              <a:rPr lang="en-GB" sz="3600" b="1" dirty="0"/>
              <a:t>the GCC</a:t>
            </a:r>
            <a:r>
              <a:rPr lang="en-US" sz="3600" b="1" dirty="0"/>
              <a:t> Industry, ESG means: </a:t>
            </a:r>
          </a:p>
          <a:p>
            <a:pPr lvl="0">
              <a:lnSpc>
                <a:spcPct val="100000"/>
              </a:lnSpc>
            </a:pPr>
            <a:endParaRPr lang="en-US" sz="3600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Efficient use of Resources: Human, Energy, Space, Water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High Social &amp; Governance Standards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Ensuring Highly Productive &amp; Safe workplaces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Building trust with regulators &amp; communities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Global Frameworks- based ESG Reporting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Meeting global customer expectations</a:t>
            </a: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4FBBB7-C9B3-114D-2AB8-64451EA619DC}"/>
              </a:ext>
            </a:extLst>
          </p:cNvPr>
          <p:cNvGrpSpPr/>
          <p:nvPr/>
        </p:nvGrpSpPr>
        <p:grpSpPr>
          <a:xfrm>
            <a:off x="11533909" y="5732441"/>
            <a:ext cx="6168701" cy="2559505"/>
            <a:chOff x="7053793" y="5254459"/>
            <a:chExt cx="10316308" cy="42091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DDABF4-45C8-4D3F-B117-5B6EB9D3107B}"/>
                </a:ext>
              </a:extLst>
            </p:cNvPr>
            <p:cNvGrpSpPr/>
            <p:nvPr/>
          </p:nvGrpSpPr>
          <p:grpSpPr>
            <a:xfrm>
              <a:off x="7888044" y="7289905"/>
              <a:ext cx="9028412" cy="981147"/>
              <a:chOff x="5403526" y="4948367"/>
              <a:chExt cx="6301146" cy="684766"/>
            </a:xfrm>
          </p:grpSpPr>
          <p:pic>
            <p:nvPicPr>
              <p:cNvPr id="47" name="object 28">
                <a:extLst>
                  <a:ext uri="{FF2B5EF4-FFF2-40B4-BE49-F238E27FC236}">
                    <a16:creationId xmlns:a16="http://schemas.microsoft.com/office/drawing/2014/main" id="{854644B3-B4C0-181E-6329-13F80F48114A}"/>
                  </a:ext>
                </a:extLst>
              </p:cNvPr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227793" y="4967910"/>
                <a:ext cx="644596" cy="645680"/>
              </a:xfrm>
              <a:prstGeom prst="rect">
                <a:avLst/>
              </a:prstGeom>
            </p:spPr>
          </p:pic>
          <p:pic>
            <p:nvPicPr>
              <p:cNvPr id="48" name="Picture 6">
                <a:extLst>
                  <a:ext uri="{FF2B5EF4-FFF2-40B4-BE49-F238E27FC236}">
                    <a16:creationId xmlns:a16="http://schemas.microsoft.com/office/drawing/2014/main" id="{13AD3FA2-230E-12F3-D343-24E482F40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4271" y="4962192"/>
                <a:ext cx="660401" cy="657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14FB5C7-1557-6A59-F781-53F0A6689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03526" y="4948367"/>
                <a:ext cx="681503" cy="684766"/>
              </a:xfrm>
              <a:prstGeom prst="rect">
                <a:avLst/>
              </a:prstGeom>
            </p:spPr>
          </p:pic>
          <p:pic>
            <p:nvPicPr>
              <p:cNvPr id="50" name="object 29">
                <a:extLst>
                  <a:ext uri="{FF2B5EF4-FFF2-40B4-BE49-F238E27FC236}">
                    <a16:creationId xmlns:a16="http://schemas.microsoft.com/office/drawing/2014/main" id="{68B91A60-2FF0-2815-11B5-B2D96E7D013C}"/>
                  </a:ext>
                </a:extLst>
              </p:cNvPr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8339" y="4967910"/>
                <a:ext cx="674174" cy="645680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CB9C26-0357-DF43-0286-41C6C7F19E42}"/>
                </a:ext>
              </a:extLst>
            </p:cNvPr>
            <p:cNvGrpSpPr/>
            <p:nvPr/>
          </p:nvGrpSpPr>
          <p:grpSpPr>
            <a:xfrm>
              <a:off x="7411181" y="5254459"/>
              <a:ext cx="9792119" cy="625329"/>
              <a:chOff x="5070712" y="3512873"/>
              <a:chExt cx="6834156" cy="436432"/>
            </a:xfrm>
          </p:grpSpPr>
          <p:pic>
            <p:nvPicPr>
              <p:cNvPr id="43" name="object 26">
                <a:extLst>
                  <a:ext uri="{FF2B5EF4-FFF2-40B4-BE49-F238E27FC236}">
                    <a16:creationId xmlns:a16="http://schemas.microsoft.com/office/drawing/2014/main" id="{A2BDBEA0-E12D-A26C-7DF7-F6A1B4BFF3D3}"/>
                  </a:ext>
                </a:extLst>
              </p:cNvPr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85736" y="3552812"/>
                <a:ext cx="1528710" cy="356554"/>
              </a:xfrm>
              <a:prstGeom prst="rect">
                <a:avLst/>
              </a:prstGeom>
            </p:spPr>
          </p:pic>
          <p:pic>
            <p:nvPicPr>
              <p:cNvPr id="44" name="object 5">
                <a:extLst>
                  <a:ext uri="{FF2B5EF4-FFF2-40B4-BE49-F238E27FC236}">
                    <a16:creationId xmlns:a16="http://schemas.microsoft.com/office/drawing/2014/main" id="{93B1160D-408F-C6CF-E8A0-42022DA4C349}"/>
                  </a:ext>
                </a:extLst>
              </p:cNvPr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44074" y="3512873"/>
                <a:ext cx="1060794" cy="436432"/>
              </a:xfrm>
              <a:prstGeom prst="rect">
                <a:avLst/>
              </a:prstGeom>
            </p:spPr>
          </p:pic>
          <p:pic>
            <p:nvPicPr>
              <p:cNvPr id="45" name="object 19">
                <a:extLst>
                  <a:ext uri="{FF2B5EF4-FFF2-40B4-BE49-F238E27FC236}">
                    <a16:creationId xmlns:a16="http://schemas.microsoft.com/office/drawing/2014/main" id="{AC3A0B97-6537-BC8B-882F-CDB605118FBB}"/>
                  </a:ext>
                </a:extLst>
              </p:cNvPr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0712" y="3530258"/>
                <a:ext cx="1347130" cy="401662"/>
              </a:xfrm>
              <a:prstGeom prst="rect">
                <a:avLst/>
              </a:prstGeom>
            </p:spPr>
          </p:pic>
          <p:pic>
            <p:nvPicPr>
              <p:cNvPr id="46" name="object 27">
                <a:extLst>
                  <a:ext uri="{FF2B5EF4-FFF2-40B4-BE49-F238E27FC236}">
                    <a16:creationId xmlns:a16="http://schemas.microsoft.com/office/drawing/2014/main" id="{2AB65052-B86F-A08F-F3FB-204547819A16}"/>
                  </a:ext>
                </a:extLst>
              </p:cNvPr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4744" y="3555260"/>
                <a:ext cx="1321364" cy="351658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9366A8-3097-4E22-0920-D80DA2B12916}"/>
                </a:ext>
              </a:extLst>
            </p:cNvPr>
            <p:cNvGrpSpPr/>
            <p:nvPr/>
          </p:nvGrpSpPr>
          <p:grpSpPr>
            <a:xfrm>
              <a:off x="7903119" y="8483207"/>
              <a:ext cx="9190988" cy="980354"/>
              <a:chOff x="5414047" y="5747244"/>
              <a:chExt cx="6414612" cy="684213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1D940774-7F8D-999B-CE79-660D895AD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000" r="25466"/>
              <a:stretch>
                <a:fillRect/>
              </a:stretch>
            </p:blipFill>
            <p:spPr bwMode="auto">
              <a:xfrm>
                <a:off x="9271508" y="5747244"/>
                <a:ext cx="557167" cy="684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2">
                <a:extLst>
                  <a:ext uri="{FF2B5EF4-FFF2-40B4-BE49-F238E27FC236}">
                    <a16:creationId xmlns:a16="http://schemas.microsoft.com/office/drawing/2014/main" id="{26267598-C168-418C-DEAC-FA75B37FFC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7186" t="33733" r="8222" b="33467"/>
              <a:stretch>
                <a:fillRect/>
              </a:stretch>
            </p:blipFill>
            <p:spPr bwMode="auto">
              <a:xfrm>
                <a:off x="10920283" y="5903751"/>
                <a:ext cx="908376" cy="371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>
                <a:extLst>
                  <a:ext uri="{FF2B5EF4-FFF2-40B4-BE49-F238E27FC236}">
                    <a16:creationId xmlns:a16="http://schemas.microsoft.com/office/drawing/2014/main" id="{83543664-3BFD-FFB3-CF71-5D997F19AD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78" t="1778" r="1555" b="1999"/>
              <a:stretch>
                <a:fillRect/>
              </a:stretch>
            </p:blipFill>
            <p:spPr bwMode="auto">
              <a:xfrm>
                <a:off x="5414047" y="5760638"/>
                <a:ext cx="660460" cy="657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0">
                <a:extLst>
                  <a:ext uri="{FF2B5EF4-FFF2-40B4-BE49-F238E27FC236}">
                    <a16:creationId xmlns:a16="http://schemas.microsoft.com/office/drawing/2014/main" id="{F24DC263-CABC-13A7-75D2-86DA21871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9267" y="5753191"/>
                <a:ext cx="672318" cy="672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6A1BF2-EBE7-8CCA-C2F1-D0ABCCEDEE4C}"/>
                </a:ext>
              </a:extLst>
            </p:cNvPr>
            <p:cNvGrpSpPr/>
            <p:nvPr/>
          </p:nvGrpSpPr>
          <p:grpSpPr>
            <a:xfrm>
              <a:off x="7816575" y="6091945"/>
              <a:ext cx="9118297" cy="985802"/>
              <a:chOff x="5353646" y="4136665"/>
              <a:chExt cx="6363879" cy="688015"/>
            </a:xfrm>
          </p:grpSpPr>
          <p:pic>
            <p:nvPicPr>
              <p:cNvPr id="33" name="object 30">
                <a:extLst>
                  <a:ext uri="{FF2B5EF4-FFF2-40B4-BE49-F238E27FC236}">
                    <a16:creationId xmlns:a16="http://schemas.microsoft.com/office/drawing/2014/main" id="{C62522CA-F6A5-929F-E8B1-597BC7844D49}"/>
                  </a:ext>
                </a:extLst>
              </p:cNvPr>
              <p:cNvPicPr/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3010" y="4339796"/>
                <a:ext cx="1554162" cy="281752"/>
              </a:xfrm>
              <a:prstGeom prst="rect">
                <a:avLst/>
              </a:prstGeom>
            </p:spPr>
          </p:pic>
          <p:pic>
            <p:nvPicPr>
              <p:cNvPr id="34" name="object 23">
                <a:extLst>
                  <a:ext uri="{FF2B5EF4-FFF2-40B4-BE49-F238E27FC236}">
                    <a16:creationId xmlns:a16="http://schemas.microsoft.com/office/drawing/2014/main" id="{1655389D-2CCB-4449-B141-AAA6446AB2A6}"/>
                  </a:ext>
                </a:extLst>
              </p:cNvPr>
              <p:cNvPicPr/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31418" y="4136665"/>
                <a:ext cx="686107" cy="688015"/>
              </a:xfrm>
              <a:prstGeom prst="rect">
                <a:avLst/>
              </a:prstGeom>
            </p:spPr>
          </p:pic>
          <p:pic>
            <p:nvPicPr>
              <p:cNvPr id="35" name="object 31">
                <a:extLst>
                  <a:ext uri="{FF2B5EF4-FFF2-40B4-BE49-F238E27FC236}">
                    <a16:creationId xmlns:a16="http://schemas.microsoft.com/office/drawing/2014/main" id="{54D92EA8-34A8-16AE-7199-5AA619A8F202}"/>
                  </a:ext>
                </a:extLst>
              </p:cNvPr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53646" y="4145504"/>
                <a:ext cx="781262" cy="670336"/>
              </a:xfrm>
              <a:prstGeom prst="rect">
                <a:avLst/>
              </a:prstGeom>
            </p:spPr>
          </p:pic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CF1827B-B0A7-212F-59DE-6FCABF6F7B3E}"/>
                  </a:ext>
                </a:extLst>
              </p:cNvPr>
              <p:cNvGrpSpPr/>
              <p:nvPr/>
            </p:nvGrpSpPr>
            <p:grpSpPr>
              <a:xfrm>
                <a:off x="6998529" y="4226991"/>
                <a:ext cx="1193794" cy="507362"/>
                <a:chOff x="6906852" y="4634869"/>
                <a:chExt cx="1440000" cy="612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EAE3BF4-62B4-818B-C845-258CF33B27AF}"/>
                    </a:ext>
                  </a:extLst>
                </p:cNvPr>
                <p:cNvSpPr/>
                <p:nvPr/>
              </p:nvSpPr>
              <p:spPr>
                <a:xfrm>
                  <a:off x="6906852" y="4634869"/>
                  <a:ext cx="1440000" cy="61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Picture 2" descr="S&amp;P Dow Jones Indices | ICGN">
                  <a:extLst>
                    <a:ext uri="{FF2B5EF4-FFF2-40B4-BE49-F238E27FC236}">
                      <a16:creationId xmlns:a16="http://schemas.microsoft.com/office/drawing/2014/main" id="{A9D0CA60-432A-0F2F-268D-38B0B43915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6838" y="4634869"/>
                  <a:ext cx="1340028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26D351-8D83-3942-9100-2DFCC5A171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0004" y="5293063"/>
              <a:ext cx="0" cy="412652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2386FC-5DF5-BA77-2EA4-EA9B9E103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47870" y="5293063"/>
              <a:ext cx="0" cy="412652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8DDDF7-9EF0-B3B3-3B76-E52AC856F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15333" y="5293063"/>
              <a:ext cx="0" cy="412652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D53D1C-3482-7759-D508-4162519DC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3793" y="6005916"/>
              <a:ext cx="1031630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DE09531-2D82-4053-92BE-B7E7E20A60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3793" y="7183826"/>
              <a:ext cx="1031630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7EE7D3-76BA-B07A-7DBC-09D65B2197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3793" y="8377131"/>
              <a:ext cx="10316308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42F970-DC63-82E2-8070-08ECE34FD11C}"/>
                </a:ext>
              </a:extLst>
            </p:cNvPr>
            <p:cNvSpPr/>
            <p:nvPr/>
          </p:nvSpPr>
          <p:spPr>
            <a:xfrm>
              <a:off x="9668423" y="5954334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65A681-39C3-FD2B-1A7D-8C9A102D2EC7}"/>
                </a:ext>
              </a:extLst>
            </p:cNvPr>
            <p:cNvSpPr/>
            <p:nvPr/>
          </p:nvSpPr>
          <p:spPr>
            <a:xfrm>
              <a:off x="12296289" y="5954334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7A6A45-2AFA-62B9-938B-8FFA8F6D86BC}"/>
                </a:ext>
              </a:extLst>
            </p:cNvPr>
            <p:cNvSpPr/>
            <p:nvPr/>
          </p:nvSpPr>
          <p:spPr>
            <a:xfrm>
              <a:off x="15263752" y="5954334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0DC309-7832-2180-3137-1FE31FBC85AA}"/>
                </a:ext>
              </a:extLst>
            </p:cNvPr>
            <p:cNvSpPr/>
            <p:nvPr/>
          </p:nvSpPr>
          <p:spPr>
            <a:xfrm>
              <a:off x="9668423" y="7135569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1A96B77-887C-5108-1C45-129D2C14F50E}"/>
                </a:ext>
              </a:extLst>
            </p:cNvPr>
            <p:cNvSpPr/>
            <p:nvPr/>
          </p:nvSpPr>
          <p:spPr>
            <a:xfrm>
              <a:off x="12296289" y="7135569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424E7C5-85F1-0D25-1EEC-7DF4EB7123C5}"/>
                </a:ext>
              </a:extLst>
            </p:cNvPr>
            <p:cNvSpPr/>
            <p:nvPr/>
          </p:nvSpPr>
          <p:spPr>
            <a:xfrm>
              <a:off x="15263752" y="7135569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F06923-9941-CE76-35D1-33DCC2754609}"/>
                </a:ext>
              </a:extLst>
            </p:cNvPr>
            <p:cNvSpPr/>
            <p:nvPr/>
          </p:nvSpPr>
          <p:spPr>
            <a:xfrm>
              <a:off x="9668423" y="8322747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B931EBC-5D70-C082-0FE3-07689A635B84}"/>
                </a:ext>
              </a:extLst>
            </p:cNvPr>
            <p:cNvSpPr/>
            <p:nvPr/>
          </p:nvSpPr>
          <p:spPr>
            <a:xfrm>
              <a:off x="12296289" y="8322747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569A70-4788-DDD1-84A4-06ED27975654}"/>
                </a:ext>
              </a:extLst>
            </p:cNvPr>
            <p:cNvSpPr/>
            <p:nvPr/>
          </p:nvSpPr>
          <p:spPr>
            <a:xfrm>
              <a:off x="15263752" y="8322747"/>
              <a:ext cx="103163" cy="103163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2" descr="Institute of Chartered Accountants of India - Wikipedia">
            <a:extLst>
              <a:ext uri="{FF2B5EF4-FFF2-40B4-BE49-F238E27FC236}">
                <a16:creationId xmlns:a16="http://schemas.microsoft.com/office/drawing/2014/main" id="{FD6DB285-C4F4-000D-E2A0-F2825706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582" y="1"/>
            <a:ext cx="1729466" cy="17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BFC8F-0180-F085-B8A6-8E7C5A0D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B9B3F2A-F84F-8C5A-BA4A-F0E90BEA0B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9B3F2A-F84F-8C5A-BA4A-F0E90BEA0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BEE3037-0629-7918-3B49-7876B5D9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134" y="1272167"/>
            <a:ext cx="12755563" cy="1143000"/>
          </a:xfrm>
        </p:spPr>
        <p:txBody>
          <a:bodyPr vert="horz">
            <a:normAutofit fontScale="90000"/>
          </a:bodyPr>
          <a:lstStyle/>
          <a:p>
            <a:pPr>
              <a:lnSpc>
                <a:spcPct val="140006"/>
              </a:lnSpc>
              <a:buClr>
                <a:srgbClr val="000000"/>
              </a:buClr>
              <a:buSzPts val="5999"/>
            </a:pPr>
            <a:r>
              <a:rPr lang="en-US" b="1" dirty="0">
                <a:solidFill>
                  <a:srgbClr val="050505"/>
                </a:solidFill>
                <a:latin typeface="Lato Black" panose="020F0A02020204030203" pitchFamily="34" charset="0"/>
                <a:cs typeface="Arial"/>
              </a:rPr>
              <a:t>The </a:t>
            </a:r>
            <a:r>
              <a:rPr lang="en-US" b="1" dirty="0"/>
              <a:t>CA’s Role in Driving GCC Growth</a:t>
            </a:r>
            <a:br>
              <a:rPr lang="en-US" dirty="0"/>
            </a:br>
            <a:r>
              <a:rPr lang="en-US" b="1" dirty="0">
                <a:solidFill>
                  <a:srgbClr val="050505"/>
                </a:solidFill>
                <a:latin typeface="Lato Black" panose="020F0A02020204030203" pitchFamily="34" charset="0"/>
                <a:cs typeface="Arial"/>
              </a:rPr>
              <a:t> </a:t>
            </a:r>
            <a:br>
              <a:rPr lang="en-US" b="1" dirty="0">
                <a:solidFill>
                  <a:srgbClr val="050505"/>
                </a:solidFill>
                <a:latin typeface="Lato Black" panose="020F0A02020204030203" pitchFamily="34" charset="0"/>
                <a:cs typeface="Arial"/>
              </a:rPr>
            </a:br>
            <a:endParaRPr lang="en-US" b="1" dirty="0">
              <a:solidFill>
                <a:srgbClr val="050505"/>
              </a:solidFill>
              <a:latin typeface="Lato Black" panose="020F0A02020204030203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2BCBF-4A4B-085A-1473-21BAF48A1EED}"/>
              </a:ext>
            </a:extLst>
          </p:cNvPr>
          <p:cNvSpPr txBox="1"/>
          <p:nvPr/>
        </p:nvSpPr>
        <p:spPr>
          <a:xfrm>
            <a:off x="6781800" y="8788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D8FEE-450E-2615-301B-3AFD4C2928FF}"/>
              </a:ext>
            </a:extLst>
          </p:cNvPr>
          <p:cNvSpPr txBox="1"/>
          <p:nvPr/>
        </p:nvSpPr>
        <p:spPr>
          <a:xfrm>
            <a:off x="4556414" y="4112310"/>
            <a:ext cx="91543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/>
          </a:p>
          <a:p>
            <a:pPr>
              <a:defRPr sz="2000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470A2-0BCE-FA63-D6DE-A781FAA34B3D}"/>
              </a:ext>
            </a:extLst>
          </p:cNvPr>
          <p:cNvSpPr txBox="1"/>
          <p:nvPr/>
        </p:nvSpPr>
        <p:spPr>
          <a:xfrm>
            <a:off x="1059875" y="1953490"/>
            <a:ext cx="13745766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IN" sz="2400" b="1" dirty="0"/>
              <a:t>Beyond financials: ESG and Sustainability</a:t>
            </a:r>
            <a:endParaRPr lang="en-I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The world no longer looks at profit alone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Investors, regulators, and consumers demand disclosures on carbon, diversity, human rights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ISSB standards, European CSRD, SEBI’s BRSR mandate—all signal a new age of </a:t>
            </a:r>
            <a:r>
              <a:rPr lang="en-IN" sz="2400" b="1" dirty="0"/>
              <a:t>Integrated Reporting</a:t>
            </a:r>
          </a:p>
          <a:p>
            <a:pPr marL="457200" lvl="1"/>
            <a:endParaRPr lang="en-IN" sz="2400" dirty="0"/>
          </a:p>
          <a:p>
            <a:pPr marL="457200" lvl="1"/>
            <a:r>
              <a:rPr lang="en-IN" sz="2400" b="1" dirty="0">
                <a:solidFill>
                  <a:schemeClr val="accent1"/>
                </a:solidFill>
              </a:rPr>
              <a:t>Who better than CAs, trained in rigour, ethics, and assurance, to lead this?</a:t>
            </a:r>
          </a:p>
          <a:p>
            <a:pPr marL="457200" lvl="1"/>
            <a:endParaRPr lang="en-IN" sz="2400" b="1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2400" b="1" dirty="0"/>
              <a:t>Technology as a Partner, Not a Threat</a:t>
            </a:r>
            <a:endParaRPr lang="en-I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AI will automate reconciliations, anomaly detection, and even parts of the audit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But judgment, ethics, governance—these cannot be coded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171450" lvl="1"/>
            <a:r>
              <a:rPr lang="en-IN" sz="2400" b="1" dirty="0">
                <a:solidFill>
                  <a:schemeClr val="accent1"/>
                </a:solidFill>
              </a:rPr>
              <a:t>CA leaders must embrace AI as an enabler to deliver faster, deeper, more reliable insights.</a:t>
            </a:r>
          </a:p>
          <a:p>
            <a:pPr marL="171450" lvl="1"/>
            <a:endParaRPr lang="en-IN" sz="2400" b="1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</a:pPr>
            <a:r>
              <a:rPr lang="en-IN" sz="2400" b="1" dirty="0"/>
              <a:t>Risk, Governance, and Trust</a:t>
            </a:r>
            <a:endParaRPr lang="en-I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In a digital-first world, risk is no longer limited to balance sheets.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400" dirty="0"/>
              <a:t>Data privacy, cyber risk, ethical AI, Greenwashing—all of these require </a:t>
            </a:r>
            <a:r>
              <a:rPr lang="en-IN" sz="2400" b="1" dirty="0"/>
              <a:t>CA oversight and Guidance </a:t>
            </a:r>
            <a:endParaRPr lang="en-I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457200" lvl="1"/>
            <a:r>
              <a:rPr lang="en-IN" sz="2400" b="1" dirty="0">
                <a:solidFill>
                  <a:schemeClr val="accent1"/>
                </a:solidFill>
              </a:rPr>
              <a:t>Your role is not just to prevent failure—it is to guide organisations to sustainable success</a:t>
            </a:r>
            <a:r>
              <a:rPr lang="en-IN" sz="2400" dirty="0"/>
              <a:t>.</a:t>
            </a:r>
          </a:p>
        </p:txBody>
      </p:sp>
      <p:pic>
        <p:nvPicPr>
          <p:cNvPr id="11" name="Picture 2" descr="Institute of Chartered Accountants of India - Wikipedia">
            <a:extLst>
              <a:ext uri="{FF2B5EF4-FFF2-40B4-BE49-F238E27FC236}">
                <a16:creationId xmlns:a16="http://schemas.microsoft.com/office/drawing/2014/main" id="{9D9F1B75-DEA1-4896-74BA-2018D2E9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582" y="1"/>
            <a:ext cx="1729466" cy="17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n 11">
            <a:extLst>
              <a:ext uri="{FF2B5EF4-FFF2-40B4-BE49-F238E27FC236}">
                <a16:creationId xmlns:a16="http://schemas.microsoft.com/office/drawing/2014/main" id="{FF9342D7-D0E9-F023-5CA1-00C9C35B7F85}"/>
              </a:ext>
            </a:extLst>
          </p:cNvPr>
          <p:cNvSpPr/>
          <p:nvPr/>
        </p:nvSpPr>
        <p:spPr>
          <a:xfrm>
            <a:off x="15960436" y="4727864"/>
            <a:ext cx="1579419" cy="1548246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A97E9-2ED8-A442-6718-B38BFD5C5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6E9D91-D1F4-2289-07FC-E9C4CD8500FB}"/>
              </a:ext>
            </a:extLst>
          </p:cNvPr>
          <p:cNvSpPr/>
          <p:nvPr/>
        </p:nvSpPr>
        <p:spPr>
          <a:xfrm flipH="1" flipV="1">
            <a:off x="152400" y="3366664"/>
            <a:ext cx="5687291" cy="6920336"/>
          </a:xfrm>
          <a:custGeom>
            <a:avLst/>
            <a:gdLst>
              <a:gd name="connsiteX0" fmla="*/ 6666084 w 6666083"/>
              <a:gd name="connsiteY0" fmla="*/ 0 h 5905061"/>
              <a:gd name="connsiteX1" fmla="*/ 6666084 w 6666083"/>
              <a:gd name="connsiteY1" fmla="*/ 5672315 h 5905061"/>
              <a:gd name="connsiteX2" fmla="*/ 6442157 w 6666083"/>
              <a:gd name="connsiteY2" fmla="*/ 5761846 h 5905061"/>
              <a:gd name="connsiteX3" fmla="*/ 5697614 w 6666083"/>
              <a:gd name="connsiteY3" fmla="*/ 5905061 h 5905061"/>
              <a:gd name="connsiteX4" fmla="*/ 4453421 w 6666083"/>
              <a:gd name="connsiteY4" fmla="*/ 5472371 h 5905061"/>
              <a:gd name="connsiteX5" fmla="*/ 741100 w 6666083"/>
              <a:gd name="connsiteY5" fmla="*/ 2524016 h 5905061"/>
              <a:gd name="connsiteX6" fmla="*/ 134243 w 6666083"/>
              <a:gd name="connsiteY6" fmla="*/ 1705010 h 5905061"/>
              <a:gd name="connsiteX7" fmla="*/ 23337 w 6666083"/>
              <a:gd name="connsiteY7" fmla="*/ 695977 h 5905061"/>
              <a:gd name="connsiteX8" fmla="*/ 132393 w 6666083"/>
              <a:gd name="connsiteY8" fmla="*/ 0 h 5905061"/>
              <a:gd name="connsiteX9" fmla="*/ 6666084 w 6666083"/>
              <a:gd name="connsiteY9" fmla="*/ 0 h 590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6083" h="5905061">
                <a:moveTo>
                  <a:pt x="6666084" y="0"/>
                </a:moveTo>
                <a:lnTo>
                  <a:pt x="6666084" y="5672315"/>
                </a:lnTo>
                <a:lnTo>
                  <a:pt x="6442157" y="5761846"/>
                </a:lnTo>
                <a:cubicBezTo>
                  <a:pt x="6204400" y="5856859"/>
                  <a:pt x="5953870" y="5905061"/>
                  <a:pt x="5697614" y="5905061"/>
                </a:cubicBezTo>
                <a:cubicBezTo>
                  <a:pt x="5246590" y="5905061"/>
                  <a:pt x="4804726" y="5751318"/>
                  <a:pt x="4453421" y="5472371"/>
                </a:cubicBezTo>
                <a:lnTo>
                  <a:pt x="741100" y="2524016"/>
                </a:lnTo>
                <a:cubicBezTo>
                  <a:pt x="469957" y="2308671"/>
                  <a:pt x="260037" y="2025460"/>
                  <a:pt x="134243" y="1705010"/>
                </a:cubicBezTo>
                <a:cubicBezTo>
                  <a:pt x="8450" y="1384472"/>
                  <a:pt x="-29958" y="1035657"/>
                  <a:pt x="23337" y="695977"/>
                </a:cubicBezTo>
                <a:lnTo>
                  <a:pt x="132393" y="0"/>
                </a:lnTo>
                <a:lnTo>
                  <a:pt x="6666084" y="0"/>
                </a:lnTo>
                <a:close/>
              </a:path>
            </a:pathLst>
          </a:custGeom>
          <a:solidFill>
            <a:schemeClr val="accent3"/>
          </a:solidFill>
          <a:ln w="8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96914-75B8-CACF-71B3-5C8CD1F29A96}"/>
              </a:ext>
            </a:extLst>
          </p:cNvPr>
          <p:cNvSpPr txBox="1"/>
          <p:nvPr/>
        </p:nvSpPr>
        <p:spPr>
          <a:xfrm>
            <a:off x="6882707" y="297080"/>
            <a:ext cx="8262763" cy="1481717"/>
          </a:xfrm>
          <a:prstGeom prst="rect">
            <a:avLst/>
          </a:prstGeom>
          <a:noFill/>
        </p:spPr>
        <p:txBody>
          <a:bodyPr wrap="none" lIns="0" rtlCol="0" anchor="ctr">
            <a:noAutofit/>
          </a:bodyPr>
          <a:lstStyle/>
          <a:p>
            <a:r>
              <a:rPr lang="en-US" sz="6000" b="1" dirty="0">
                <a:latin typeface="+mn-lt"/>
              </a:rPr>
              <a:t>Call To Action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5649F-DD5C-2D9D-1401-A74DB22CBE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5145470"/>
            <a:ext cx="5486401" cy="5141530"/>
          </a:xfrm>
          <a:custGeom>
            <a:avLst/>
            <a:gdLst>
              <a:gd name="connsiteX0" fmla="*/ 1339104 w 9217201"/>
              <a:gd name="connsiteY0" fmla="*/ 0 h 8637814"/>
              <a:gd name="connsiteX1" fmla="*/ 3059451 w 9217201"/>
              <a:gd name="connsiteY1" fmla="*/ 632931 h 8637814"/>
              <a:gd name="connsiteX2" fmla="*/ 8192481 w 9217201"/>
              <a:gd name="connsiteY2" fmla="*/ 4945730 h 8637814"/>
              <a:gd name="connsiteX3" fmla="*/ 9031583 w 9217201"/>
              <a:gd name="connsiteY3" fmla="*/ 6143757 h 8637814"/>
              <a:gd name="connsiteX4" fmla="*/ 9184933 w 9217201"/>
              <a:gd name="connsiteY4" fmla="*/ 7619752 h 8637814"/>
              <a:gd name="connsiteX5" fmla="*/ 9034141 w 9217201"/>
              <a:gd name="connsiteY5" fmla="*/ 8637814 h 8637814"/>
              <a:gd name="connsiteX6" fmla="*/ 0 w 9217201"/>
              <a:gd name="connsiteY6" fmla="*/ 8637814 h 8637814"/>
              <a:gd name="connsiteX7" fmla="*/ 0 w 9217201"/>
              <a:gd name="connsiteY7" fmla="*/ 340457 h 8637814"/>
              <a:gd name="connsiteX8" fmla="*/ 309624 w 9217201"/>
              <a:gd name="connsiteY8" fmla="*/ 209492 h 8637814"/>
              <a:gd name="connsiteX9" fmla="*/ 1339104 w 9217201"/>
              <a:gd name="connsiteY9" fmla="*/ 0 h 86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7201" h="8637814">
                <a:moveTo>
                  <a:pt x="1339104" y="0"/>
                </a:moveTo>
                <a:cubicBezTo>
                  <a:pt x="1962736" y="0"/>
                  <a:pt x="2573702" y="224892"/>
                  <a:pt x="3059451" y="632931"/>
                </a:cubicBezTo>
                <a:lnTo>
                  <a:pt x="8192481" y="4945730"/>
                </a:lnTo>
                <a:cubicBezTo>
                  <a:pt x="8567391" y="5260733"/>
                  <a:pt x="8857648" y="5675009"/>
                  <a:pt x="9031583" y="6143757"/>
                </a:cubicBezTo>
                <a:cubicBezTo>
                  <a:pt x="9205517" y="6612634"/>
                  <a:pt x="9258624" y="7122874"/>
                  <a:pt x="9184933" y="7619752"/>
                </a:cubicBezTo>
                <a:lnTo>
                  <a:pt x="9034141" y="8637814"/>
                </a:lnTo>
                <a:lnTo>
                  <a:pt x="0" y="8637814"/>
                </a:lnTo>
                <a:lnTo>
                  <a:pt x="0" y="340457"/>
                </a:lnTo>
                <a:lnTo>
                  <a:pt x="309624" y="209492"/>
                </a:lnTo>
                <a:cubicBezTo>
                  <a:pt x="638371" y="70509"/>
                  <a:pt x="984779" y="0"/>
                  <a:pt x="1339104" y="0"/>
                </a:cubicBezTo>
                <a:close/>
              </a:path>
            </a:pathLst>
          </a:custGeom>
        </p:spPr>
      </p:pic>
      <p:pic>
        <p:nvPicPr>
          <p:cNvPr id="3" name="Graphic 2">
            <a:hlinkClick r:id="rId3" action="ppaction://hlinksldjump"/>
            <a:extLst>
              <a:ext uri="{FF2B5EF4-FFF2-40B4-BE49-F238E27FC236}">
                <a16:creationId xmlns:a16="http://schemas.microsoft.com/office/drawing/2014/main" id="{9FC07E5D-8340-91B7-783B-66B1B1A3C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84700" y="9143999"/>
            <a:ext cx="500063" cy="500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CAA8C9-2BD4-6996-26DC-FCFC4C5EC99D}"/>
              </a:ext>
            </a:extLst>
          </p:cNvPr>
          <p:cNvSpPr txBox="1"/>
          <p:nvPr/>
        </p:nvSpPr>
        <p:spPr>
          <a:xfrm>
            <a:off x="5486397" y="1454735"/>
            <a:ext cx="12837392" cy="857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IN" sz="3200" dirty="0"/>
              <a:t>Creating a </a:t>
            </a:r>
            <a:r>
              <a:rPr lang="en-IN" sz="3200" b="1" dirty="0"/>
              <a:t>Single Version of Truth</a:t>
            </a:r>
            <a:r>
              <a:rPr lang="en-IN" sz="3200" dirty="0"/>
              <a:t> across geographies</a:t>
            </a:r>
          </a:p>
          <a:p>
            <a:endParaRPr lang="en-IN" sz="3200" dirty="0"/>
          </a:p>
          <a:p>
            <a:pPr marL="457200" indent="-457200">
              <a:buFont typeface="Wingdings" pitchFamily="2" charset="2"/>
              <a:buChar char="v"/>
            </a:pPr>
            <a:r>
              <a:rPr lang="en-IN" sz="3200" dirty="0"/>
              <a:t>Designing robust </a:t>
            </a:r>
            <a:r>
              <a:rPr lang="en-IN" sz="3200" b="1" dirty="0"/>
              <a:t>Controls and Processes</a:t>
            </a:r>
            <a:r>
              <a:rPr lang="en-IN" sz="3200" dirty="0"/>
              <a:t> that stand global scrutiny</a:t>
            </a:r>
          </a:p>
          <a:p>
            <a:endParaRPr lang="en-IN" sz="3200" dirty="0"/>
          </a:p>
          <a:p>
            <a:pPr marL="457200" indent="-457200">
              <a:buFont typeface="Wingdings" pitchFamily="2" charset="2"/>
              <a:buChar char="v"/>
            </a:pPr>
            <a:r>
              <a:rPr lang="en-IN" sz="3200" dirty="0"/>
              <a:t>Embrace</a:t>
            </a:r>
            <a:r>
              <a:rPr lang="en-IN" sz="3200" b="1" dirty="0"/>
              <a:t> ESG </a:t>
            </a:r>
            <a:r>
              <a:rPr lang="en-IN" sz="3200" dirty="0"/>
              <a:t>and </a:t>
            </a:r>
            <a:r>
              <a:rPr lang="en-IN" sz="3200" b="1" dirty="0"/>
              <a:t>Sustainability</a:t>
            </a:r>
            <a:r>
              <a:rPr lang="en-IN" sz="3200" dirty="0"/>
              <a:t> as core to Value Accretion &amp; Reporting</a:t>
            </a:r>
          </a:p>
          <a:p>
            <a:pPr marL="457200" indent="-457200">
              <a:buFont typeface="Wingdings" pitchFamily="2" charset="2"/>
              <a:buChar char="v"/>
            </a:pPr>
            <a:endParaRPr lang="en-IN" sz="3200" dirty="0"/>
          </a:p>
          <a:p>
            <a:pPr marL="457200" indent="-457200">
              <a:buFont typeface="Wingdings" pitchFamily="2" charset="2"/>
              <a:buChar char="v"/>
            </a:pPr>
            <a:r>
              <a:rPr lang="en-IN" sz="3200" b="1" dirty="0"/>
              <a:t>Governance, Risk management, and Assurance readiness</a:t>
            </a:r>
            <a:r>
              <a:rPr lang="en-IN" sz="3200" dirty="0"/>
              <a:t> –BEYOND FINANCIAL METRICs</a:t>
            </a:r>
          </a:p>
          <a:p>
            <a:endParaRPr lang="en-IN" sz="3200" dirty="0"/>
          </a:p>
          <a:p>
            <a:pPr marL="457200" indent="-457200">
              <a:buFont typeface="Wingdings" pitchFamily="2" charset="2"/>
              <a:buChar char="v"/>
            </a:pPr>
            <a:r>
              <a:rPr lang="en-IN" sz="3200" dirty="0"/>
              <a:t>Leverage </a:t>
            </a:r>
            <a:r>
              <a:rPr lang="en-IN" sz="3200" b="1" dirty="0"/>
              <a:t>Technology </a:t>
            </a:r>
            <a:r>
              <a:rPr lang="en-IN" sz="3200" dirty="0"/>
              <a:t>not as competition but as collaboration.</a:t>
            </a:r>
          </a:p>
          <a:p>
            <a:pPr>
              <a:lnSpc>
                <a:spcPct val="200000"/>
              </a:lnSpc>
              <a:buNone/>
            </a:pPr>
            <a:endParaRPr lang="en-IN" sz="3200" b="1" dirty="0"/>
          </a:p>
          <a:p>
            <a:pPr>
              <a:lnSpc>
                <a:spcPct val="200000"/>
              </a:lnSpc>
              <a:buNone/>
            </a:pPr>
            <a:endParaRPr lang="en-IN" sz="2800" b="1" dirty="0"/>
          </a:p>
        </p:txBody>
      </p:sp>
      <p:pic>
        <p:nvPicPr>
          <p:cNvPr id="13" name="Picture 2" descr="Institute of Chartered Accountants of India - Wikipedia">
            <a:extLst>
              <a:ext uri="{FF2B5EF4-FFF2-40B4-BE49-F238E27FC236}">
                <a16:creationId xmlns:a16="http://schemas.microsoft.com/office/drawing/2014/main" id="{81861219-5001-088F-4384-3E8B6789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582" y="1"/>
            <a:ext cx="1729466" cy="172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0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A7A5"/>
      </a:accent1>
      <a:accent2>
        <a:srgbClr val="3C9BA9"/>
      </a:accent2>
      <a:accent3>
        <a:srgbClr val="DCDBC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8">
      <a:majorFont>
        <a:latin typeface="Lato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761</Words>
  <Application>Microsoft Office PowerPoint</Application>
  <PresentationFormat>Custom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The GCC Opportunity Multiple  </vt:lpstr>
      <vt:lpstr>The Evolving GCC Paradigm  </vt:lpstr>
      <vt:lpstr>PowerPoint Presentation</vt:lpstr>
      <vt:lpstr>PowerPoint Presentation</vt:lpstr>
      <vt:lpstr>The CA’s Role in Driving GCC Growth   </vt:lpstr>
      <vt:lpstr>PowerPoint Presentation</vt:lpstr>
      <vt:lpstr>PowerPoint Presentation</vt:lpstr>
      <vt:lpstr>Introduction &amp; Credentials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Rakshu...</dc:creator>
  <cp:lastModifiedBy>Jangoo Dalal</cp:lastModifiedBy>
  <cp:revision>179</cp:revision>
  <dcterms:created xsi:type="dcterms:W3CDTF">2006-08-16T00:00:00Z</dcterms:created>
  <dcterms:modified xsi:type="dcterms:W3CDTF">2025-09-02T07:12:14Z</dcterms:modified>
</cp:coreProperties>
</file>