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8" r:id="rId4"/>
    <p:sldId id="258" r:id="rId5"/>
    <p:sldId id="269" r:id="rId6"/>
    <p:sldId id="260" r:id="rId7"/>
    <p:sldId id="261" r:id="rId8"/>
    <p:sldId id="262" r:id="rId9"/>
    <p:sldId id="267" r:id="rId10"/>
    <p:sldId id="264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CA9A17-B6E5-4E22-9F6B-14CF0F36D260}" v="4" dt="2025-10-09T14:37:32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57" d="100"/>
          <a:sy n="57" d="100"/>
        </p:scale>
        <p:origin x="9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hinav Goel" userId="5bb95ef3-1146-49f8-aacb-dc057e417f01" providerId="ADAL" clId="{99056D44-AA68-4EE0-AB37-311B81C9C9E1}"/>
    <pc:docChg chg="custSel delSld modSld">
      <pc:chgData name="Abhinav Goel" userId="5bb95ef3-1146-49f8-aacb-dc057e417f01" providerId="ADAL" clId="{99056D44-AA68-4EE0-AB37-311B81C9C9E1}" dt="2025-10-10T03:18:44.508" v="300" actId="20577"/>
      <pc:docMkLst>
        <pc:docMk/>
      </pc:docMkLst>
      <pc:sldChg chg="delSp mod">
        <pc:chgData name="Abhinav Goel" userId="5bb95ef3-1146-49f8-aacb-dc057e417f01" providerId="ADAL" clId="{99056D44-AA68-4EE0-AB37-311B81C9C9E1}" dt="2025-10-09T14:29:23.048" v="0" actId="478"/>
        <pc:sldMkLst>
          <pc:docMk/>
          <pc:sldMk cId="0" sldId="257"/>
        </pc:sldMkLst>
        <pc:spChg chg="del">
          <ac:chgData name="Abhinav Goel" userId="5bb95ef3-1146-49f8-aacb-dc057e417f01" providerId="ADAL" clId="{99056D44-AA68-4EE0-AB37-311B81C9C9E1}" dt="2025-10-09T14:29:23.048" v="0" actId="478"/>
          <ac:spMkLst>
            <pc:docMk/>
            <pc:sldMk cId="0" sldId="257"/>
            <ac:spMk id="12" creationId="{00000000-0000-0000-0000-000000000000}"/>
          </ac:spMkLst>
        </pc:spChg>
      </pc:sldChg>
      <pc:sldChg chg="modSp mod">
        <pc:chgData name="Abhinav Goel" userId="5bb95ef3-1146-49f8-aacb-dc057e417f01" providerId="ADAL" clId="{99056D44-AA68-4EE0-AB37-311B81C9C9E1}" dt="2025-10-09T14:38:29.036" v="296" actId="1035"/>
        <pc:sldMkLst>
          <pc:docMk/>
          <pc:sldMk cId="0" sldId="260"/>
        </pc:sldMkLst>
        <pc:spChg chg="mod">
          <ac:chgData name="Abhinav Goel" userId="5bb95ef3-1146-49f8-aacb-dc057e417f01" providerId="ADAL" clId="{99056D44-AA68-4EE0-AB37-311B81C9C9E1}" dt="2025-10-09T14:38:29.036" v="296" actId="1035"/>
          <ac:spMkLst>
            <pc:docMk/>
            <pc:sldMk cId="0" sldId="260"/>
            <ac:spMk id="26" creationId="{00000000-0000-0000-0000-000000000000}"/>
          </ac:spMkLst>
        </pc:spChg>
      </pc:sldChg>
      <pc:sldChg chg="del">
        <pc:chgData name="Abhinav Goel" userId="5bb95ef3-1146-49f8-aacb-dc057e417f01" providerId="ADAL" clId="{99056D44-AA68-4EE0-AB37-311B81C9C9E1}" dt="2025-10-10T03:17:51.589" v="297" actId="47"/>
        <pc:sldMkLst>
          <pc:docMk/>
          <pc:sldMk cId="0" sldId="263"/>
        </pc:sldMkLst>
      </pc:sldChg>
      <pc:sldChg chg="addSp modSp mod">
        <pc:chgData name="Abhinav Goel" userId="5bb95ef3-1146-49f8-aacb-dc057e417f01" providerId="ADAL" clId="{99056D44-AA68-4EE0-AB37-311B81C9C9E1}" dt="2025-10-10T03:18:44.508" v="300" actId="20577"/>
        <pc:sldMkLst>
          <pc:docMk/>
          <pc:sldMk cId="0" sldId="264"/>
        </pc:sldMkLst>
        <pc:spChg chg="mod">
          <ac:chgData name="Abhinav Goel" userId="5bb95ef3-1146-49f8-aacb-dc057e417f01" providerId="ADAL" clId="{99056D44-AA68-4EE0-AB37-311B81C9C9E1}" dt="2025-10-10T03:18:44.508" v="300" actId="20577"/>
          <ac:spMkLst>
            <pc:docMk/>
            <pc:sldMk cId="0" sldId="264"/>
            <ac:spMk id="16" creationId="{00000000-0000-0000-0000-000000000000}"/>
          </ac:spMkLst>
        </pc:spChg>
        <pc:spChg chg="add mod">
          <ac:chgData name="Abhinav Goel" userId="5bb95ef3-1146-49f8-aacb-dc057e417f01" providerId="ADAL" clId="{99056D44-AA68-4EE0-AB37-311B81C9C9E1}" dt="2025-10-09T14:32:21.912" v="250" actId="20577"/>
          <ac:spMkLst>
            <pc:docMk/>
            <pc:sldMk cId="0" sldId="264"/>
            <ac:spMk id="19" creationId="{1609170E-4C16-FE00-65EE-7CE44ABC833A}"/>
          </ac:spMkLst>
        </pc:spChg>
      </pc:sldChg>
      <pc:sldChg chg="addSp delSp modSp mod">
        <pc:chgData name="Abhinav Goel" userId="5bb95ef3-1146-49f8-aacb-dc057e417f01" providerId="ADAL" clId="{99056D44-AA68-4EE0-AB37-311B81C9C9E1}" dt="2025-10-09T14:37:37.246" v="284" actId="1038"/>
        <pc:sldMkLst>
          <pc:docMk/>
          <pc:sldMk cId="1385942539" sldId="269"/>
        </pc:sldMkLst>
        <pc:spChg chg="del mod">
          <ac:chgData name="Abhinav Goel" userId="5bb95ef3-1146-49f8-aacb-dc057e417f01" providerId="ADAL" clId="{99056D44-AA68-4EE0-AB37-311B81C9C9E1}" dt="2025-10-09T14:37:28.073" v="252" actId="478"/>
          <ac:spMkLst>
            <pc:docMk/>
            <pc:sldMk cId="1385942539" sldId="269"/>
            <ac:spMk id="29" creationId="{4DD98BA2-1065-C7E9-9E64-3355FB92338E}"/>
          </ac:spMkLst>
        </pc:spChg>
        <pc:picChg chg="add mod">
          <ac:chgData name="Abhinav Goel" userId="5bb95ef3-1146-49f8-aacb-dc057e417f01" providerId="ADAL" clId="{99056D44-AA68-4EE0-AB37-311B81C9C9E1}" dt="2025-10-09T14:37:37.246" v="284" actId="1038"/>
          <ac:picMkLst>
            <pc:docMk/>
            <pc:sldMk cId="1385942539" sldId="269"/>
            <ac:picMk id="120" creationId="{8C25EDA6-B319-EDC5-4204-5A06A5BEE38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59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5948C-2B23-D10D-758D-8770D0F16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05A6C1-29C7-663C-0DBD-85714480FC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9DAB09-405B-71E6-0586-10678B4ED3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0DDE5-B119-0816-4DDB-9B9D32FC34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47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60EFE-4DDA-9ED2-0656-87DB0CF13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E2368C-6E95-F963-4678-18634F0CDD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32570E-6FD6-0595-76D0-ED52BA96E1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CD1F7A-C7E0-A4A1-0C1D-DE5CB970B7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07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61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bhinavG@QuintesGloba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1912010" y="485546"/>
            <a:ext cx="8716061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Unlocking Growth Potential in GCC:</a:t>
            </a:r>
            <a:endParaRPr lang="en-US" sz="3600" dirty="0"/>
          </a:p>
        </p:txBody>
      </p:sp>
      <p:sp>
        <p:nvSpPr>
          <p:cNvPr id="5" name="Text 3"/>
          <p:cNvSpPr txBox="1"/>
          <p:nvPr/>
        </p:nvSpPr>
        <p:spPr>
          <a:xfrm>
            <a:off x="1794053" y="1034186"/>
            <a:ext cx="8953805" cy="1105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Role of Funding and Investment Incentives</a:t>
            </a:r>
            <a:endParaRPr lang="en-US" sz="3600" dirty="0"/>
          </a:p>
        </p:txBody>
      </p:sp>
      <p:sp>
        <p:nvSpPr>
          <p:cNvPr id="6" name="Text 4"/>
          <p:cNvSpPr txBox="1"/>
          <p:nvPr/>
        </p:nvSpPr>
        <p:spPr>
          <a:xfrm>
            <a:off x="2368296" y="2455164"/>
            <a:ext cx="7616038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 overview of India's maturing GCC ecosystem and the transformative role of policy, funding, and talent in driving the next wave of growth</a:t>
            </a:r>
            <a:endParaRPr lang="en-US" sz="1600" dirty="0"/>
          </a:p>
        </p:txBody>
      </p:sp>
      <p:sp>
        <p:nvSpPr>
          <p:cNvPr id="7" name="Text 5"/>
          <p:cNvSpPr txBox="1"/>
          <p:nvPr/>
        </p:nvSpPr>
        <p:spPr>
          <a:xfrm>
            <a:off x="4806086" y="3655771"/>
            <a:ext cx="371815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Presented by:  CA Abhinav Goel</a:t>
            </a:r>
            <a:endParaRPr lang="en-US" sz="1500" dirty="0"/>
          </a:p>
        </p:txBody>
      </p:sp>
      <p:sp>
        <p:nvSpPr>
          <p:cNvPr id="8" name="Text 6"/>
          <p:cNvSpPr txBox="1"/>
          <p:nvPr/>
        </p:nvSpPr>
        <p:spPr>
          <a:xfrm>
            <a:off x="4446218" y="4083709"/>
            <a:ext cx="4230422" cy="353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ICAI GCC Summit, Hyderabad | October 2025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476402" y="6334049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77777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October 8, 2025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6782105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Quintes Global">
            <a:extLst>
              <a:ext uri="{FF2B5EF4-FFF2-40B4-BE49-F238E27FC236}">
                <a16:creationId xmlns:a16="http://schemas.microsoft.com/office/drawing/2014/main" id="{DCBFF3C2-5112-BCEB-D5ED-9FD963E5B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440" y="4818380"/>
            <a:ext cx="33337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571646" y="543154"/>
            <a:ext cx="5315407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Conclusion &amp; Key Takeaways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333195" y="1390802"/>
            <a:ext cx="4619549" cy="1067105"/>
          </a:xfrm>
          <a:prstGeom prst="roundRect">
            <a:avLst>
              <a:gd name="adj" fmla="val 6121"/>
            </a:avLst>
          </a:prstGeom>
          <a:solidFill>
            <a:srgbClr val="F8F9FA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238951" y="1390802"/>
            <a:ext cx="4619549" cy="1067105"/>
          </a:xfrm>
          <a:prstGeom prst="roundRect">
            <a:avLst>
              <a:gd name="adj" fmla="val 6121"/>
            </a:avLst>
          </a:prstGeom>
          <a:solidFill>
            <a:srgbClr val="F8F9FA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333195" y="2743200"/>
            <a:ext cx="4619549" cy="1067105"/>
          </a:xfrm>
          <a:prstGeom prst="roundRect">
            <a:avLst>
              <a:gd name="adj" fmla="val 6121"/>
            </a:avLst>
          </a:prstGeom>
          <a:solidFill>
            <a:srgbClr val="F8F9FA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238951" y="2743200"/>
            <a:ext cx="4619549" cy="1067105"/>
          </a:xfrm>
          <a:prstGeom prst="roundRect">
            <a:avLst>
              <a:gd name="adj" fmla="val 6121"/>
            </a:avLst>
          </a:prstGeom>
          <a:solidFill>
            <a:srgbClr val="F8F9FA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 txBox="1"/>
          <p:nvPr/>
        </p:nvSpPr>
        <p:spPr>
          <a:xfrm>
            <a:off x="2000707" y="1600200"/>
            <a:ext cx="3810305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India's GCCs are at a pivotal growth point: strong policy framework, robust investments, and increasing global relevance</a:t>
            </a:r>
            <a:endParaRPr lang="en-US" sz="1200" dirty="0"/>
          </a:p>
        </p:txBody>
      </p:sp>
      <p:sp>
        <p:nvSpPr>
          <p:cNvPr id="10" name="Text 8"/>
          <p:cNvSpPr txBox="1"/>
          <p:nvPr/>
        </p:nvSpPr>
        <p:spPr>
          <a:xfrm>
            <a:off x="6905549" y="1600200"/>
            <a:ext cx="3467405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Harness government incentives and private funding for both initial setup and long-term innovation</a:t>
            </a:r>
            <a:endParaRPr lang="en-US" sz="1200" dirty="0"/>
          </a:p>
        </p:txBody>
      </p:sp>
      <p:sp>
        <p:nvSpPr>
          <p:cNvPr id="11" name="Text 9"/>
          <p:cNvSpPr txBox="1"/>
          <p:nvPr/>
        </p:nvSpPr>
        <p:spPr>
          <a:xfrm>
            <a:off x="2000707" y="2952598"/>
            <a:ext cx="3877056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Finance leaders mastering policy, incentives, and cross-border investments will spearhead the next growth wave</a:t>
            </a:r>
            <a:endParaRPr lang="en-US" sz="1200" dirty="0"/>
          </a:p>
        </p:txBody>
      </p:sp>
      <p:sp>
        <p:nvSpPr>
          <p:cNvPr id="12" name="Text 10"/>
          <p:cNvSpPr txBox="1"/>
          <p:nvPr/>
        </p:nvSpPr>
        <p:spPr>
          <a:xfrm>
            <a:off x="6905549" y="2952598"/>
            <a:ext cx="3867912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Tier-2/3 expansion offers untapped potential with significant talent pools and state-specific incentives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687422" y="4190695"/>
            <a:ext cx="6819595" cy="694944"/>
          </a:xfrm>
          <a:prstGeom prst="roundRect">
            <a:avLst>
              <a:gd name="adj" fmla="val 14420"/>
            </a:avLst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2973629" y="4410151"/>
            <a:ext cx="640628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Embrace the opportunity, drive innovation, create impact!</a:t>
            </a:r>
            <a:endParaRPr lang="en-US" sz="1600" dirty="0"/>
          </a:p>
        </p:txBody>
      </p:sp>
      <p:sp>
        <p:nvSpPr>
          <p:cNvPr id="16" name="Text 14"/>
          <p:cNvSpPr txBox="1"/>
          <p:nvPr/>
        </p:nvSpPr>
        <p:spPr>
          <a:xfrm>
            <a:off x="11538814" y="6476695"/>
            <a:ext cx="18653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77777"/>
                </a:solidFill>
                <a:latin typeface="Montserrat" pitchFamily="34" charset="0"/>
              </a:rPr>
              <a:t>9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0" y="6782105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Picture 2" descr="Quintes Global">
            <a:extLst>
              <a:ext uri="{FF2B5EF4-FFF2-40B4-BE49-F238E27FC236}">
                <a16:creationId xmlns:a16="http://schemas.microsoft.com/office/drawing/2014/main" id="{DC85EF16-5C78-4199-90C4-5F0F35D71E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740" y="147473"/>
            <a:ext cx="2359049" cy="6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5">
            <a:extLst>
              <a:ext uri="{FF2B5EF4-FFF2-40B4-BE49-F238E27FC236}">
                <a16:creationId xmlns:a16="http://schemas.microsoft.com/office/drawing/2014/main" id="{1609170E-4C16-FE00-65EE-7CE44ABC833A}"/>
              </a:ext>
            </a:extLst>
          </p:cNvPr>
          <p:cNvSpPr txBox="1"/>
          <p:nvPr/>
        </p:nvSpPr>
        <p:spPr>
          <a:xfrm>
            <a:off x="2629136" y="5653062"/>
            <a:ext cx="7345478" cy="4934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 Abhinav Goel</a:t>
            </a:r>
          </a:p>
          <a:p>
            <a:pPr marL="0" indent="0" algn="ctr">
              <a:buNone/>
            </a:pPr>
            <a:r>
              <a:rPr lang="en-US" sz="1500" b="1" dirty="0">
                <a:solidFill>
                  <a:srgbClr val="333333"/>
                </a:solidFill>
                <a:latin typeface="Montserrat" pitchFamily="34" charset="0"/>
              </a:rPr>
              <a:t>Senior Vice President – GCC Capabilities, Quintes Global</a:t>
            </a:r>
          </a:p>
          <a:p>
            <a:pPr marL="0" indent="0" algn="ctr">
              <a:buNone/>
            </a:pPr>
            <a:r>
              <a:rPr lang="en-US" sz="1500" b="1" dirty="0">
                <a:solidFill>
                  <a:srgbClr val="333333"/>
                </a:solidFill>
                <a:latin typeface="Montserrat" pitchFamily="34" charset="0"/>
              </a:rPr>
              <a:t>+91 99101 70694</a:t>
            </a:r>
          </a:p>
          <a:p>
            <a:pPr marL="0" indent="0" algn="ctr">
              <a:buNone/>
            </a:pPr>
            <a:r>
              <a:rPr lang="en-US" sz="1500" b="1" dirty="0">
                <a:solidFill>
                  <a:srgbClr val="333333"/>
                </a:solidFill>
                <a:latin typeface="Montserrat" pitchFamily="34" charset="0"/>
                <a:hlinkClick r:id="rId4"/>
              </a:rPr>
              <a:t>AbhinavG@QuintesGlobal.com</a:t>
            </a:r>
            <a:endParaRPr lang="en-US" sz="1500" b="1" dirty="0">
              <a:solidFill>
                <a:srgbClr val="333333"/>
              </a:solidFill>
              <a:latin typeface="Montserrat" pitchFamily="34" charset="0"/>
            </a:endParaRPr>
          </a:p>
          <a:p>
            <a:pPr algn="ctr"/>
            <a:endParaRPr lang="en-US" sz="15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571500" y="342900"/>
            <a:ext cx="7315200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India's GCC Landscape: Market Size &amp; Growth</a:t>
            </a:r>
            <a:endParaRPr lang="en-US" sz="2400" dirty="0"/>
          </a:p>
        </p:txBody>
      </p:sp>
      <p:sp>
        <p:nvSpPr>
          <p:cNvPr id="5" name="Text 3"/>
          <p:cNvSpPr txBox="1"/>
          <p:nvPr/>
        </p:nvSpPr>
        <p:spPr>
          <a:xfrm>
            <a:off x="800100" y="1352398"/>
            <a:ext cx="5091379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Over 1,800 GCCs in India (2024), representing 17% of global GCC footprint</a:t>
            </a:r>
            <a:endParaRPr lang="en-US" sz="1300" dirty="0"/>
          </a:p>
        </p:txBody>
      </p:sp>
      <p:sp>
        <p:nvSpPr>
          <p:cNvPr id="6" name="Text 4"/>
          <p:cNvSpPr txBox="1"/>
          <p:nvPr/>
        </p:nvSpPr>
        <p:spPr>
          <a:xfrm>
            <a:off x="800100" y="2038198"/>
            <a:ext cx="5282489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1.9 million professionals employed, projected to reach 2.5-2.8 million by 2030</a:t>
            </a:r>
            <a:endParaRPr lang="en-US" sz="1300" dirty="0"/>
          </a:p>
        </p:txBody>
      </p:sp>
      <p:sp>
        <p:nvSpPr>
          <p:cNvPr id="7" name="Text 5"/>
          <p:cNvSpPr txBox="1"/>
          <p:nvPr/>
        </p:nvSpPr>
        <p:spPr>
          <a:xfrm>
            <a:off x="800100" y="2723998"/>
            <a:ext cx="5148986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Market size: USD 64.6 billion (FY24), growing at 9.8% CAGR; expected to reach USD 100+ billion by 2030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800100" y="3409798"/>
            <a:ext cx="5101438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Major hubs: Bengaluru, Hyderabad, Pune, Chennai — with increasing presence in tier-2/3 cities (7% of GCCs, up from 5% in 2019)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800100" y="4352544"/>
            <a:ext cx="4929530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Evolution from cost centers to strategic innovation hubs driving digital transformation, AI adoption, and product development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571500" y="5286146"/>
            <a:ext cx="3486607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999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Source: Nasscom-Zinnov India GCC Landscape Report 2024</a:t>
            </a:r>
            <a:endParaRPr lang="en-US" sz="9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rcRect t="-4" b="-4"/>
          <a:stretch/>
        </p:blipFill>
        <p:spPr>
          <a:xfrm>
            <a:off x="6238951" y="1333195"/>
            <a:ext cx="5381244" cy="2857500"/>
          </a:xfrm>
          <a:prstGeom prst="rect">
            <a:avLst/>
          </a:prstGeom>
        </p:spPr>
      </p:pic>
      <p:sp>
        <p:nvSpPr>
          <p:cNvPr id="28" name="Text 25"/>
          <p:cNvSpPr txBox="1"/>
          <p:nvPr/>
        </p:nvSpPr>
        <p:spPr>
          <a:xfrm>
            <a:off x="11544300" y="6476695"/>
            <a:ext cx="17647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/>
              <a:t>1</a:t>
            </a:r>
          </a:p>
        </p:txBody>
      </p:sp>
      <p:sp>
        <p:nvSpPr>
          <p:cNvPr id="29" name="Shape 26"/>
          <p:cNvSpPr/>
          <p:nvPr/>
        </p:nvSpPr>
        <p:spPr>
          <a:xfrm>
            <a:off x="0" y="6782105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0" name="Picture 2" descr="Quintes Global">
            <a:extLst>
              <a:ext uri="{FF2B5EF4-FFF2-40B4-BE49-F238E27FC236}">
                <a16:creationId xmlns:a16="http://schemas.microsoft.com/office/drawing/2014/main" id="{3039EE79-1A08-2AF7-2F57-562EC1F49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740" y="147473"/>
            <a:ext cx="2359049" cy="6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02B93-6022-DBDF-725D-B758E5127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>
            <a:extLst>
              <a:ext uri="{FF2B5EF4-FFF2-40B4-BE49-F238E27FC236}">
                <a16:creationId xmlns:a16="http://schemas.microsoft.com/office/drawing/2014/main" id="{56CA7251-4D54-56F5-A378-B319F512CB86}"/>
              </a:ext>
            </a:extLst>
          </p:cNvPr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716FA3B-A2A4-F87A-76B3-11A8DA2FD9E4}"/>
              </a:ext>
            </a:extLst>
          </p:cNvPr>
          <p:cNvSpPr txBox="1"/>
          <p:nvPr/>
        </p:nvSpPr>
        <p:spPr>
          <a:xfrm>
            <a:off x="571500" y="342900"/>
            <a:ext cx="8686800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Why Government Must Lead: Global GCC Competition</a:t>
            </a:r>
            <a:endParaRPr lang="en-US" sz="24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626D3A0-E83C-BF7C-878A-A45FAF0F3DFB}"/>
              </a:ext>
            </a:extLst>
          </p:cNvPr>
          <p:cNvSpPr txBox="1"/>
          <p:nvPr/>
        </p:nvSpPr>
        <p:spPr>
          <a:xfrm>
            <a:off x="800100" y="966318"/>
            <a:ext cx="5110582" cy="9811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Rising global competition: Eastern Europe (Poland, Hungary), Southeast Asia (Philippines, Vietnam), and Latin America (Mexico, Costa Rica) offer attractive alternatives with competitive costs and growing tech talent</a:t>
            </a:r>
            <a:endParaRPr lang="en-US" sz="13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E1D9336E-9295-9B28-19B4-10097571E01C}"/>
              </a:ext>
            </a:extLst>
          </p:cNvPr>
          <p:cNvSpPr txBox="1"/>
          <p:nvPr/>
        </p:nvSpPr>
        <p:spPr>
          <a:xfrm>
            <a:off x="800100" y="2166925"/>
            <a:ext cx="5168189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Policy agility is critical: Global MNCs rapidly shift operations to jurisdictions with stable, predictable, and incentive-rich environments</a:t>
            </a:r>
            <a:endParaRPr lang="en-US" sz="13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BBFAE298-9E68-9FC2-3CCB-B648EC1ACAE9}"/>
              </a:ext>
            </a:extLst>
          </p:cNvPr>
          <p:cNvSpPr txBox="1"/>
          <p:nvPr/>
        </p:nvSpPr>
        <p:spPr>
          <a:xfrm>
            <a:off x="800100" y="3109671"/>
            <a:ext cx="5015484" cy="9811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India's advantages under threat: Despite leadership in talent depth and established ecosystem, competitors are implementing aggressive incentive packages and regulatory reforms</a:t>
            </a:r>
            <a:endParaRPr lang="en-US" sz="13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0932AFDF-EA69-0A8C-109B-7E0A95311CEA}"/>
              </a:ext>
            </a:extLst>
          </p:cNvPr>
          <p:cNvSpPr txBox="1"/>
          <p:nvPr/>
        </p:nvSpPr>
        <p:spPr>
          <a:xfrm>
            <a:off x="800100" y="4309364"/>
            <a:ext cx="5244084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Economic security imperatives: GCCs contribute 1.5% to India's GDP, with potential to reach 2.5% by 2030—requiring strategic government action to secure this growth</a:t>
            </a:r>
            <a:endParaRPr lang="en-US" sz="13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EB5D1F2-DCC9-06DD-A495-95B5552CA86A}"/>
              </a:ext>
            </a:extLst>
          </p:cNvPr>
          <p:cNvSpPr txBox="1"/>
          <p:nvPr/>
        </p:nvSpPr>
        <p:spPr>
          <a:xfrm>
            <a:off x="800100" y="5253025"/>
            <a:ext cx="5168189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India must maintain momentum: Without proactive policy intervention across states, India risks losing its position as the preferred global GCC destination</a:t>
            </a:r>
            <a:endParaRPr lang="en-US" sz="13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5341750C-2ADC-A487-8596-D43CE5D93C0E}"/>
              </a:ext>
            </a:extLst>
          </p:cNvPr>
          <p:cNvSpPr txBox="1"/>
          <p:nvPr/>
        </p:nvSpPr>
        <p:spPr>
          <a:xfrm>
            <a:off x="7140651" y="995680"/>
            <a:ext cx="30961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How Competitors Are Gaining Ground</a:t>
            </a:r>
            <a:endParaRPr lang="en-US" sz="120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7F666478-4738-7D08-8753-527D6DE18D8D}"/>
              </a:ext>
            </a:extLst>
          </p:cNvPr>
          <p:cNvSpPr txBox="1"/>
          <p:nvPr/>
        </p:nvSpPr>
        <p:spPr>
          <a:xfrm>
            <a:off x="9033764" y="2367382"/>
            <a:ext cx="51023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INDIA</a:t>
            </a:r>
            <a:endParaRPr lang="en-US" sz="10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E4094177-F106-5BDC-FEB9-41018FE227EB}"/>
              </a:ext>
            </a:extLst>
          </p:cNvPr>
          <p:cNvSpPr txBox="1"/>
          <p:nvPr/>
        </p:nvSpPr>
        <p:spPr>
          <a:xfrm>
            <a:off x="7190334" y="1947672"/>
            <a:ext cx="137708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EASTERN EUROPE</a:t>
            </a:r>
            <a:endParaRPr lang="en-US" sz="1000" dirty="0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174F9725-8F05-6780-FE64-275A1B9C3C99}"/>
              </a:ext>
            </a:extLst>
          </p:cNvPr>
          <p:cNvSpPr txBox="1"/>
          <p:nvPr/>
        </p:nvSpPr>
        <p:spPr>
          <a:xfrm>
            <a:off x="9883242" y="3230677"/>
            <a:ext cx="131033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SOUTHEAST ASIA</a:t>
            </a:r>
            <a:endParaRPr lang="en-US" sz="100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92CD3C40-DC5F-857E-ACBB-079143B41621}"/>
              </a:ext>
            </a:extLst>
          </p:cNvPr>
          <p:cNvSpPr txBox="1"/>
          <p:nvPr/>
        </p:nvSpPr>
        <p:spPr>
          <a:xfrm>
            <a:off x="7055917" y="2976372"/>
            <a:ext cx="119603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LATIN AMERICA</a:t>
            </a:r>
            <a:endParaRPr lang="en-US" sz="100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17071C9D-839A-928E-2C9D-DA6E7628BD53}"/>
              </a:ext>
            </a:extLst>
          </p:cNvPr>
          <p:cNvSpPr txBox="1"/>
          <p:nvPr/>
        </p:nvSpPr>
        <p:spPr>
          <a:xfrm>
            <a:off x="10196881" y="1910182"/>
            <a:ext cx="82478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6B6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EAST ASIA</a:t>
            </a:r>
            <a:endParaRPr lang="en-US" sz="1000" dirty="0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D4418C8A-8224-DC68-0BFF-47FDB650025A}"/>
              </a:ext>
            </a:extLst>
          </p:cNvPr>
          <p:cNvSpPr txBox="1"/>
          <p:nvPr/>
        </p:nvSpPr>
        <p:spPr>
          <a:xfrm>
            <a:off x="8805164" y="2614270"/>
            <a:ext cx="952805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Current Leader</a:t>
            </a:r>
            <a:endParaRPr lang="en-US" sz="900" dirty="0"/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A4A8E429-CD13-955E-2360-956D44359726}"/>
              </a:ext>
            </a:extLst>
          </p:cNvPr>
          <p:cNvSpPr txBox="1"/>
          <p:nvPr/>
        </p:nvSpPr>
        <p:spPr>
          <a:xfrm>
            <a:off x="8897518" y="2786177"/>
            <a:ext cx="771754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1,800+ GCCs</a:t>
            </a:r>
            <a:endParaRPr lang="en-US" sz="900" dirty="0"/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D4E65377-5527-2FCF-9064-9B35C7EF9A45}"/>
              </a:ext>
            </a:extLst>
          </p:cNvPr>
          <p:cNvSpPr txBox="1"/>
          <p:nvPr/>
        </p:nvSpPr>
        <p:spPr>
          <a:xfrm>
            <a:off x="8815222" y="2957170"/>
            <a:ext cx="933602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$64.6B market</a:t>
            </a:r>
            <a:endParaRPr lang="en-US" sz="900" dirty="0"/>
          </a:p>
        </p:txBody>
      </p:sp>
      <p:sp>
        <p:nvSpPr>
          <p:cNvPr id="29" name="Text 27">
            <a:extLst>
              <a:ext uri="{FF2B5EF4-FFF2-40B4-BE49-F238E27FC236}">
                <a16:creationId xmlns:a16="http://schemas.microsoft.com/office/drawing/2014/main" id="{9517E38D-5996-0CD4-6E4A-EB51CF27D534}"/>
              </a:ext>
            </a:extLst>
          </p:cNvPr>
          <p:cNvSpPr txBox="1"/>
          <p:nvPr/>
        </p:nvSpPr>
        <p:spPr>
          <a:xfrm>
            <a:off x="7306462" y="2195474"/>
            <a:ext cx="1133856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Rising Competitor</a:t>
            </a:r>
            <a:endParaRPr lang="en-US" sz="900" dirty="0"/>
          </a:p>
        </p:txBody>
      </p:sp>
      <p:sp>
        <p:nvSpPr>
          <p:cNvPr id="30" name="Text 28">
            <a:extLst>
              <a:ext uri="{FF2B5EF4-FFF2-40B4-BE49-F238E27FC236}">
                <a16:creationId xmlns:a16="http://schemas.microsoft.com/office/drawing/2014/main" id="{409F20BF-C2C5-D3F8-F43D-0C05A22FA41A}"/>
              </a:ext>
            </a:extLst>
          </p:cNvPr>
          <p:cNvSpPr txBox="1"/>
          <p:nvPr/>
        </p:nvSpPr>
        <p:spPr>
          <a:xfrm>
            <a:off x="7459167" y="2367382"/>
            <a:ext cx="829361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EU proximity</a:t>
            </a:r>
            <a:endParaRPr lang="en-US" sz="900" dirty="0"/>
          </a:p>
        </p:txBody>
      </p:sp>
      <p:sp>
        <p:nvSpPr>
          <p:cNvPr id="31" name="Text 29">
            <a:extLst>
              <a:ext uri="{FF2B5EF4-FFF2-40B4-BE49-F238E27FC236}">
                <a16:creationId xmlns:a16="http://schemas.microsoft.com/office/drawing/2014/main" id="{8645B9C1-3BFA-F480-6DCC-9E4316596A23}"/>
              </a:ext>
            </a:extLst>
          </p:cNvPr>
          <p:cNvSpPr txBox="1"/>
          <p:nvPr/>
        </p:nvSpPr>
        <p:spPr>
          <a:xfrm>
            <a:off x="7275373" y="2538374"/>
            <a:ext cx="1191463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Strong STEM talent</a:t>
            </a:r>
            <a:endParaRPr lang="en-US" sz="900" dirty="0"/>
          </a:p>
        </p:txBody>
      </p:sp>
      <p:sp>
        <p:nvSpPr>
          <p:cNvPr id="32" name="Text 30">
            <a:extLst>
              <a:ext uri="{FF2B5EF4-FFF2-40B4-BE49-F238E27FC236}">
                <a16:creationId xmlns:a16="http://schemas.microsoft.com/office/drawing/2014/main" id="{4A013271-3C61-8CC4-6C28-A79C3C389335}"/>
              </a:ext>
            </a:extLst>
          </p:cNvPr>
          <p:cNvSpPr txBox="1"/>
          <p:nvPr/>
        </p:nvSpPr>
        <p:spPr>
          <a:xfrm>
            <a:off x="9914331" y="3478479"/>
            <a:ext cx="1228954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Growing Alternative</a:t>
            </a:r>
            <a:endParaRPr lang="en-US" sz="900" dirty="0"/>
          </a:p>
        </p:txBody>
      </p:sp>
      <p:sp>
        <p:nvSpPr>
          <p:cNvPr id="33" name="Text 31">
            <a:extLst>
              <a:ext uri="{FF2B5EF4-FFF2-40B4-BE49-F238E27FC236}">
                <a16:creationId xmlns:a16="http://schemas.microsoft.com/office/drawing/2014/main" id="{795A08C6-1590-8716-CAFD-512CC67504CA}"/>
              </a:ext>
            </a:extLst>
          </p:cNvPr>
          <p:cNvSpPr txBox="1"/>
          <p:nvPr/>
        </p:nvSpPr>
        <p:spPr>
          <a:xfrm>
            <a:off x="10039604" y="3649472"/>
            <a:ext cx="981151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Cost advantage</a:t>
            </a:r>
            <a:endParaRPr lang="en-US" sz="900" dirty="0"/>
          </a:p>
        </p:txBody>
      </p:sp>
      <p:sp>
        <p:nvSpPr>
          <p:cNvPr id="34" name="Text 32">
            <a:extLst>
              <a:ext uri="{FF2B5EF4-FFF2-40B4-BE49-F238E27FC236}">
                <a16:creationId xmlns:a16="http://schemas.microsoft.com/office/drawing/2014/main" id="{121AEFB4-5BC0-848E-BDFD-4D615EDC12B8}"/>
              </a:ext>
            </a:extLst>
          </p:cNvPr>
          <p:cNvSpPr txBox="1"/>
          <p:nvPr/>
        </p:nvSpPr>
        <p:spPr>
          <a:xfrm>
            <a:off x="9881413" y="3821379"/>
            <a:ext cx="1295705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Government support</a:t>
            </a:r>
            <a:endParaRPr lang="en-US" sz="900" dirty="0"/>
          </a:p>
        </p:txBody>
      </p:sp>
      <p:sp>
        <p:nvSpPr>
          <p:cNvPr id="35" name="Text 33">
            <a:extLst>
              <a:ext uri="{FF2B5EF4-FFF2-40B4-BE49-F238E27FC236}">
                <a16:creationId xmlns:a16="http://schemas.microsoft.com/office/drawing/2014/main" id="{2B1FD723-CF49-6AFB-2B10-AD363B13161C}"/>
              </a:ext>
            </a:extLst>
          </p:cNvPr>
          <p:cNvSpPr txBox="1"/>
          <p:nvPr/>
        </p:nvSpPr>
        <p:spPr>
          <a:xfrm>
            <a:off x="7122668" y="3224174"/>
            <a:ext cx="1047902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Emerging Player</a:t>
            </a:r>
            <a:endParaRPr lang="en-US" sz="900" dirty="0"/>
          </a:p>
        </p:txBody>
      </p:sp>
      <p:sp>
        <p:nvSpPr>
          <p:cNvPr id="36" name="Text 34">
            <a:extLst>
              <a:ext uri="{FF2B5EF4-FFF2-40B4-BE49-F238E27FC236}">
                <a16:creationId xmlns:a16="http://schemas.microsoft.com/office/drawing/2014/main" id="{D3FDEC37-F664-BC93-6390-826870D2851A}"/>
              </a:ext>
            </a:extLst>
          </p:cNvPr>
          <p:cNvSpPr txBox="1"/>
          <p:nvPr/>
        </p:nvSpPr>
        <p:spPr>
          <a:xfrm>
            <a:off x="6921500" y="3396082"/>
            <a:ext cx="1448410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US timezone alignment</a:t>
            </a:r>
            <a:endParaRPr lang="en-US" sz="900" dirty="0"/>
          </a:p>
        </p:txBody>
      </p:sp>
      <p:sp>
        <p:nvSpPr>
          <p:cNvPr id="37" name="Text 35">
            <a:extLst>
              <a:ext uri="{FF2B5EF4-FFF2-40B4-BE49-F238E27FC236}">
                <a16:creationId xmlns:a16="http://schemas.microsoft.com/office/drawing/2014/main" id="{FB59F18E-8400-E0E1-7C01-E17628BB1843}"/>
              </a:ext>
            </a:extLst>
          </p:cNvPr>
          <p:cNvSpPr txBox="1"/>
          <p:nvPr/>
        </p:nvSpPr>
        <p:spPr>
          <a:xfrm>
            <a:off x="7164730" y="3567074"/>
            <a:ext cx="962863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Bilingual talent</a:t>
            </a:r>
            <a:endParaRPr lang="en-US" sz="900" dirty="0"/>
          </a:p>
        </p:txBody>
      </p:sp>
      <p:sp>
        <p:nvSpPr>
          <p:cNvPr id="38" name="Text 36">
            <a:extLst>
              <a:ext uri="{FF2B5EF4-FFF2-40B4-BE49-F238E27FC236}">
                <a16:creationId xmlns:a16="http://schemas.microsoft.com/office/drawing/2014/main" id="{042ADB1F-B2C4-5F12-437B-54BBA4C42080}"/>
              </a:ext>
            </a:extLst>
          </p:cNvPr>
          <p:cNvSpPr txBox="1"/>
          <p:nvPr/>
        </p:nvSpPr>
        <p:spPr>
          <a:xfrm>
            <a:off x="10133787" y="2157070"/>
            <a:ext cx="933602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Tech Specialist</a:t>
            </a:r>
            <a:endParaRPr lang="en-US" sz="900" dirty="0"/>
          </a:p>
        </p:txBody>
      </p:sp>
      <p:sp>
        <p:nvSpPr>
          <p:cNvPr id="39" name="Text 37">
            <a:extLst>
              <a:ext uri="{FF2B5EF4-FFF2-40B4-BE49-F238E27FC236}">
                <a16:creationId xmlns:a16="http://schemas.microsoft.com/office/drawing/2014/main" id="{A5ED73B6-EA93-E490-EF5B-16619D5126B1}"/>
              </a:ext>
            </a:extLst>
          </p:cNvPr>
          <p:cNvSpPr txBox="1"/>
          <p:nvPr/>
        </p:nvSpPr>
        <p:spPr>
          <a:xfrm>
            <a:off x="10163048" y="2328977"/>
            <a:ext cx="876910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Advanced infrastructure</a:t>
            </a:r>
            <a:endParaRPr lang="en-US" sz="900" dirty="0"/>
          </a:p>
        </p:txBody>
      </p:sp>
      <p:sp>
        <p:nvSpPr>
          <p:cNvPr id="42" name="Text 39">
            <a:extLst>
              <a:ext uri="{FF2B5EF4-FFF2-40B4-BE49-F238E27FC236}">
                <a16:creationId xmlns:a16="http://schemas.microsoft.com/office/drawing/2014/main" id="{F3177209-76B3-1A73-69E7-47F0A6F73820}"/>
              </a:ext>
            </a:extLst>
          </p:cNvPr>
          <p:cNvSpPr txBox="1"/>
          <p:nvPr/>
        </p:nvSpPr>
        <p:spPr>
          <a:xfrm>
            <a:off x="6238951" y="5995721"/>
            <a:ext cx="54580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999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Source: Analysis based on NASSCOM reports, World Economic Forum data, and EY Global GCC Trends 2024-2025</a:t>
            </a:r>
            <a:endParaRPr lang="en-US" sz="900" dirty="0"/>
          </a:p>
        </p:txBody>
      </p:sp>
      <p:sp>
        <p:nvSpPr>
          <p:cNvPr id="45" name="Shape 42">
            <a:extLst>
              <a:ext uri="{FF2B5EF4-FFF2-40B4-BE49-F238E27FC236}">
                <a16:creationId xmlns:a16="http://schemas.microsoft.com/office/drawing/2014/main" id="{01AB8C48-D439-5B7C-DAFC-C7A7AC5AC56D}"/>
              </a:ext>
            </a:extLst>
          </p:cNvPr>
          <p:cNvSpPr/>
          <p:nvPr/>
        </p:nvSpPr>
        <p:spPr>
          <a:xfrm>
            <a:off x="0" y="6775298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6" name="Picture 2" descr="Quintes Global">
            <a:extLst>
              <a:ext uri="{FF2B5EF4-FFF2-40B4-BE49-F238E27FC236}">
                <a16:creationId xmlns:a16="http://schemas.microsoft.com/office/drawing/2014/main" id="{97C3486F-F960-F975-9D93-0259F0D8B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740" y="147473"/>
            <a:ext cx="2359049" cy="6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 25">
            <a:extLst>
              <a:ext uri="{FF2B5EF4-FFF2-40B4-BE49-F238E27FC236}">
                <a16:creationId xmlns:a16="http://schemas.microsoft.com/office/drawing/2014/main" id="{D8F9F54F-A38E-DE14-D206-4EB4A0F87D94}"/>
              </a:ext>
            </a:extLst>
          </p:cNvPr>
          <p:cNvSpPr txBox="1"/>
          <p:nvPr/>
        </p:nvSpPr>
        <p:spPr>
          <a:xfrm>
            <a:off x="11544300" y="6476695"/>
            <a:ext cx="17647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2791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571500" y="342900"/>
            <a:ext cx="7668158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Evolving Policy Framework: Union Budget 2025</a:t>
            </a:r>
            <a:endParaRPr lang="en-US" sz="2400" dirty="0"/>
          </a:p>
        </p:txBody>
      </p:sp>
      <p:sp>
        <p:nvSpPr>
          <p:cNvPr id="5" name="Text 3"/>
          <p:cNvSpPr txBox="1"/>
          <p:nvPr/>
        </p:nvSpPr>
        <p:spPr>
          <a:xfrm>
            <a:off x="800100" y="1352398"/>
            <a:ext cx="4977079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Union Budget 2025 marks a significant shift: GCCs now a national strategic priority for India</a:t>
            </a:r>
            <a:endParaRPr lang="en-US" sz="1300" dirty="0"/>
          </a:p>
        </p:txBody>
      </p:sp>
      <p:sp>
        <p:nvSpPr>
          <p:cNvPr id="6" name="Text 4"/>
          <p:cNvSpPr txBox="1"/>
          <p:nvPr/>
        </p:nvSpPr>
        <p:spPr>
          <a:xfrm>
            <a:off x="800100" y="2038198"/>
            <a:ext cx="5005426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National Framework for GCCs introduced to guide states, especially for tier-2/3 city expansion</a:t>
            </a:r>
            <a:endParaRPr lang="en-US" sz="1300" dirty="0"/>
          </a:p>
        </p:txBody>
      </p:sp>
      <p:sp>
        <p:nvSpPr>
          <p:cNvPr id="7" name="Text 5"/>
          <p:cNvSpPr txBox="1"/>
          <p:nvPr/>
        </p:nvSpPr>
        <p:spPr>
          <a:xfrm>
            <a:off x="800100" y="2723998"/>
            <a:ext cx="485363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objectives: Accelerate digital transformation, drive inclusive job growth, enable stable regulatory structure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800100" y="3409798"/>
            <a:ext cx="515813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Simplified transfer pricing rules: Block TP assessments and expanded safe harbor provisions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800100" y="4095598"/>
            <a:ext cx="5024628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PPP-led infrastructure development with innovation labs and R&amp;D funding access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800100" y="4781398"/>
            <a:ext cx="5053889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Why now? Global competition from Eastern Europe to Southeast Asia requires policy support to maintain India's position</a:t>
            </a:r>
            <a:endParaRPr lang="en-US" sz="1300" dirty="0"/>
          </a:p>
        </p:txBody>
      </p:sp>
      <p:sp>
        <p:nvSpPr>
          <p:cNvPr id="11" name="Text 9"/>
          <p:cNvSpPr txBox="1"/>
          <p:nvPr/>
        </p:nvSpPr>
        <p:spPr>
          <a:xfrm>
            <a:off x="571500" y="5715000"/>
            <a:ext cx="3372307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999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Source: Union Budget 2025-26, MoF, Government of India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238951" y="1333195"/>
            <a:ext cx="5381244" cy="2962656"/>
          </a:xfrm>
          <a:prstGeom prst="roundRect">
            <a:avLst>
              <a:gd name="adj" fmla="val 992"/>
            </a:avLst>
          </a:prstGeom>
          <a:solidFill>
            <a:srgbClr val="F5F8FD"/>
          </a:solidFill>
          <a:ln/>
          <a:effectLst>
            <a:outerShdw blurRad="76200" dist="254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4"/>
          <p:cNvSpPr/>
          <p:nvPr/>
        </p:nvSpPr>
        <p:spPr>
          <a:xfrm>
            <a:off x="6238951" y="1958746"/>
            <a:ext cx="5381244" cy="1028700"/>
          </a:xfrm>
          <a:prstGeom prst="rect">
            <a:avLst/>
          </a:prstGeom>
          <a:solidFill>
            <a:srgbClr val="F5F8F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5"/>
          <p:cNvSpPr/>
          <p:nvPr/>
        </p:nvSpPr>
        <p:spPr>
          <a:xfrm>
            <a:off x="6238951" y="1958746"/>
            <a:ext cx="38405" cy="10287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26"/>
          <p:cNvSpPr/>
          <p:nvPr/>
        </p:nvSpPr>
        <p:spPr>
          <a:xfrm>
            <a:off x="6238951" y="3101746"/>
            <a:ext cx="5381244" cy="1028700"/>
          </a:xfrm>
          <a:prstGeom prst="rect">
            <a:avLst/>
          </a:prstGeom>
          <a:solidFill>
            <a:srgbClr val="F5F8F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27"/>
          <p:cNvSpPr/>
          <p:nvPr/>
        </p:nvSpPr>
        <p:spPr>
          <a:xfrm>
            <a:off x="6238951" y="3101746"/>
            <a:ext cx="38405" cy="10287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Shape 28"/>
          <p:cNvSpPr/>
          <p:nvPr/>
        </p:nvSpPr>
        <p:spPr>
          <a:xfrm>
            <a:off x="6238951" y="4244746"/>
            <a:ext cx="5381244" cy="1028700"/>
          </a:xfrm>
          <a:prstGeom prst="rect">
            <a:avLst/>
          </a:prstGeom>
          <a:solidFill>
            <a:srgbClr val="F5F8F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29"/>
          <p:cNvSpPr/>
          <p:nvPr/>
        </p:nvSpPr>
        <p:spPr>
          <a:xfrm>
            <a:off x="6238951" y="4244746"/>
            <a:ext cx="38405" cy="10287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0"/>
          <p:cNvSpPr txBox="1"/>
          <p:nvPr/>
        </p:nvSpPr>
        <p:spPr>
          <a:xfrm>
            <a:off x="6420002" y="2120595"/>
            <a:ext cx="1890979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Financial Incentives</a:t>
            </a:r>
            <a:endParaRPr lang="en-US" sz="1300" dirty="0"/>
          </a:p>
        </p:txBody>
      </p:sp>
      <p:sp>
        <p:nvSpPr>
          <p:cNvPr id="37" name="Text 31"/>
          <p:cNvSpPr txBox="1"/>
          <p:nvPr/>
        </p:nvSpPr>
        <p:spPr>
          <a:xfrm>
            <a:off x="6420002" y="3263595"/>
            <a:ext cx="121523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Tax Benefits</a:t>
            </a:r>
            <a:endParaRPr lang="en-US" sz="1300" dirty="0"/>
          </a:p>
        </p:txBody>
      </p:sp>
      <p:sp>
        <p:nvSpPr>
          <p:cNvPr id="38" name="Text 32"/>
          <p:cNvSpPr txBox="1"/>
          <p:nvPr/>
        </p:nvSpPr>
        <p:spPr>
          <a:xfrm>
            <a:off x="6420002" y="4406595"/>
            <a:ext cx="193852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Operational Support</a:t>
            </a:r>
            <a:endParaRPr lang="en-US" sz="1300" dirty="0"/>
          </a:p>
        </p:txBody>
      </p:sp>
      <p:sp>
        <p:nvSpPr>
          <p:cNvPr id="39" name="Text 33"/>
          <p:cNvSpPr txBox="1"/>
          <p:nvPr/>
        </p:nvSpPr>
        <p:spPr>
          <a:xfrm>
            <a:off x="6420002" y="2426005"/>
            <a:ext cx="5098694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Rental reimbursements, capital subsidies, payroll support, and skilling grants for tier-2/3 city GCCs</a:t>
            </a:r>
            <a:endParaRPr lang="en-US" sz="1100" dirty="0"/>
          </a:p>
        </p:txBody>
      </p:sp>
      <p:sp>
        <p:nvSpPr>
          <p:cNvPr id="40" name="Text 34"/>
          <p:cNvSpPr txBox="1"/>
          <p:nvPr/>
        </p:nvSpPr>
        <p:spPr>
          <a:xfrm>
            <a:off x="6420002" y="3569005"/>
            <a:ext cx="474665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Preferential tax rates in SEZs/STPs, reduced corporate tax for new GCCs, indirect tax exemptions</a:t>
            </a:r>
            <a:endParaRPr lang="en-US" sz="1100" dirty="0"/>
          </a:p>
        </p:txBody>
      </p:sp>
      <p:sp>
        <p:nvSpPr>
          <p:cNvPr id="41" name="Text 35"/>
          <p:cNvSpPr txBox="1"/>
          <p:nvPr/>
        </p:nvSpPr>
        <p:spPr>
          <a:xfrm>
            <a:off x="6420002" y="4712005"/>
            <a:ext cx="450799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Single-window clearance, fast-track approvals, dedicated GCC helpdesks at state level</a:t>
            </a:r>
            <a:endParaRPr lang="en-US" sz="1100" dirty="0"/>
          </a:p>
        </p:txBody>
      </p:sp>
      <p:sp>
        <p:nvSpPr>
          <p:cNvPr id="43" name="Text 37"/>
          <p:cNvSpPr txBox="1"/>
          <p:nvPr/>
        </p:nvSpPr>
        <p:spPr>
          <a:xfrm>
            <a:off x="11545214" y="6486449"/>
            <a:ext cx="17647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7777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1000" dirty="0"/>
          </a:p>
        </p:txBody>
      </p:sp>
      <p:sp>
        <p:nvSpPr>
          <p:cNvPr id="44" name="Shape 38"/>
          <p:cNvSpPr/>
          <p:nvPr/>
        </p:nvSpPr>
        <p:spPr>
          <a:xfrm>
            <a:off x="0" y="6778244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5" name="Picture 2" descr="Quintes Global">
            <a:extLst>
              <a:ext uri="{FF2B5EF4-FFF2-40B4-BE49-F238E27FC236}">
                <a16:creationId xmlns:a16="http://schemas.microsoft.com/office/drawing/2014/main" id="{F2941597-FBD9-010E-4C38-AF89D7577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740" y="147473"/>
            <a:ext cx="2359049" cy="6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C5544-91D5-A417-13EB-EE521869C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>
            <a:extLst>
              <a:ext uri="{FF2B5EF4-FFF2-40B4-BE49-F238E27FC236}">
                <a16:creationId xmlns:a16="http://schemas.microsoft.com/office/drawing/2014/main" id="{380E40A5-89AA-754B-F8CD-2E85E9939908}"/>
              </a:ext>
            </a:extLst>
          </p:cNvPr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08F14DD-93B2-0DBD-654C-31C3ACDDE951}"/>
              </a:ext>
            </a:extLst>
          </p:cNvPr>
          <p:cNvSpPr txBox="1"/>
          <p:nvPr/>
        </p:nvSpPr>
        <p:spPr>
          <a:xfrm>
            <a:off x="571500" y="342900"/>
            <a:ext cx="8677656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Best Practices: State-Level Policy Frameworks in India</a:t>
            </a:r>
            <a:endParaRPr lang="en-US" sz="24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44CCEBB9-B802-C0E8-8609-BF352ED2E951}"/>
              </a:ext>
            </a:extLst>
          </p:cNvPr>
          <p:cNvSpPr txBox="1"/>
          <p:nvPr/>
        </p:nvSpPr>
        <p:spPr>
          <a:xfrm>
            <a:off x="800100" y="1152144"/>
            <a:ext cx="4951476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Karnataka: First mover with dedicated GCC policy (2024-29), "Beyond Bengaluru" initiative, ₹100 crore innovation fund, cluster seed funding, 50% rental/EPF reimbursements</a:t>
            </a:r>
            <a:endParaRPr lang="en-US" sz="12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09AC7B1D-2716-A267-7B7F-DC3776CCC736}"/>
              </a:ext>
            </a:extLst>
          </p:cNvPr>
          <p:cNvSpPr txBox="1"/>
          <p:nvPr/>
        </p:nvSpPr>
        <p:spPr>
          <a:xfrm>
            <a:off x="800100" y="1985162"/>
            <a:ext cx="5141671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Telangana: Digital innovation focus, 24-hour approval window, deep academia-industry partnerships, startup ecosystem integration</a:t>
            </a:r>
            <a:endParaRPr lang="en-US" sz="12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9FAD3D4-F21D-9E1F-384D-7B932A57F302}"/>
              </a:ext>
            </a:extLst>
          </p:cNvPr>
          <p:cNvSpPr txBox="1"/>
          <p:nvPr/>
        </p:nvSpPr>
        <p:spPr>
          <a:xfrm>
            <a:off x="800100" y="2817266"/>
            <a:ext cx="5170018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Gujarat: Streamlined land allotment, sector-specific incentives, plug-and-play infrastructure, integrated innovation districts</a:t>
            </a:r>
            <a:endParaRPr lang="en-US" sz="12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693DE37B-0FDD-7BDC-6F7C-E3F57DC26F65}"/>
              </a:ext>
            </a:extLst>
          </p:cNvPr>
          <p:cNvSpPr txBox="1"/>
          <p:nvPr/>
        </p:nvSpPr>
        <p:spPr>
          <a:xfrm>
            <a:off x="800100" y="3422599"/>
            <a:ext cx="5055718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Maharashtra: Payroll subsidies up to 50%, coworking support, startup ecosystem grants, export promotion focus</a:t>
            </a:r>
            <a:endParaRPr lang="en-US" sz="12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C0003610-F16A-16F5-9150-6C5A50D823AB}"/>
              </a:ext>
            </a:extLst>
          </p:cNvPr>
          <p:cNvSpPr txBox="1"/>
          <p:nvPr/>
        </p:nvSpPr>
        <p:spPr>
          <a:xfrm>
            <a:off x="800100" y="4028846"/>
            <a:ext cx="5275174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Uttar Pradesh: Emerging tech city focus, security-aligned economic strategy, talent development pipeline, single-window clearance</a:t>
            </a:r>
            <a:endParaRPr lang="en-US" sz="12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18ACEC70-EECC-AB73-1A08-E8DBF43C3346}"/>
              </a:ext>
            </a:extLst>
          </p:cNvPr>
          <p:cNvSpPr txBox="1"/>
          <p:nvPr/>
        </p:nvSpPr>
        <p:spPr>
          <a:xfrm>
            <a:off x="571500" y="4860950"/>
            <a:ext cx="4181551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999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Source: State GCC policies, NASSCOM reports, EY India GCC Survey 2024</a:t>
            </a:r>
            <a:endParaRPr lang="en-US" sz="900" dirty="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9EB4A129-98F3-8490-1823-43D418618A68}"/>
              </a:ext>
            </a:extLst>
          </p:cNvPr>
          <p:cNvSpPr/>
          <p:nvPr/>
        </p:nvSpPr>
        <p:spPr>
          <a:xfrm>
            <a:off x="6243523" y="1308506"/>
            <a:ext cx="2152498" cy="409651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5079A9F3-85DB-73B9-A192-97B1EDB9F621}"/>
              </a:ext>
            </a:extLst>
          </p:cNvPr>
          <p:cNvSpPr/>
          <p:nvPr/>
        </p:nvSpPr>
        <p:spPr>
          <a:xfrm>
            <a:off x="8391449" y="1308506"/>
            <a:ext cx="705002" cy="409651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962E69D7-9901-8C83-108C-545865557743}"/>
              </a:ext>
            </a:extLst>
          </p:cNvPr>
          <p:cNvSpPr/>
          <p:nvPr/>
        </p:nvSpPr>
        <p:spPr>
          <a:xfrm>
            <a:off x="9093708" y="1308506"/>
            <a:ext cx="619049" cy="409651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6A3FB18B-5880-3F3D-55BB-A38806284D52}"/>
              </a:ext>
            </a:extLst>
          </p:cNvPr>
          <p:cNvSpPr/>
          <p:nvPr/>
        </p:nvSpPr>
        <p:spPr>
          <a:xfrm>
            <a:off x="9711842" y="1308506"/>
            <a:ext cx="638251" cy="409651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>
            <a:extLst>
              <a:ext uri="{FF2B5EF4-FFF2-40B4-BE49-F238E27FC236}">
                <a16:creationId xmlns:a16="http://schemas.microsoft.com/office/drawing/2014/main" id="{C50B344E-CD23-D229-DE0A-30AF28171638}"/>
              </a:ext>
            </a:extLst>
          </p:cNvPr>
          <p:cNvSpPr/>
          <p:nvPr/>
        </p:nvSpPr>
        <p:spPr>
          <a:xfrm>
            <a:off x="10344607" y="1308506"/>
            <a:ext cx="647395" cy="409651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1171024D-E78E-187B-8AB1-2A3BF4CDDCA4}"/>
              </a:ext>
            </a:extLst>
          </p:cNvPr>
          <p:cNvSpPr/>
          <p:nvPr/>
        </p:nvSpPr>
        <p:spPr>
          <a:xfrm>
            <a:off x="10982858" y="1308506"/>
            <a:ext cx="638251" cy="409651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C3F864EB-2801-116C-2886-6096819A3EC6}"/>
              </a:ext>
            </a:extLst>
          </p:cNvPr>
          <p:cNvSpPr txBox="1"/>
          <p:nvPr/>
        </p:nvSpPr>
        <p:spPr>
          <a:xfrm>
            <a:off x="6637630" y="1413662"/>
            <a:ext cx="146944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Policy Component</a:t>
            </a:r>
            <a:endParaRPr lang="en-US" sz="1100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1DE7E75E-E126-AA4C-FD8A-A28D5554C11C}"/>
              </a:ext>
            </a:extLst>
          </p:cNvPr>
          <p:cNvSpPr txBox="1"/>
          <p:nvPr/>
        </p:nvSpPr>
        <p:spPr>
          <a:xfrm>
            <a:off x="8638337" y="1413662"/>
            <a:ext cx="31729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KA</a:t>
            </a:r>
            <a:endParaRPr lang="en-US" sz="11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FD82B642-C368-D8C1-EFAB-7DB4543C19FD}"/>
              </a:ext>
            </a:extLst>
          </p:cNvPr>
          <p:cNvSpPr txBox="1"/>
          <p:nvPr/>
        </p:nvSpPr>
        <p:spPr>
          <a:xfrm>
            <a:off x="9304934" y="1413662"/>
            <a:ext cx="30723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TG</a:t>
            </a:r>
            <a:endParaRPr lang="en-US" sz="110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08E27ED7-17A9-3905-A23A-5A215B460FED}"/>
              </a:ext>
            </a:extLst>
          </p:cNvPr>
          <p:cNvSpPr txBox="1"/>
          <p:nvPr/>
        </p:nvSpPr>
        <p:spPr>
          <a:xfrm>
            <a:off x="9934956" y="1413662"/>
            <a:ext cx="29809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GJ</a:t>
            </a:r>
            <a:endParaRPr lang="en-US" sz="110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41872921-6FAD-F65C-835A-B6E394C36770}"/>
              </a:ext>
            </a:extLst>
          </p:cNvPr>
          <p:cNvSpPr txBox="1"/>
          <p:nvPr/>
        </p:nvSpPr>
        <p:spPr>
          <a:xfrm>
            <a:off x="10537546" y="1413662"/>
            <a:ext cx="36484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MH</a:t>
            </a:r>
            <a:endParaRPr lang="en-US" sz="11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7570D745-1A34-C995-BE9E-884933AE7A3D}"/>
              </a:ext>
            </a:extLst>
          </p:cNvPr>
          <p:cNvSpPr txBox="1"/>
          <p:nvPr/>
        </p:nvSpPr>
        <p:spPr>
          <a:xfrm>
            <a:off x="11191342" y="1413662"/>
            <a:ext cx="32644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UP</a:t>
            </a:r>
            <a:endParaRPr lang="en-US" sz="1100" dirty="0"/>
          </a:p>
        </p:txBody>
      </p:sp>
      <p:sp>
        <p:nvSpPr>
          <p:cNvPr id="23" name="Shape 21">
            <a:extLst>
              <a:ext uri="{FF2B5EF4-FFF2-40B4-BE49-F238E27FC236}">
                <a16:creationId xmlns:a16="http://schemas.microsoft.com/office/drawing/2014/main" id="{5D7E20F2-17F1-E577-4D60-DC7E6AA8560D}"/>
              </a:ext>
            </a:extLst>
          </p:cNvPr>
          <p:cNvSpPr/>
          <p:nvPr/>
        </p:nvSpPr>
        <p:spPr>
          <a:xfrm>
            <a:off x="6243523" y="1718158"/>
            <a:ext cx="2152498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>
            <a:extLst>
              <a:ext uri="{FF2B5EF4-FFF2-40B4-BE49-F238E27FC236}">
                <a16:creationId xmlns:a16="http://schemas.microsoft.com/office/drawing/2014/main" id="{93E1E6C0-50B6-AD20-DDF5-A9F6B1E724F7}"/>
              </a:ext>
            </a:extLst>
          </p:cNvPr>
          <p:cNvSpPr/>
          <p:nvPr/>
        </p:nvSpPr>
        <p:spPr>
          <a:xfrm>
            <a:off x="8391449" y="1718158"/>
            <a:ext cx="705002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>
            <a:extLst>
              <a:ext uri="{FF2B5EF4-FFF2-40B4-BE49-F238E27FC236}">
                <a16:creationId xmlns:a16="http://schemas.microsoft.com/office/drawing/2014/main" id="{3F979AF2-E62B-342C-B115-6A9DDC52545B}"/>
              </a:ext>
            </a:extLst>
          </p:cNvPr>
          <p:cNvSpPr/>
          <p:nvPr/>
        </p:nvSpPr>
        <p:spPr>
          <a:xfrm>
            <a:off x="9093708" y="1718158"/>
            <a:ext cx="619049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9A8E3A80-2762-5D11-C862-97A2FFEA1FC1}"/>
              </a:ext>
            </a:extLst>
          </p:cNvPr>
          <p:cNvSpPr txBox="1"/>
          <p:nvPr/>
        </p:nvSpPr>
        <p:spPr>
          <a:xfrm>
            <a:off x="6593738" y="1808683"/>
            <a:ext cx="154807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Dedicated GCC Policy</a:t>
            </a:r>
            <a:endParaRPr lang="en-US" sz="1000" dirty="0"/>
          </a:p>
        </p:txBody>
      </p:sp>
      <p:pic>
        <p:nvPicPr>
          <p:cNvPr id="27" name="Image 0" descr="preencoded.png">
            <a:extLst>
              <a:ext uri="{FF2B5EF4-FFF2-40B4-BE49-F238E27FC236}">
                <a16:creationId xmlns:a16="http://schemas.microsoft.com/office/drawing/2014/main" id="{9EA2E850-EA8B-356A-49B0-20666111AA5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8675827" y="1808683"/>
            <a:ext cx="133502" cy="152705"/>
          </a:xfrm>
          <a:prstGeom prst="rect">
            <a:avLst/>
          </a:prstGeom>
        </p:spPr>
      </p:pic>
      <p:sp>
        <p:nvSpPr>
          <p:cNvPr id="28" name="Shape 25">
            <a:extLst>
              <a:ext uri="{FF2B5EF4-FFF2-40B4-BE49-F238E27FC236}">
                <a16:creationId xmlns:a16="http://schemas.microsoft.com/office/drawing/2014/main" id="{F7390B56-934A-3CDA-BD80-4D0B995141C5}"/>
              </a:ext>
            </a:extLst>
          </p:cNvPr>
          <p:cNvSpPr/>
          <p:nvPr/>
        </p:nvSpPr>
        <p:spPr>
          <a:xfrm>
            <a:off x="9711842" y="1718158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0" name="Image 1" descr="preencoded.png">
            <a:extLst>
              <a:ext uri="{FF2B5EF4-FFF2-40B4-BE49-F238E27FC236}">
                <a16:creationId xmlns:a16="http://schemas.microsoft.com/office/drawing/2014/main" id="{02A1F41C-F74D-100A-BDB4-F7C6EE17904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9961474" y="1808683"/>
            <a:ext cx="133502" cy="152705"/>
          </a:xfrm>
          <a:prstGeom prst="rect">
            <a:avLst/>
          </a:prstGeom>
        </p:spPr>
      </p:pic>
      <p:sp>
        <p:nvSpPr>
          <p:cNvPr id="31" name="Shape 27">
            <a:extLst>
              <a:ext uri="{FF2B5EF4-FFF2-40B4-BE49-F238E27FC236}">
                <a16:creationId xmlns:a16="http://schemas.microsoft.com/office/drawing/2014/main" id="{7CA54C3D-9D77-27DB-5A49-DA66DA6C07B0}"/>
              </a:ext>
            </a:extLst>
          </p:cNvPr>
          <p:cNvSpPr/>
          <p:nvPr/>
        </p:nvSpPr>
        <p:spPr>
          <a:xfrm>
            <a:off x="10344607" y="1718158"/>
            <a:ext cx="647395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8">
            <a:extLst>
              <a:ext uri="{FF2B5EF4-FFF2-40B4-BE49-F238E27FC236}">
                <a16:creationId xmlns:a16="http://schemas.microsoft.com/office/drawing/2014/main" id="{763D1981-A170-5278-7619-BE4BD9A40E2E}"/>
              </a:ext>
            </a:extLst>
          </p:cNvPr>
          <p:cNvSpPr/>
          <p:nvPr/>
        </p:nvSpPr>
        <p:spPr>
          <a:xfrm>
            <a:off x="10982858" y="1718158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>
            <a:extLst>
              <a:ext uri="{FF2B5EF4-FFF2-40B4-BE49-F238E27FC236}">
                <a16:creationId xmlns:a16="http://schemas.microsoft.com/office/drawing/2014/main" id="{D693A98C-D07F-1453-7ECF-66B2612777EE}"/>
              </a:ext>
            </a:extLst>
          </p:cNvPr>
          <p:cNvSpPr txBox="1"/>
          <p:nvPr/>
        </p:nvSpPr>
        <p:spPr>
          <a:xfrm>
            <a:off x="10495483" y="1808683"/>
            <a:ext cx="443484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Draft</a:t>
            </a:r>
            <a:endParaRPr lang="en-US" sz="1000" dirty="0"/>
          </a:p>
        </p:txBody>
      </p:sp>
      <p:pic>
        <p:nvPicPr>
          <p:cNvPr id="34" name="Image 2" descr="preencoded.png">
            <a:extLst>
              <a:ext uri="{FF2B5EF4-FFF2-40B4-BE49-F238E27FC236}">
                <a16:creationId xmlns:a16="http://schemas.microsoft.com/office/drawing/2014/main" id="{D83950F6-8A87-8D0F-1511-9E958AED177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11232490" y="1808683"/>
            <a:ext cx="133502" cy="152705"/>
          </a:xfrm>
          <a:prstGeom prst="rect">
            <a:avLst/>
          </a:prstGeom>
        </p:spPr>
      </p:pic>
      <p:sp>
        <p:nvSpPr>
          <p:cNvPr id="35" name="Shape 30">
            <a:extLst>
              <a:ext uri="{FF2B5EF4-FFF2-40B4-BE49-F238E27FC236}">
                <a16:creationId xmlns:a16="http://schemas.microsoft.com/office/drawing/2014/main" id="{0320E143-0720-9ADB-84E1-9DBC18D99843}"/>
              </a:ext>
            </a:extLst>
          </p:cNvPr>
          <p:cNvSpPr/>
          <p:nvPr/>
        </p:nvSpPr>
        <p:spPr>
          <a:xfrm>
            <a:off x="6243523" y="2080260"/>
            <a:ext cx="5372100" cy="362102"/>
          </a:xfrm>
          <a:prstGeom prst="rect">
            <a:avLst/>
          </a:prstGeom>
          <a:solidFill>
            <a:srgbClr val="F5F7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Shape 31">
            <a:extLst>
              <a:ext uri="{FF2B5EF4-FFF2-40B4-BE49-F238E27FC236}">
                <a16:creationId xmlns:a16="http://schemas.microsoft.com/office/drawing/2014/main" id="{FF0C2B7A-361F-AD5D-CFBF-3D99AE9C4706}"/>
              </a:ext>
            </a:extLst>
          </p:cNvPr>
          <p:cNvSpPr/>
          <p:nvPr/>
        </p:nvSpPr>
        <p:spPr>
          <a:xfrm>
            <a:off x="6243523" y="2080260"/>
            <a:ext cx="2152498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2">
            <a:extLst>
              <a:ext uri="{FF2B5EF4-FFF2-40B4-BE49-F238E27FC236}">
                <a16:creationId xmlns:a16="http://schemas.microsoft.com/office/drawing/2014/main" id="{F16A7F29-3628-0A57-4D72-AFA1C58710CD}"/>
              </a:ext>
            </a:extLst>
          </p:cNvPr>
          <p:cNvSpPr/>
          <p:nvPr/>
        </p:nvSpPr>
        <p:spPr>
          <a:xfrm>
            <a:off x="8391449" y="2080260"/>
            <a:ext cx="705002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3">
            <a:extLst>
              <a:ext uri="{FF2B5EF4-FFF2-40B4-BE49-F238E27FC236}">
                <a16:creationId xmlns:a16="http://schemas.microsoft.com/office/drawing/2014/main" id="{846444CB-583A-F7FE-0EC4-BEDFA69E1483}"/>
              </a:ext>
            </a:extLst>
          </p:cNvPr>
          <p:cNvSpPr txBox="1"/>
          <p:nvPr/>
        </p:nvSpPr>
        <p:spPr>
          <a:xfrm>
            <a:off x="6713525" y="2170786"/>
            <a:ext cx="131033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Tier-2/3 City Focus</a:t>
            </a:r>
            <a:endParaRPr lang="en-US" sz="1000" dirty="0"/>
          </a:p>
        </p:txBody>
      </p:sp>
      <p:pic>
        <p:nvPicPr>
          <p:cNvPr id="39" name="Image 3" descr="preencoded.png">
            <a:extLst>
              <a:ext uri="{FF2B5EF4-FFF2-40B4-BE49-F238E27FC236}">
                <a16:creationId xmlns:a16="http://schemas.microsoft.com/office/drawing/2014/main" id="{C7437F73-3B0A-477A-DD52-61FE9BDA0D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8675827" y="2170786"/>
            <a:ext cx="133502" cy="152705"/>
          </a:xfrm>
          <a:prstGeom prst="rect">
            <a:avLst/>
          </a:prstGeom>
        </p:spPr>
      </p:pic>
      <p:sp>
        <p:nvSpPr>
          <p:cNvPr id="40" name="Shape 34">
            <a:extLst>
              <a:ext uri="{FF2B5EF4-FFF2-40B4-BE49-F238E27FC236}">
                <a16:creationId xmlns:a16="http://schemas.microsoft.com/office/drawing/2014/main" id="{D6C018E8-CCB9-E7AF-F79E-87CB15AED69B}"/>
              </a:ext>
            </a:extLst>
          </p:cNvPr>
          <p:cNvSpPr/>
          <p:nvPr/>
        </p:nvSpPr>
        <p:spPr>
          <a:xfrm>
            <a:off x="9093708" y="2080260"/>
            <a:ext cx="619049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1" name="Image 4" descr="preencoded.png">
            <a:extLst>
              <a:ext uri="{FF2B5EF4-FFF2-40B4-BE49-F238E27FC236}">
                <a16:creationId xmlns:a16="http://schemas.microsoft.com/office/drawing/2014/main" id="{2E506A29-8BD3-30AD-17F3-EB99AEDD6C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9336024" y="2170786"/>
            <a:ext cx="133502" cy="152705"/>
          </a:xfrm>
          <a:prstGeom prst="rect">
            <a:avLst/>
          </a:prstGeom>
        </p:spPr>
      </p:pic>
      <p:sp>
        <p:nvSpPr>
          <p:cNvPr id="42" name="Shape 35">
            <a:extLst>
              <a:ext uri="{FF2B5EF4-FFF2-40B4-BE49-F238E27FC236}">
                <a16:creationId xmlns:a16="http://schemas.microsoft.com/office/drawing/2014/main" id="{B3572FCF-C469-6D27-0ADA-8F2B38EDBDC1}"/>
              </a:ext>
            </a:extLst>
          </p:cNvPr>
          <p:cNvSpPr/>
          <p:nvPr/>
        </p:nvSpPr>
        <p:spPr>
          <a:xfrm>
            <a:off x="9711842" y="2080260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3" name="Image 5" descr="preencoded.png">
            <a:extLst>
              <a:ext uri="{FF2B5EF4-FFF2-40B4-BE49-F238E27FC236}">
                <a16:creationId xmlns:a16="http://schemas.microsoft.com/office/drawing/2014/main" id="{F360CDA7-3B8A-5A45-EA52-AC42EABA894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9961474" y="2170786"/>
            <a:ext cx="133502" cy="152705"/>
          </a:xfrm>
          <a:prstGeom prst="rect">
            <a:avLst/>
          </a:prstGeom>
        </p:spPr>
      </p:pic>
      <p:sp>
        <p:nvSpPr>
          <p:cNvPr id="44" name="Shape 36">
            <a:extLst>
              <a:ext uri="{FF2B5EF4-FFF2-40B4-BE49-F238E27FC236}">
                <a16:creationId xmlns:a16="http://schemas.microsoft.com/office/drawing/2014/main" id="{C0F124A9-2F6F-A534-8900-446237410F38}"/>
              </a:ext>
            </a:extLst>
          </p:cNvPr>
          <p:cNvSpPr/>
          <p:nvPr/>
        </p:nvSpPr>
        <p:spPr>
          <a:xfrm>
            <a:off x="6243523" y="2804465"/>
            <a:ext cx="5372100" cy="362102"/>
          </a:xfrm>
          <a:prstGeom prst="rect">
            <a:avLst/>
          </a:prstGeom>
          <a:solidFill>
            <a:srgbClr val="F5F7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Shape 37">
            <a:extLst>
              <a:ext uri="{FF2B5EF4-FFF2-40B4-BE49-F238E27FC236}">
                <a16:creationId xmlns:a16="http://schemas.microsoft.com/office/drawing/2014/main" id="{CD241054-EEA5-DC5C-FF24-16B2CBDB4554}"/>
              </a:ext>
            </a:extLst>
          </p:cNvPr>
          <p:cNvSpPr/>
          <p:nvPr/>
        </p:nvSpPr>
        <p:spPr>
          <a:xfrm>
            <a:off x="10344607" y="2080260"/>
            <a:ext cx="647395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38">
            <a:extLst>
              <a:ext uri="{FF2B5EF4-FFF2-40B4-BE49-F238E27FC236}">
                <a16:creationId xmlns:a16="http://schemas.microsoft.com/office/drawing/2014/main" id="{98DA4BD3-D2AF-9FAF-8147-0BC73A81F48E}"/>
              </a:ext>
            </a:extLst>
          </p:cNvPr>
          <p:cNvSpPr/>
          <p:nvPr/>
        </p:nvSpPr>
        <p:spPr>
          <a:xfrm>
            <a:off x="10982858" y="2080260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7" name="Image 6" descr="preencoded.png">
            <a:extLst>
              <a:ext uri="{FF2B5EF4-FFF2-40B4-BE49-F238E27FC236}">
                <a16:creationId xmlns:a16="http://schemas.microsoft.com/office/drawing/2014/main" id="{C4B319D6-B21C-4DF5-467F-72EF3785785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11232490" y="2170786"/>
            <a:ext cx="133502" cy="152705"/>
          </a:xfrm>
          <a:prstGeom prst="rect">
            <a:avLst/>
          </a:prstGeom>
        </p:spPr>
      </p:pic>
      <p:sp>
        <p:nvSpPr>
          <p:cNvPr id="48" name="Shape 39">
            <a:extLst>
              <a:ext uri="{FF2B5EF4-FFF2-40B4-BE49-F238E27FC236}">
                <a16:creationId xmlns:a16="http://schemas.microsoft.com/office/drawing/2014/main" id="{5D50DD00-C337-9DC7-7788-FD6A05EE2861}"/>
              </a:ext>
            </a:extLst>
          </p:cNvPr>
          <p:cNvSpPr/>
          <p:nvPr/>
        </p:nvSpPr>
        <p:spPr>
          <a:xfrm>
            <a:off x="6243523" y="2442362"/>
            <a:ext cx="2152498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0">
            <a:extLst>
              <a:ext uri="{FF2B5EF4-FFF2-40B4-BE49-F238E27FC236}">
                <a16:creationId xmlns:a16="http://schemas.microsoft.com/office/drawing/2014/main" id="{5538F016-BD96-D856-35E5-6C3E1009C9E3}"/>
              </a:ext>
            </a:extLst>
          </p:cNvPr>
          <p:cNvSpPr/>
          <p:nvPr/>
        </p:nvSpPr>
        <p:spPr>
          <a:xfrm>
            <a:off x="8391449" y="2442362"/>
            <a:ext cx="705002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1">
            <a:extLst>
              <a:ext uri="{FF2B5EF4-FFF2-40B4-BE49-F238E27FC236}">
                <a16:creationId xmlns:a16="http://schemas.microsoft.com/office/drawing/2014/main" id="{30D33D0F-A0DA-28C0-5FAA-DAC25531A787}"/>
              </a:ext>
            </a:extLst>
          </p:cNvPr>
          <p:cNvSpPr/>
          <p:nvPr/>
        </p:nvSpPr>
        <p:spPr>
          <a:xfrm>
            <a:off x="9093708" y="2442362"/>
            <a:ext cx="619049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2">
            <a:extLst>
              <a:ext uri="{FF2B5EF4-FFF2-40B4-BE49-F238E27FC236}">
                <a16:creationId xmlns:a16="http://schemas.microsoft.com/office/drawing/2014/main" id="{7998912D-1EEF-53B3-4518-4C5B92992C9B}"/>
              </a:ext>
            </a:extLst>
          </p:cNvPr>
          <p:cNvSpPr/>
          <p:nvPr/>
        </p:nvSpPr>
        <p:spPr>
          <a:xfrm>
            <a:off x="9711842" y="2442362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Shape 43">
            <a:extLst>
              <a:ext uri="{FF2B5EF4-FFF2-40B4-BE49-F238E27FC236}">
                <a16:creationId xmlns:a16="http://schemas.microsoft.com/office/drawing/2014/main" id="{796059F8-3540-60E8-605D-979EB4FE581F}"/>
              </a:ext>
            </a:extLst>
          </p:cNvPr>
          <p:cNvSpPr/>
          <p:nvPr/>
        </p:nvSpPr>
        <p:spPr>
          <a:xfrm>
            <a:off x="10344607" y="2442362"/>
            <a:ext cx="647395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44">
            <a:extLst>
              <a:ext uri="{FF2B5EF4-FFF2-40B4-BE49-F238E27FC236}">
                <a16:creationId xmlns:a16="http://schemas.microsoft.com/office/drawing/2014/main" id="{E8B4E215-3E9A-AF5C-0A08-5BF0E57FAA01}"/>
              </a:ext>
            </a:extLst>
          </p:cNvPr>
          <p:cNvSpPr/>
          <p:nvPr/>
        </p:nvSpPr>
        <p:spPr>
          <a:xfrm>
            <a:off x="10982858" y="2442362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45">
            <a:extLst>
              <a:ext uri="{FF2B5EF4-FFF2-40B4-BE49-F238E27FC236}">
                <a16:creationId xmlns:a16="http://schemas.microsoft.com/office/drawing/2014/main" id="{0FA774D4-F662-EBEF-5AE0-4E3A1AC1659A}"/>
              </a:ext>
            </a:extLst>
          </p:cNvPr>
          <p:cNvSpPr/>
          <p:nvPr/>
        </p:nvSpPr>
        <p:spPr>
          <a:xfrm>
            <a:off x="6243523" y="2804465"/>
            <a:ext cx="2152498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46">
            <a:extLst>
              <a:ext uri="{FF2B5EF4-FFF2-40B4-BE49-F238E27FC236}">
                <a16:creationId xmlns:a16="http://schemas.microsoft.com/office/drawing/2014/main" id="{2F45A003-0864-6DB7-2AB1-91EE23F52154}"/>
              </a:ext>
            </a:extLst>
          </p:cNvPr>
          <p:cNvSpPr/>
          <p:nvPr/>
        </p:nvSpPr>
        <p:spPr>
          <a:xfrm>
            <a:off x="8391449" y="2804465"/>
            <a:ext cx="705002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Shape 47">
            <a:extLst>
              <a:ext uri="{FF2B5EF4-FFF2-40B4-BE49-F238E27FC236}">
                <a16:creationId xmlns:a16="http://schemas.microsoft.com/office/drawing/2014/main" id="{7B3B703B-9A19-BB81-1504-F80AEC4CF3EA}"/>
              </a:ext>
            </a:extLst>
          </p:cNvPr>
          <p:cNvSpPr/>
          <p:nvPr/>
        </p:nvSpPr>
        <p:spPr>
          <a:xfrm>
            <a:off x="9093708" y="2804465"/>
            <a:ext cx="619049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48">
            <a:extLst>
              <a:ext uri="{FF2B5EF4-FFF2-40B4-BE49-F238E27FC236}">
                <a16:creationId xmlns:a16="http://schemas.microsoft.com/office/drawing/2014/main" id="{CA8A274C-3489-2A77-5832-E55462ECB20E}"/>
              </a:ext>
            </a:extLst>
          </p:cNvPr>
          <p:cNvSpPr txBox="1"/>
          <p:nvPr/>
        </p:nvSpPr>
        <p:spPr>
          <a:xfrm>
            <a:off x="6765646" y="2532888"/>
            <a:ext cx="120517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Rental Subsidies</a:t>
            </a:r>
            <a:endParaRPr lang="en-US" sz="1000" dirty="0"/>
          </a:p>
        </p:txBody>
      </p:sp>
      <p:sp>
        <p:nvSpPr>
          <p:cNvPr id="58" name="Text 49">
            <a:extLst>
              <a:ext uri="{FF2B5EF4-FFF2-40B4-BE49-F238E27FC236}">
                <a16:creationId xmlns:a16="http://schemas.microsoft.com/office/drawing/2014/main" id="{B97F7E07-A894-EAA5-F251-BCF5364AC583}"/>
              </a:ext>
            </a:extLst>
          </p:cNvPr>
          <p:cNvSpPr txBox="1"/>
          <p:nvPr/>
        </p:nvSpPr>
        <p:spPr>
          <a:xfrm>
            <a:off x="8605418" y="2532888"/>
            <a:ext cx="37673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50%</a:t>
            </a:r>
            <a:endParaRPr lang="en-US" sz="1000" dirty="0"/>
          </a:p>
        </p:txBody>
      </p:sp>
      <p:sp>
        <p:nvSpPr>
          <p:cNvPr id="59" name="Text 50">
            <a:extLst>
              <a:ext uri="{FF2B5EF4-FFF2-40B4-BE49-F238E27FC236}">
                <a16:creationId xmlns:a16="http://schemas.microsoft.com/office/drawing/2014/main" id="{B04F5F44-DF26-4380-9CB8-2DA649DEE875}"/>
              </a:ext>
            </a:extLst>
          </p:cNvPr>
          <p:cNvSpPr txBox="1"/>
          <p:nvPr/>
        </p:nvSpPr>
        <p:spPr>
          <a:xfrm>
            <a:off x="9265615" y="2532888"/>
            <a:ext cx="37673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30%</a:t>
            </a:r>
            <a:endParaRPr lang="en-US" sz="1000" dirty="0"/>
          </a:p>
        </p:txBody>
      </p:sp>
      <p:sp>
        <p:nvSpPr>
          <p:cNvPr id="60" name="Text 51">
            <a:extLst>
              <a:ext uri="{FF2B5EF4-FFF2-40B4-BE49-F238E27FC236}">
                <a16:creationId xmlns:a16="http://schemas.microsoft.com/office/drawing/2014/main" id="{585B3939-585D-0AF5-EEC4-5C8DB271B35D}"/>
              </a:ext>
            </a:extLst>
          </p:cNvPr>
          <p:cNvSpPr txBox="1"/>
          <p:nvPr/>
        </p:nvSpPr>
        <p:spPr>
          <a:xfrm>
            <a:off x="9897466" y="2532888"/>
            <a:ext cx="36758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25%</a:t>
            </a:r>
            <a:endParaRPr lang="en-US" sz="1000" dirty="0"/>
          </a:p>
        </p:txBody>
      </p:sp>
      <p:sp>
        <p:nvSpPr>
          <p:cNvPr id="61" name="Text 52">
            <a:extLst>
              <a:ext uri="{FF2B5EF4-FFF2-40B4-BE49-F238E27FC236}">
                <a16:creationId xmlns:a16="http://schemas.microsoft.com/office/drawing/2014/main" id="{DD331DE6-2895-6AA7-F327-1B7721DDEE69}"/>
              </a:ext>
            </a:extLst>
          </p:cNvPr>
          <p:cNvSpPr txBox="1"/>
          <p:nvPr/>
        </p:nvSpPr>
        <p:spPr>
          <a:xfrm>
            <a:off x="10520172" y="2532888"/>
            <a:ext cx="39593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40%</a:t>
            </a:r>
            <a:endParaRPr lang="en-US" sz="1000" dirty="0"/>
          </a:p>
        </p:txBody>
      </p:sp>
      <p:sp>
        <p:nvSpPr>
          <p:cNvPr id="62" name="Text 53">
            <a:extLst>
              <a:ext uri="{FF2B5EF4-FFF2-40B4-BE49-F238E27FC236}">
                <a16:creationId xmlns:a16="http://schemas.microsoft.com/office/drawing/2014/main" id="{3B706B8A-574F-9F93-64E4-E5DD01F65BF6}"/>
              </a:ext>
            </a:extLst>
          </p:cNvPr>
          <p:cNvSpPr txBox="1"/>
          <p:nvPr/>
        </p:nvSpPr>
        <p:spPr>
          <a:xfrm>
            <a:off x="6590081" y="2894990"/>
            <a:ext cx="155813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Academia Integration</a:t>
            </a:r>
            <a:endParaRPr lang="en-US" sz="1000" dirty="0"/>
          </a:p>
        </p:txBody>
      </p:sp>
      <p:pic>
        <p:nvPicPr>
          <p:cNvPr id="63" name="Image 7" descr="preencoded.png">
            <a:extLst>
              <a:ext uri="{FF2B5EF4-FFF2-40B4-BE49-F238E27FC236}">
                <a16:creationId xmlns:a16="http://schemas.microsoft.com/office/drawing/2014/main" id="{A2C33B7F-FAF3-3839-4C1D-1714CD490D5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8675827" y="2894990"/>
            <a:ext cx="133502" cy="152705"/>
          </a:xfrm>
          <a:prstGeom prst="rect">
            <a:avLst/>
          </a:prstGeom>
        </p:spPr>
      </p:pic>
      <p:pic>
        <p:nvPicPr>
          <p:cNvPr id="64" name="Image 8" descr="preencoded.png">
            <a:extLst>
              <a:ext uri="{FF2B5EF4-FFF2-40B4-BE49-F238E27FC236}">
                <a16:creationId xmlns:a16="http://schemas.microsoft.com/office/drawing/2014/main" id="{76671DFB-6BBB-CFFD-EA72-A10A398D85A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9336024" y="2894990"/>
            <a:ext cx="133502" cy="152705"/>
          </a:xfrm>
          <a:prstGeom prst="rect">
            <a:avLst/>
          </a:prstGeom>
        </p:spPr>
      </p:pic>
      <p:sp>
        <p:nvSpPr>
          <p:cNvPr id="65" name="Shape 54">
            <a:extLst>
              <a:ext uri="{FF2B5EF4-FFF2-40B4-BE49-F238E27FC236}">
                <a16:creationId xmlns:a16="http://schemas.microsoft.com/office/drawing/2014/main" id="{52F4EC02-B74D-84AF-5865-AC700466C3C9}"/>
              </a:ext>
            </a:extLst>
          </p:cNvPr>
          <p:cNvSpPr/>
          <p:nvPr/>
        </p:nvSpPr>
        <p:spPr>
          <a:xfrm>
            <a:off x="6243523" y="3528670"/>
            <a:ext cx="5372100" cy="362102"/>
          </a:xfrm>
          <a:prstGeom prst="rect">
            <a:avLst/>
          </a:prstGeom>
          <a:solidFill>
            <a:srgbClr val="F5F7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Shape 55">
            <a:extLst>
              <a:ext uri="{FF2B5EF4-FFF2-40B4-BE49-F238E27FC236}">
                <a16:creationId xmlns:a16="http://schemas.microsoft.com/office/drawing/2014/main" id="{6F8A8CEC-7044-0327-EB9D-14FB36DA8ACD}"/>
              </a:ext>
            </a:extLst>
          </p:cNvPr>
          <p:cNvSpPr/>
          <p:nvPr/>
        </p:nvSpPr>
        <p:spPr>
          <a:xfrm>
            <a:off x="9711842" y="2804465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56">
            <a:extLst>
              <a:ext uri="{FF2B5EF4-FFF2-40B4-BE49-F238E27FC236}">
                <a16:creationId xmlns:a16="http://schemas.microsoft.com/office/drawing/2014/main" id="{DA6CDB88-C5BB-B099-9284-6AE9BD60FC3E}"/>
              </a:ext>
            </a:extLst>
          </p:cNvPr>
          <p:cNvSpPr/>
          <p:nvPr/>
        </p:nvSpPr>
        <p:spPr>
          <a:xfrm>
            <a:off x="10344607" y="2804465"/>
            <a:ext cx="647395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8" name="Image 9" descr="preencoded.png">
            <a:extLst>
              <a:ext uri="{FF2B5EF4-FFF2-40B4-BE49-F238E27FC236}">
                <a16:creationId xmlns:a16="http://schemas.microsoft.com/office/drawing/2014/main" id="{39028FED-EA1F-D9C9-12FB-33EBC94CB7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10596982" y="2894990"/>
            <a:ext cx="133502" cy="152705"/>
          </a:xfrm>
          <a:prstGeom prst="rect">
            <a:avLst/>
          </a:prstGeom>
        </p:spPr>
      </p:pic>
      <p:sp>
        <p:nvSpPr>
          <p:cNvPr id="69" name="Shape 57">
            <a:extLst>
              <a:ext uri="{FF2B5EF4-FFF2-40B4-BE49-F238E27FC236}">
                <a16:creationId xmlns:a16="http://schemas.microsoft.com/office/drawing/2014/main" id="{9C77A148-E0E1-5FC4-84A8-ECFA7AEDEDE2}"/>
              </a:ext>
            </a:extLst>
          </p:cNvPr>
          <p:cNvSpPr/>
          <p:nvPr/>
        </p:nvSpPr>
        <p:spPr>
          <a:xfrm>
            <a:off x="10982858" y="2804465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58">
            <a:extLst>
              <a:ext uri="{FF2B5EF4-FFF2-40B4-BE49-F238E27FC236}">
                <a16:creationId xmlns:a16="http://schemas.microsoft.com/office/drawing/2014/main" id="{B6B70298-5124-F0BD-A33E-AB74808EB444}"/>
              </a:ext>
            </a:extLst>
          </p:cNvPr>
          <p:cNvSpPr/>
          <p:nvPr/>
        </p:nvSpPr>
        <p:spPr>
          <a:xfrm>
            <a:off x="6243523" y="3166567"/>
            <a:ext cx="2152498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59">
            <a:extLst>
              <a:ext uri="{FF2B5EF4-FFF2-40B4-BE49-F238E27FC236}">
                <a16:creationId xmlns:a16="http://schemas.microsoft.com/office/drawing/2014/main" id="{7C7C65CD-7B27-5142-A963-07EBCEEB0B56}"/>
              </a:ext>
            </a:extLst>
          </p:cNvPr>
          <p:cNvSpPr/>
          <p:nvPr/>
        </p:nvSpPr>
        <p:spPr>
          <a:xfrm>
            <a:off x="8391449" y="3166567"/>
            <a:ext cx="705002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60">
            <a:extLst>
              <a:ext uri="{FF2B5EF4-FFF2-40B4-BE49-F238E27FC236}">
                <a16:creationId xmlns:a16="http://schemas.microsoft.com/office/drawing/2014/main" id="{7CB5BDB4-1A84-2A4E-39B6-4F1F6FF4CDB9}"/>
              </a:ext>
            </a:extLst>
          </p:cNvPr>
          <p:cNvSpPr/>
          <p:nvPr/>
        </p:nvSpPr>
        <p:spPr>
          <a:xfrm>
            <a:off x="9093708" y="3166567"/>
            <a:ext cx="619049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Shape 61">
            <a:extLst>
              <a:ext uri="{FF2B5EF4-FFF2-40B4-BE49-F238E27FC236}">
                <a16:creationId xmlns:a16="http://schemas.microsoft.com/office/drawing/2014/main" id="{191DF4F6-29B9-0B79-B222-99B2048F0BF5}"/>
              </a:ext>
            </a:extLst>
          </p:cNvPr>
          <p:cNvSpPr/>
          <p:nvPr/>
        </p:nvSpPr>
        <p:spPr>
          <a:xfrm>
            <a:off x="9711842" y="3166567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Shape 62">
            <a:extLst>
              <a:ext uri="{FF2B5EF4-FFF2-40B4-BE49-F238E27FC236}">
                <a16:creationId xmlns:a16="http://schemas.microsoft.com/office/drawing/2014/main" id="{F0B44F9D-FCB1-E377-888D-66ADF6A132DD}"/>
              </a:ext>
            </a:extLst>
          </p:cNvPr>
          <p:cNvSpPr/>
          <p:nvPr/>
        </p:nvSpPr>
        <p:spPr>
          <a:xfrm>
            <a:off x="10344607" y="3166567"/>
            <a:ext cx="647395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63">
            <a:extLst>
              <a:ext uri="{FF2B5EF4-FFF2-40B4-BE49-F238E27FC236}">
                <a16:creationId xmlns:a16="http://schemas.microsoft.com/office/drawing/2014/main" id="{956C87F4-99E1-2591-7EF0-2332191A6C1F}"/>
              </a:ext>
            </a:extLst>
          </p:cNvPr>
          <p:cNvSpPr/>
          <p:nvPr/>
        </p:nvSpPr>
        <p:spPr>
          <a:xfrm>
            <a:off x="10982858" y="3166567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Shape 64">
            <a:extLst>
              <a:ext uri="{FF2B5EF4-FFF2-40B4-BE49-F238E27FC236}">
                <a16:creationId xmlns:a16="http://schemas.microsoft.com/office/drawing/2014/main" id="{5DEFAAA6-E660-21EE-996B-A296E3BE53C0}"/>
              </a:ext>
            </a:extLst>
          </p:cNvPr>
          <p:cNvSpPr/>
          <p:nvPr/>
        </p:nvSpPr>
        <p:spPr>
          <a:xfrm>
            <a:off x="6243523" y="3528670"/>
            <a:ext cx="2152498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65">
            <a:extLst>
              <a:ext uri="{FF2B5EF4-FFF2-40B4-BE49-F238E27FC236}">
                <a16:creationId xmlns:a16="http://schemas.microsoft.com/office/drawing/2014/main" id="{47E2D34E-6A04-8940-CF9E-A1FF063ADBBE}"/>
              </a:ext>
            </a:extLst>
          </p:cNvPr>
          <p:cNvSpPr/>
          <p:nvPr/>
        </p:nvSpPr>
        <p:spPr>
          <a:xfrm>
            <a:off x="8391449" y="3528670"/>
            <a:ext cx="705002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Shape 66">
            <a:extLst>
              <a:ext uri="{FF2B5EF4-FFF2-40B4-BE49-F238E27FC236}">
                <a16:creationId xmlns:a16="http://schemas.microsoft.com/office/drawing/2014/main" id="{652AFB85-E3EE-6A39-C072-AE01D25E092A}"/>
              </a:ext>
            </a:extLst>
          </p:cNvPr>
          <p:cNvSpPr/>
          <p:nvPr/>
        </p:nvSpPr>
        <p:spPr>
          <a:xfrm>
            <a:off x="9093708" y="3528670"/>
            <a:ext cx="619049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67">
            <a:extLst>
              <a:ext uri="{FF2B5EF4-FFF2-40B4-BE49-F238E27FC236}">
                <a16:creationId xmlns:a16="http://schemas.microsoft.com/office/drawing/2014/main" id="{D7E5AF86-9C25-E5A2-8402-3A4DEBB8692B}"/>
              </a:ext>
            </a:extLst>
          </p:cNvPr>
          <p:cNvSpPr txBox="1"/>
          <p:nvPr/>
        </p:nvSpPr>
        <p:spPr>
          <a:xfrm>
            <a:off x="6783934" y="3257093"/>
            <a:ext cx="117683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Skilling Support</a:t>
            </a:r>
            <a:endParaRPr lang="en-US" sz="1000" dirty="0"/>
          </a:p>
        </p:txBody>
      </p:sp>
      <p:sp>
        <p:nvSpPr>
          <p:cNvPr id="80" name="Text 68">
            <a:extLst>
              <a:ext uri="{FF2B5EF4-FFF2-40B4-BE49-F238E27FC236}">
                <a16:creationId xmlns:a16="http://schemas.microsoft.com/office/drawing/2014/main" id="{408B0873-D19F-F64F-2C69-5580E9736B90}"/>
              </a:ext>
            </a:extLst>
          </p:cNvPr>
          <p:cNvSpPr txBox="1"/>
          <p:nvPr/>
        </p:nvSpPr>
        <p:spPr>
          <a:xfrm>
            <a:off x="8605418" y="3257093"/>
            <a:ext cx="37673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20%</a:t>
            </a:r>
            <a:endParaRPr lang="en-US" sz="1000" dirty="0"/>
          </a:p>
        </p:txBody>
      </p:sp>
      <p:sp>
        <p:nvSpPr>
          <p:cNvPr id="81" name="Text 69">
            <a:extLst>
              <a:ext uri="{FF2B5EF4-FFF2-40B4-BE49-F238E27FC236}">
                <a16:creationId xmlns:a16="http://schemas.microsoft.com/office/drawing/2014/main" id="{4D1959F0-AFE7-6BF4-7FB4-FD17A6E5A143}"/>
              </a:ext>
            </a:extLst>
          </p:cNvPr>
          <p:cNvSpPr txBox="1"/>
          <p:nvPr/>
        </p:nvSpPr>
        <p:spPr>
          <a:xfrm>
            <a:off x="9272016" y="3257093"/>
            <a:ext cx="36758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25%</a:t>
            </a:r>
            <a:endParaRPr lang="en-US" sz="1000" dirty="0"/>
          </a:p>
        </p:txBody>
      </p:sp>
      <p:sp>
        <p:nvSpPr>
          <p:cNvPr id="82" name="Text 70">
            <a:extLst>
              <a:ext uri="{FF2B5EF4-FFF2-40B4-BE49-F238E27FC236}">
                <a16:creationId xmlns:a16="http://schemas.microsoft.com/office/drawing/2014/main" id="{9830D80F-515C-E606-F891-193C3D5618B9}"/>
              </a:ext>
            </a:extLst>
          </p:cNvPr>
          <p:cNvSpPr txBox="1"/>
          <p:nvPr/>
        </p:nvSpPr>
        <p:spPr>
          <a:xfrm>
            <a:off x="9912096" y="3257093"/>
            <a:ext cx="33832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15%</a:t>
            </a:r>
            <a:endParaRPr lang="en-US" sz="1000" dirty="0"/>
          </a:p>
        </p:txBody>
      </p:sp>
      <p:sp>
        <p:nvSpPr>
          <p:cNvPr id="83" name="Text 71">
            <a:extLst>
              <a:ext uri="{FF2B5EF4-FFF2-40B4-BE49-F238E27FC236}">
                <a16:creationId xmlns:a16="http://schemas.microsoft.com/office/drawing/2014/main" id="{744A955F-E1A6-4E9D-D8AE-AE2C1B60E0BC}"/>
              </a:ext>
            </a:extLst>
          </p:cNvPr>
          <p:cNvSpPr txBox="1"/>
          <p:nvPr/>
        </p:nvSpPr>
        <p:spPr>
          <a:xfrm>
            <a:off x="10547604" y="3257093"/>
            <a:ext cx="33832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15%</a:t>
            </a:r>
            <a:endParaRPr lang="en-US" sz="1000" dirty="0"/>
          </a:p>
        </p:txBody>
      </p:sp>
      <p:sp>
        <p:nvSpPr>
          <p:cNvPr id="84" name="Text 72">
            <a:extLst>
              <a:ext uri="{FF2B5EF4-FFF2-40B4-BE49-F238E27FC236}">
                <a16:creationId xmlns:a16="http://schemas.microsoft.com/office/drawing/2014/main" id="{9C428C8E-098F-E3B8-3C47-07432BAB9234}"/>
              </a:ext>
            </a:extLst>
          </p:cNvPr>
          <p:cNvSpPr txBox="1"/>
          <p:nvPr/>
        </p:nvSpPr>
        <p:spPr>
          <a:xfrm>
            <a:off x="11162081" y="3257093"/>
            <a:ext cx="37673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30%</a:t>
            </a:r>
            <a:endParaRPr lang="en-US" sz="1000" dirty="0"/>
          </a:p>
        </p:txBody>
      </p:sp>
      <p:sp>
        <p:nvSpPr>
          <p:cNvPr id="85" name="Text 73">
            <a:extLst>
              <a:ext uri="{FF2B5EF4-FFF2-40B4-BE49-F238E27FC236}">
                <a16:creationId xmlns:a16="http://schemas.microsoft.com/office/drawing/2014/main" id="{10F934CB-2576-1F36-EA28-0D57B32BD8EB}"/>
              </a:ext>
            </a:extLst>
          </p:cNvPr>
          <p:cNvSpPr txBox="1"/>
          <p:nvPr/>
        </p:nvSpPr>
        <p:spPr>
          <a:xfrm>
            <a:off x="6464808" y="3619195"/>
            <a:ext cx="1815084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Single Window Clearance</a:t>
            </a:r>
            <a:endParaRPr lang="en-US" sz="1000" dirty="0"/>
          </a:p>
        </p:txBody>
      </p:sp>
      <p:pic>
        <p:nvPicPr>
          <p:cNvPr id="86" name="Image 10" descr="preencoded.png">
            <a:extLst>
              <a:ext uri="{FF2B5EF4-FFF2-40B4-BE49-F238E27FC236}">
                <a16:creationId xmlns:a16="http://schemas.microsoft.com/office/drawing/2014/main" id="{F301CB7A-D2BC-66EF-9AD4-967C18060F7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8675827" y="3619195"/>
            <a:ext cx="133502" cy="152705"/>
          </a:xfrm>
          <a:prstGeom prst="rect">
            <a:avLst/>
          </a:prstGeom>
        </p:spPr>
      </p:pic>
      <p:pic>
        <p:nvPicPr>
          <p:cNvPr id="87" name="Image 11" descr="preencoded.png">
            <a:extLst>
              <a:ext uri="{FF2B5EF4-FFF2-40B4-BE49-F238E27FC236}">
                <a16:creationId xmlns:a16="http://schemas.microsoft.com/office/drawing/2014/main" id="{8A70F6B8-8223-2372-3B3F-AEE2F3A6DB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9336024" y="3619195"/>
            <a:ext cx="133502" cy="152705"/>
          </a:xfrm>
          <a:prstGeom prst="rect">
            <a:avLst/>
          </a:prstGeom>
        </p:spPr>
      </p:pic>
      <p:sp>
        <p:nvSpPr>
          <p:cNvPr id="88" name="Shape 74">
            <a:extLst>
              <a:ext uri="{FF2B5EF4-FFF2-40B4-BE49-F238E27FC236}">
                <a16:creationId xmlns:a16="http://schemas.microsoft.com/office/drawing/2014/main" id="{CA426CCF-FDEC-8AAA-7E9C-12E365338363}"/>
              </a:ext>
            </a:extLst>
          </p:cNvPr>
          <p:cNvSpPr/>
          <p:nvPr/>
        </p:nvSpPr>
        <p:spPr>
          <a:xfrm>
            <a:off x="9711842" y="3528670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9" name="Image 12" descr="preencoded.png">
            <a:extLst>
              <a:ext uri="{FF2B5EF4-FFF2-40B4-BE49-F238E27FC236}">
                <a16:creationId xmlns:a16="http://schemas.microsoft.com/office/drawing/2014/main" id="{9EF4E9F7-0B48-8732-EB93-441B0C25233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9961474" y="3619195"/>
            <a:ext cx="133502" cy="152705"/>
          </a:xfrm>
          <a:prstGeom prst="rect">
            <a:avLst/>
          </a:prstGeom>
        </p:spPr>
      </p:pic>
      <p:sp>
        <p:nvSpPr>
          <p:cNvPr id="90" name="Shape 75">
            <a:extLst>
              <a:ext uri="{FF2B5EF4-FFF2-40B4-BE49-F238E27FC236}">
                <a16:creationId xmlns:a16="http://schemas.microsoft.com/office/drawing/2014/main" id="{48DE5922-9D0B-FC53-95BD-D965FF0CA1CF}"/>
              </a:ext>
            </a:extLst>
          </p:cNvPr>
          <p:cNvSpPr/>
          <p:nvPr/>
        </p:nvSpPr>
        <p:spPr>
          <a:xfrm>
            <a:off x="10344607" y="3528670"/>
            <a:ext cx="647395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Shape 76">
            <a:extLst>
              <a:ext uri="{FF2B5EF4-FFF2-40B4-BE49-F238E27FC236}">
                <a16:creationId xmlns:a16="http://schemas.microsoft.com/office/drawing/2014/main" id="{1832071E-DAA4-6E87-383E-B10C872ED4F4}"/>
              </a:ext>
            </a:extLst>
          </p:cNvPr>
          <p:cNvSpPr/>
          <p:nvPr/>
        </p:nvSpPr>
        <p:spPr>
          <a:xfrm>
            <a:off x="10982858" y="3528670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2" name="Image 13" descr="preencoded.png">
            <a:extLst>
              <a:ext uri="{FF2B5EF4-FFF2-40B4-BE49-F238E27FC236}">
                <a16:creationId xmlns:a16="http://schemas.microsoft.com/office/drawing/2014/main" id="{DE261842-6F50-7162-0AF9-90BB1156ED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11232490" y="3619195"/>
            <a:ext cx="133502" cy="152705"/>
          </a:xfrm>
          <a:prstGeom prst="rect">
            <a:avLst/>
          </a:prstGeom>
        </p:spPr>
      </p:pic>
      <p:sp>
        <p:nvSpPr>
          <p:cNvPr id="93" name="Shape 77">
            <a:extLst>
              <a:ext uri="{FF2B5EF4-FFF2-40B4-BE49-F238E27FC236}">
                <a16:creationId xmlns:a16="http://schemas.microsoft.com/office/drawing/2014/main" id="{76F72BC7-5B04-C9D5-491A-871886FD8313}"/>
              </a:ext>
            </a:extLst>
          </p:cNvPr>
          <p:cNvSpPr/>
          <p:nvPr/>
        </p:nvSpPr>
        <p:spPr>
          <a:xfrm>
            <a:off x="6243523" y="3889858"/>
            <a:ext cx="2152498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Shape 78">
            <a:extLst>
              <a:ext uri="{FF2B5EF4-FFF2-40B4-BE49-F238E27FC236}">
                <a16:creationId xmlns:a16="http://schemas.microsoft.com/office/drawing/2014/main" id="{9ADBD8DC-2B70-BCB6-6350-0EAD72FEC657}"/>
              </a:ext>
            </a:extLst>
          </p:cNvPr>
          <p:cNvSpPr/>
          <p:nvPr/>
        </p:nvSpPr>
        <p:spPr>
          <a:xfrm>
            <a:off x="8391449" y="3889858"/>
            <a:ext cx="705002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Shape 79">
            <a:extLst>
              <a:ext uri="{FF2B5EF4-FFF2-40B4-BE49-F238E27FC236}">
                <a16:creationId xmlns:a16="http://schemas.microsoft.com/office/drawing/2014/main" id="{B3E8AE49-24F2-CB29-0118-16F90EB467E9}"/>
              </a:ext>
            </a:extLst>
          </p:cNvPr>
          <p:cNvSpPr/>
          <p:nvPr/>
        </p:nvSpPr>
        <p:spPr>
          <a:xfrm>
            <a:off x="9093708" y="3889858"/>
            <a:ext cx="619049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6" name="Shape 80">
            <a:extLst>
              <a:ext uri="{FF2B5EF4-FFF2-40B4-BE49-F238E27FC236}">
                <a16:creationId xmlns:a16="http://schemas.microsoft.com/office/drawing/2014/main" id="{9C080D1B-8001-029C-C700-1042272EFA6B}"/>
              </a:ext>
            </a:extLst>
          </p:cNvPr>
          <p:cNvSpPr/>
          <p:nvPr/>
        </p:nvSpPr>
        <p:spPr>
          <a:xfrm>
            <a:off x="9711842" y="3889858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7" name="Shape 81">
            <a:extLst>
              <a:ext uri="{FF2B5EF4-FFF2-40B4-BE49-F238E27FC236}">
                <a16:creationId xmlns:a16="http://schemas.microsoft.com/office/drawing/2014/main" id="{CB05BF01-40B3-DD8A-425A-39291771824E}"/>
              </a:ext>
            </a:extLst>
          </p:cNvPr>
          <p:cNvSpPr/>
          <p:nvPr/>
        </p:nvSpPr>
        <p:spPr>
          <a:xfrm>
            <a:off x="10344607" y="3889858"/>
            <a:ext cx="647395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8" name="Shape 82">
            <a:extLst>
              <a:ext uri="{FF2B5EF4-FFF2-40B4-BE49-F238E27FC236}">
                <a16:creationId xmlns:a16="http://schemas.microsoft.com/office/drawing/2014/main" id="{F0680896-55C9-0177-D71B-7206B64A7158}"/>
              </a:ext>
            </a:extLst>
          </p:cNvPr>
          <p:cNvSpPr/>
          <p:nvPr/>
        </p:nvSpPr>
        <p:spPr>
          <a:xfrm>
            <a:off x="10982858" y="3889858"/>
            <a:ext cx="638251" cy="362102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9" name="Text 83">
            <a:extLst>
              <a:ext uri="{FF2B5EF4-FFF2-40B4-BE49-F238E27FC236}">
                <a16:creationId xmlns:a16="http://schemas.microsoft.com/office/drawing/2014/main" id="{601A37B1-80D3-69FB-1EAE-98DD5181B1F4}"/>
              </a:ext>
            </a:extLst>
          </p:cNvPr>
          <p:cNvSpPr txBox="1"/>
          <p:nvPr/>
        </p:nvSpPr>
        <p:spPr>
          <a:xfrm>
            <a:off x="11170310" y="2532888"/>
            <a:ext cx="36758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35%</a:t>
            </a:r>
            <a:endParaRPr lang="en-US" sz="1000" dirty="0"/>
          </a:p>
        </p:txBody>
      </p:sp>
      <p:sp>
        <p:nvSpPr>
          <p:cNvPr id="100" name="Text 84">
            <a:extLst>
              <a:ext uri="{FF2B5EF4-FFF2-40B4-BE49-F238E27FC236}">
                <a16:creationId xmlns:a16="http://schemas.microsoft.com/office/drawing/2014/main" id="{8659AE12-B4D6-1CEC-0710-36F3CE2CBBEF}"/>
              </a:ext>
            </a:extLst>
          </p:cNvPr>
          <p:cNvSpPr txBox="1"/>
          <p:nvPr/>
        </p:nvSpPr>
        <p:spPr>
          <a:xfrm>
            <a:off x="6766560" y="3980383"/>
            <a:ext cx="120517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Innovation Fund</a:t>
            </a:r>
            <a:endParaRPr lang="en-US" sz="1000" dirty="0"/>
          </a:p>
        </p:txBody>
      </p:sp>
      <p:sp>
        <p:nvSpPr>
          <p:cNvPr id="101" name="Text 85">
            <a:extLst>
              <a:ext uri="{FF2B5EF4-FFF2-40B4-BE49-F238E27FC236}">
                <a16:creationId xmlns:a16="http://schemas.microsoft.com/office/drawing/2014/main" id="{99BB6305-7CC6-DF49-12A9-27869703844E}"/>
              </a:ext>
            </a:extLst>
          </p:cNvPr>
          <p:cNvSpPr txBox="1"/>
          <p:nvPr/>
        </p:nvSpPr>
        <p:spPr>
          <a:xfrm>
            <a:off x="8517636" y="3980383"/>
            <a:ext cx="557784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₹100cr</a:t>
            </a:r>
            <a:endParaRPr lang="en-US" sz="1000" dirty="0"/>
          </a:p>
        </p:txBody>
      </p:sp>
      <p:sp>
        <p:nvSpPr>
          <p:cNvPr id="102" name="Text 86">
            <a:extLst>
              <a:ext uri="{FF2B5EF4-FFF2-40B4-BE49-F238E27FC236}">
                <a16:creationId xmlns:a16="http://schemas.microsoft.com/office/drawing/2014/main" id="{71A571B9-A449-54AA-B117-41F6023C2B59}"/>
              </a:ext>
            </a:extLst>
          </p:cNvPr>
          <p:cNvSpPr txBox="1"/>
          <p:nvPr/>
        </p:nvSpPr>
        <p:spPr>
          <a:xfrm>
            <a:off x="9214409" y="3980383"/>
            <a:ext cx="48188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₹75cr</a:t>
            </a:r>
            <a:endParaRPr lang="en-US" sz="1000" dirty="0"/>
          </a:p>
        </p:txBody>
      </p:sp>
      <p:sp>
        <p:nvSpPr>
          <p:cNvPr id="103" name="Text 87">
            <a:extLst>
              <a:ext uri="{FF2B5EF4-FFF2-40B4-BE49-F238E27FC236}">
                <a16:creationId xmlns:a16="http://schemas.microsoft.com/office/drawing/2014/main" id="{70FA8A17-39ED-F1E7-6A27-A6A63A0AB174}"/>
              </a:ext>
            </a:extLst>
          </p:cNvPr>
          <p:cNvSpPr txBox="1"/>
          <p:nvPr/>
        </p:nvSpPr>
        <p:spPr>
          <a:xfrm>
            <a:off x="9834372" y="3980383"/>
            <a:ext cx="49103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₹50cr</a:t>
            </a:r>
            <a:endParaRPr lang="en-US" sz="1000" dirty="0"/>
          </a:p>
        </p:txBody>
      </p:sp>
      <p:sp>
        <p:nvSpPr>
          <p:cNvPr id="104" name="Text 88">
            <a:extLst>
              <a:ext uri="{FF2B5EF4-FFF2-40B4-BE49-F238E27FC236}">
                <a16:creationId xmlns:a16="http://schemas.microsoft.com/office/drawing/2014/main" id="{5150DF89-0D7D-DA12-880E-A1044CECA0E1}"/>
              </a:ext>
            </a:extLst>
          </p:cNvPr>
          <p:cNvSpPr txBox="1"/>
          <p:nvPr/>
        </p:nvSpPr>
        <p:spPr>
          <a:xfrm>
            <a:off x="10467137" y="3980383"/>
            <a:ext cx="500177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₹60cr</a:t>
            </a:r>
            <a:endParaRPr lang="en-US" sz="1000" dirty="0"/>
          </a:p>
        </p:txBody>
      </p:sp>
      <p:sp>
        <p:nvSpPr>
          <p:cNvPr id="105" name="Text 89">
            <a:extLst>
              <a:ext uri="{FF2B5EF4-FFF2-40B4-BE49-F238E27FC236}">
                <a16:creationId xmlns:a16="http://schemas.microsoft.com/office/drawing/2014/main" id="{4E01F9DF-9376-7033-C999-2CB9408CB419}"/>
              </a:ext>
            </a:extLst>
          </p:cNvPr>
          <p:cNvSpPr txBox="1"/>
          <p:nvPr/>
        </p:nvSpPr>
        <p:spPr>
          <a:xfrm>
            <a:off x="11105388" y="3980383"/>
            <a:ext cx="49103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₹45cr</a:t>
            </a:r>
            <a:endParaRPr lang="en-US" sz="1000" dirty="0"/>
          </a:p>
        </p:txBody>
      </p:sp>
      <p:sp>
        <p:nvSpPr>
          <p:cNvPr id="106" name="Shape 90">
            <a:extLst>
              <a:ext uri="{FF2B5EF4-FFF2-40B4-BE49-F238E27FC236}">
                <a16:creationId xmlns:a16="http://schemas.microsoft.com/office/drawing/2014/main" id="{9F0808DD-1308-BB74-898D-37BE688C9281}"/>
              </a:ext>
            </a:extLst>
          </p:cNvPr>
          <p:cNvSpPr/>
          <p:nvPr/>
        </p:nvSpPr>
        <p:spPr>
          <a:xfrm>
            <a:off x="6902806" y="4426610"/>
            <a:ext cx="190195" cy="190195"/>
          </a:xfrm>
          <a:prstGeom prst="ellipse">
            <a:avLst/>
          </a:prstGeom>
          <a:solidFill>
            <a:srgbClr val="FF99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7" name="Shape 91">
            <a:extLst>
              <a:ext uri="{FF2B5EF4-FFF2-40B4-BE49-F238E27FC236}">
                <a16:creationId xmlns:a16="http://schemas.microsoft.com/office/drawing/2014/main" id="{2CCEFA48-0F39-3C67-7123-356D945109AE}"/>
              </a:ext>
            </a:extLst>
          </p:cNvPr>
          <p:cNvSpPr/>
          <p:nvPr/>
        </p:nvSpPr>
        <p:spPr>
          <a:xfrm>
            <a:off x="8396021" y="4426610"/>
            <a:ext cx="190195" cy="190195"/>
          </a:xfrm>
          <a:prstGeom prst="ellipse">
            <a:avLst/>
          </a:prstGeom>
          <a:solidFill>
            <a:srgbClr val="13880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8" name="Shape 92">
            <a:extLst>
              <a:ext uri="{FF2B5EF4-FFF2-40B4-BE49-F238E27FC236}">
                <a16:creationId xmlns:a16="http://schemas.microsoft.com/office/drawing/2014/main" id="{CA56552B-6B7D-B4EE-67DA-17B534694AD0}"/>
              </a:ext>
            </a:extLst>
          </p:cNvPr>
          <p:cNvSpPr/>
          <p:nvPr/>
        </p:nvSpPr>
        <p:spPr>
          <a:xfrm>
            <a:off x="9892894" y="4426610"/>
            <a:ext cx="190195" cy="190195"/>
          </a:xfrm>
          <a:prstGeom prst="ellipse">
            <a:avLst/>
          </a:prstGeom>
          <a:solidFill>
            <a:srgbClr val="FF671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9" name="Shape 93">
            <a:extLst>
              <a:ext uri="{FF2B5EF4-FFF2-40B4-BE49-F238E27FC236}">
                <a16:creationId xmlns:a16="http://schemas.microsoft.com/office/drawing/2014/main" id="{181133CA-08F7-0A61-F154-B878438CC250}"/>
              </a:ext>
            </a:extLst>
          </p:cNvPr>
          <p:cNvSpPr/>
          <p:nvPr/>
        </p:nvSpPr>
        <p:spPr>
          <a:xfrm>
            <a:off x="7268566" y="4655210"/>
            <a:ext cx="190195" cy="190195"/>
          </a:xfrm>
          <a:prstGeom prst="ellipse">
            <a:avLst/>
          </a:prstGeom>
          <a:solidFill>
            <a:srgbClr val="06038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0" name="Shape 94">
            <a:extLst>
              <a:ext uri="{FF2B5EF4-FFF2-40B4-BE49-F238E27FC236}">
                <a16:creationId xmlns:a16="http://schemas.microsoft.com/office/drawing/2014/main" id="{631FCF48-A825-AA70-85D0-4BC01856E0F1}"/>
              </a:ext>
            </a:extLst>
          </p:cNvPr>
          <p:cNvSpPr/>
          <p:nvPr/>
        </p:nvSpPr>
        <p:spPr>
          <a:xfrm>
            <a:off x="8996782" y="4655210"/>
            <a:ext cx="190195" cy="190195"/>
          </a:xfrm>
          <a:prstGeom prst="ellipse">
            <a:avLst/>
          </a:prstGeom>
          <a:solidFill>
            <a:srgbClr val="13880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1" name="Text 95">
            <a:extLst>
              <a:ext uri="{FF2B5EF4-FFF2-40B4-BE49-F238E27FC236}">
                <a16:creationId xmlns:a16="http://schemas.microsoft.com/office/drawing/2014/main" id="{81E99593-A870-9C82-670E-358199D58498}"/>
              </a:ext>
            </a:extLst>
          </p:cNvPr>
          <p:cNvSpPr txBox="1"/>
          <p:nvPr/>
        </p:nvSpPr>
        <p:spPr>
          <a:xfrm>
            <a:off x="7141464" y="4419295"/>
            <a:ext cx="11814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KA: Karnataka</a:t>
            </a:r>
            <a:endParaRPr lang="en-US" sz="1200" dirty="0"/>
          </a:p>
        </p:txBody>
      </p:sp>
      <p:sp>
        <p:nvSpPr>
          <p:cNvPr id="112" name="Text 96">
            <a:extLst>
              <a:ext uri="{FF2B5EF4-FFF2-40B4-BE49-F238E27FC236}">
                <a16:creationId xmlns:a16="http://schemas.microsoft.com/office/drawing/2014/main" id="{0687A21D-D472-A710-B308-60E7AB67A587}"/>
              </a:ext>
            </a:extLst>
          </p:cNvPr>
          <p:cNvSpPr txBox="1"/>
          <p:nvPr/>
        </p:nvSpPr>
        <p:spPr>
          <a:xfrm>
            <a:off x="8634679" y="4419295"/>
            <a:ext cx="11914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TG: Telangana</a:t>
            </a:r>
            <a:endParaRPr lang="en-US" sz="1200" dirty="0"/>
          </a:p>
        </p:txBody>
      </p:sp>
      <p:sp>
        <p:nvSpPr>
          <p:cNvPr id="113" name="Text 97">
            <a:extLst>
              <a:ext uri="{FF2B5EF4-FFF2-40B4-BE49-F238E27FC236}">
                <a16:creationId xmlns:a16="http://schemas.microsoft.com/office/drawing/2014/main" id="{E565DC31-C7C0-FD93-7B37-7473D3A41F8D}"/>
              </a:ext>
            </a:extLst>
          </p:cNvPr>
          <p:cNvSpPr txBox="1"/>
          <p:nvPr/>
        </p:nvSpPr>
        <p:spPr>
          <a:xfrm>
            <a:off x="10131552" y="4419295"/>
            <a:ext cx="9436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GJ: Gujarat</a:t>
            </a:r>
            <a:endParaRPr lang="en-US" sz="1200" dirty="0"/>
          </a:p>
        </p:txBody>
      </p:sp>
      <p:sp>
        <p:nvSpPr>
          <p:cNvPr id="114" name="Text 98">
            <a:extLst>
              <a:ext uri="{FF2B5EF4-FFF2-40B4-BE49-F238E27FC236}">
                <a16:creationId xmlns:a16="http://schemas.microsoft.com/office/drawing/2014/main" id="{19B243C4-08EE-C51F-85F0-EBA2A5ACD827}"/>
              </a:ext>
            </a:extLst>
          </p:cNvPr>
          <p:cNvSpPr txBox="1"/>
          <p:nvPr/>
        </p:nvSpPr>
        <p:spPr>
          <a:xfrm>
            <a:off x="7506310" y="4647895"/>
            <a:ext cx="14200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MH: Maharashtra</a:t>
            </a:r>
            <a:endParaRPr lang="en-US" sz="1200" dirty="0"/>
          </a:p>
        </p:txBody>
      </p:sp>
      <p:sp>
        <p:nvSpPr>
          <p:cNvPr id="115" name="Text 99">
            <a:extLst>
              <a:ext uri="{FF2B5EF4-FFF2-40B4-BE49-F238E27FC236}">
                <a16:creationId xmlns:a16="http://schemas.microsoft.com/office/drawing/2014/main" id="{1798B64D-C48B-44E6-96D0-DCCA550CC129}"/>
              </a:ext>
            </a:extLst>
          </p:cNvPr>
          <p:cNvSpPr txBox="1"/>
          <p:nvPr/>
        </p:nvSpPr>
        <p:spPr>
          <a:xfrm>
            <a:off x="9234526" y="4647895"/>
            <a:ext cx="14767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UP: Uttar Pradesh</a:t>
            </a:r>
            <a:endParaRPr lang="en-US" sz="1200" dirty="0"/>
          </a:p>
        </p:txBody>
      </p:sp>
      <p:sp>
        <p:nvSpPr>
          <p:cNvPr id="117" name="Text 101">
            <a:extLst>
              <a:ext uri="{FF2B5EF4-FFF2-40B4-BE49-F238E27FC236}">
                <a16:creationId xmlns:a16="http://schemas.microsoft.com/office/drawing/2014/main" id="{8B9337F3-0B89-6D38-9D01-FC5655C553C5}"/>
              </a:ext>
            </a:extLst>
          </p:cNvPr>
          <p:cNvSpPr txBox="1"/>
          <p:nvPr/>
        </p:nvSpPr>
        <p:spPr>
          <a:xfrm>
            <a:off x="11483950" y="6476695"/>
            <a:ext cx="24323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7777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</a:t>
            </a:r>
            <a:endParaRPr lang="en-US" sz="1000" dirty="0"/>
          </a:p>
        </p:txBody>
      </p:sp>
      <p:sp>
        <p:nvSpPr>
          <p:cNvPr id="118" name="Shape 102">
            <a:extLst>
              <a:ext uri="{FF2B5EF4-FFF2-40B4-BE49-F238E27FC236}">
                <a16:creationId xmlns:a16="http://schemas.microsoft.com/office/drawing/2014/main" id="{54B5A15B-FCD9-6580-1033-967A11799EF2}"/>
              </a:ext>
            </a:extLst>
          </p:cNvPr>
          <p:cNvSpPr/>
          <p:nvPr/>
        </p:nvSpPr>
        <p:spPr>
          <a:xfrm>
            <a:off x="0" y="6782105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9" name="Picture 2" descr="Quintes Global">
            <a:extLst>
              <a:ext uri="{FF2B5EF4-FFF2-40B4-BE49-F238E27FC236}">
                <a16:creationId xmlns:a16="http://schemas.microsoft.com/office/drawing/2014/main" id="{3E7ADA6F-FE83-846E-9FC1-573B1907CB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740" y="147473"/>
            <a:ext cx="2359049" cy="6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Image 0" descr="preencoded.png">
            <a:extLst>
              <a:ext uri="{FF2B5EF4-FFF2-40B4-BE49-F238E27FC236}">
                <a16:creationId xmlns:a16="http://schemas.microsoft.com/office/drawing/2014/main" id="{8C25EDA6-B319-EDC5-4204-5A06A5BEE38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9374635" y="1793818"/>
            <a:ext cx="133502" cy="152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942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571500" y="342900"/>
            <a:ext cx="5934456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Private Equity: A Growth Accelerator</a:t>
            </a:r>
            <a:endParaRPr lang="en-US" sz="2400" dirty="0"/>
          </a:p>
        </p:txBody>
      </p:sp>
      <p:sp>
        <p:nvSpPr>
          <p:cNvPr id="5" name="Text 3"/>
          <p:cNvSpPr txBox="1"/>
          <p:nvPr/>
        </p:nvSpPr>
        <p:spPr>
          <a:xfrm>
            <a:off x="800100" y="1352398"/>
            <a:ext cx="5005426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 investment in GCCs has quadrupled over the past five years</a:t>
            </a:r>
            <a:endParaRPr lang="en-US" sz="1300" dirty="0"/>
          </a:p>
        </p:txBody>
      </p:sp>
      <p:sp>
        <p:nvSpPr>
          <p:cNvPr id="6" name="Text 4"/>
          <p:cNvSpPr txBox="1"/>
          <p:nvPr/>
        </p:nvSpPr>
        <p:spPr>
          <a:xfrm>
            <a:off x="800100" y="2038198"/>
            <a:ext cx="502462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 in 3 mid-market GCCs established recently is PE-backed</a:t>
            </a:r>
            <a:endParaRPr lang="en-US" sz="1300" dirty="0"/>
          </a:p>
        </p:txBody>
      </p:sp>
      <p:sp>
        <p:nvSpPr>
          <p:cNvPr id="7" name="Text 5"/>
          <p:cNvSpPr txBox="1"/>
          <p:nvPr/>
        </p:nvSpPr>
        <p:spPr>
          <a:xfrm>
            <a:off x="800100" y="2467051"/>
            <a:ext cx="4996282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PE-backed GCCs account for 65% of mid-market facilities established in the last four years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800100" y="3152851"/>
            <a:ext cx="4891126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investors include KKR, Blackstone, Warburg Pincus, Apollo, BlackRock and Ares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800100" y="3838651"/>
            <a:ext cx="4272077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PE-backed GCCs drive rapid transformation with compressed timelines and direct CXO reporting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800100" y="4524451"/>
            <a:ext cx="5205679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Leading sectors: SaaS, cloud, IT security, BFSI, analytics, and healthcare/life sciences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71500" y="5191049"/>
            <a:ext cx="666598" cy="381305"/>
          </a:xfrm>
          <a:prstGeom prst="roundRect">
            <a:avLst>
              <a:gd name="adj" fmla="val 23981"/>
            </a:avLst>
          </a:prstGeom>
          <a:solidFill>
            <a:srgbClr val="EEEE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333195" y="5191049"/>
            <a:ext cx="666598" cy="381305"/>
          </a:xfrm>
          <a:prstGeom prst="roundRect">
            <a:avLst>
              <a:gd name="adj" fmla="val 23981"/>
            </a:avLst>
          </a:prstGeom>
          <a:solidFill>
            <a:srgbClr val="EEEE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095805" y="5191049"/>
            <a:ext cx="666598" cy="381305"/>
          </a:xfrm>
          <a:prstGeom prst="roundRect">
            <a:avLst>
              <a:gd name="adj" fmla="val 23981"/>
            </a:avLst>
          </a:prstGeom>
          <a:solidFill>
            <a:srgbClr val="EEEE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857500" y="5191049"/>
            <a:ext cx="666598" cy="381305"/>
          </a:xfrm>
          <a:prstGeom prst="roundRect">
            <a:avLst>
              <a:gd name="adj" fmla="val 23981"/>
            </a:avLst>
          </a:prstGeom>
          <a:solidFill>
            <a:srgbClr val="EEEE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619195" y="5191049"/>
            <a:ext cx="666598" cy="381305"/>
          </a:xfrm>
          <a:prstGeom prst="roundRect">
            <a:avLst>
              <a:gd name="adj" fmla="val 23981"/>
            </a:avLst>
          </a:prstGeom>
          <a:solidFill>
            <a:srgbClr val="EEEE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 txBox="1"/>
          <p:nvPr/>
        </p:nvSpPr>
        <p:spPr>
          <a:xfrm>
            <a:off x="779983" y="5296205"/>
            <a:ext cx="3429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KKR</a:t>
            </a:r>
            <a:endParaRPr lang="en-US" sz="900" dirty="0"/>
          </a:p>
        </p:txBody>
      </p:sp>
      <p:sp>
        <p:nvSpPr>
          <p:cNvPr id="17" name="Text 15"/>
          <p:cNvSpPr txBox="1"/>
          <p:nvPr/>
        </p:nvSpPr>
        <p:spPr>
          <a:xfrm>
            <a:off x="1339596" y="5296205"/>
            <a:ext cx="743407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Blackstone</a:t>
            </a:r>
            <a:endParaRPr lang="en-US" sz="900" dirty="0"/>
          </a:p>
        </p:txBody>
      </p:sp>
      <p:sp>
        <p:nvSpPr>
          <p:cNvPr id="18" name="Text 16"/>
          <p:cNvSpPr txBox="1"/>
          <p:nvPr/>
        </p:nvSpPr>
        <p:spPr>
          <a:xfrm>
            <a:off x="2167128" y="5296205"/>
            <a:ext cx="6099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Warburg</a:t>
            </a:r>
            <a:endParaRPr lang="en-US" sz="900" dirty="0"/>
          </a:p>
        </p:txBody>
      </p:sp>
      <p:sp>
        <p:nvSpPr>
          <p:cNvPr id="19" name="Text 17"/>
          <p:cNvSpPr txBox="1"/>
          <p:nvPr/>
        </p:nvSpPr>
        <p:spPr>
          <a:xfrm>
            <a:off x="3001975" y="5296205"/>
            <a:ext cx="46725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Apollo</a:t>
            </a:r>
            <a:endParaRPr lang="en-US" sz="900" dirty="0"/>
          </a:p>
        </p:txBody>
      </p:sp>
      <p:sp>
        <p:nvSpPr>
          <p:cNvPr id="20" name="Text 18"/>
          <p:cNvSpPr txBox="1"/>
          <p:nvPr/>
        </p:nvSpPr>
        <p:spPr>
          <a:xfrm>
            <a:off x="3641141" y="5296205"/>
            <a:ext cx="71506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BlackRock</a:t>
            </a:r>
            <a:endParaRPr lang="en-US" sz="900" dirty="0"/>
          </a:p>
        </p:txBody>
      </p:sp>
      <p:sp>
        <p:nvSpPr>
          <p:cNvPr id="21" name="Text 19"/>
          <p:cNvSpPr txBox="1"/>
          <p:nvPr/>
        </p:nvSpPr>
        <p:spPr>
          <a:xfrm>
            <a:off x="571500" y="5629046"/>
            <a:ext cx="3172054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999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Source: ANSR Research, Zinnov, Economic Times 2025</a:t>
            </a:r>
            <a:endParaRPr lang="en-US" sz="900" dirty="0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rcRect t="-9" b="-9"/>
          <a:stretch/>
        </p:blipFill>
        <p:spPr>
          <a:xfrm>
            <a:off x="6238951" y="1333195"/>
            <a:ext cx="5381244" cy="2667305"/>
          </a:xfrm>
          <a:prstGeom prst="rect">
            <a:avLst/>
          </a:prstGeom>
        </p:spPr>
      </p:pic>
      <p:sp>
        <p:nvSpPr>
          <p:cNvPr id="23" name="Shape 20"/>
          <p:cNvSpPr/>
          <p:nvPr/>
        </p:nvSpPr>
        <p:spPr>
          <a:xfrm>
            <a:off x="6238951" y="4190695"/>
            <a:ext cx="5381244" cy="1904695"/>
          </a:xfrm>
          <a:prstGeom prst="roundRect">
            <a:avLst>
              <a:gd name="adj" fmla="val 1920"/>
            </a:avLst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 txBox="1"/>
          <p:nvPr/>
        </p:nvSpPr>
        <p:spPr>
          <a:xfrm>
            <a:off x="6476695" y="4448556"/>
            <a:ext cx="1776679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Lumina CloudInfra (Blackstone)</a:t>
            </a:r>
            <a:endParaRPr lang="en-US" sz="1300" dirty="0"/>
          </a:p>
        </p:txBody>
      </p:sp>
      <p:sp>
        <p:nvSpPr>
          <p:cNvPr id="25" name="Text 22"/>
          <p:cNvSpPr txBox="1"/>
          <p:nvPr/>
        </p:nvSpPr>
        <p:spPr>
          <a:xfrm>
            <a:off x="9025128" y="4448556"/>
            <a:ext cx="221467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CDK Global (Brookfield)</a:t>
            </a:r>
            <a:endParaRPr lang="en-US" sz="1300" dirty="0"/>
          </a:p>
        </p:txBody>
      </p:sp>
      <p:sp>
        <p:nvSpPr>
          <p:cNvPr id="26" name="Text 23"/>
          <p:cNvSpPr txBox="1"/>
          <p:nvPr/>
        </p:nvSpPr>
        <p:spPr>
          <a:xfrm>
            <a:off x="6476695" y="4752428"/>
            <a:ext cx="2424989" cy="148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Blackstone-backed Lumina CloudInfra rapidly established a strategic GCC in India to accelerate its data center technology innovation and platform development. The GCC has become a critical driver for Lumina's Asia expansion strategy.</a:t>
            </a:r>
            <a:endParaRPr lang="en-US" sz="1000" dirty="0"/>
          </a:p>
        </p:txBody>
      </p:sp>
      <p:sp>
        <p:nvSpPr>
          <p:cNvPr id="27" name="Text 24"/>
          <p:cNvSpPr txBox="1"/>
          <p:nvPr/>
        </p:nvSpPr>
        <p:spPr>
          <a:xfrm>
            <a:off x="9025128" y="4762195"/>
            <a:ext cx="2376526" cy="148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4444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After Brookfield's acquisition, CDK Global established a GCC in India that transformed from a back-office operation to a core innovation hub, delivering substantial EBITDA improvement and accelerated product development cycles.</a:t>
            </a:r>
            <a:endParaRPr lang="en-US" sz="1000" dirty="0"/>
          </a:p>
        </p:txBody>
      </p:sp>
      <p:sp>
        <p:nvSpPr>
          <p:cNvPr id="29" name="Text 26"/>
          <p:cNvSpPr txBox="1"/>
          <p:nvPr/>
        </p:nvSpPr>
        <p:spPr>
          <a:xfrm>
            <a:off x="11545214" y="6476695"/>
            <a:ext cx="17647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7777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0" y="6782105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1" name="Picture 2" descr="Quintes Global">
            <a:extLst>
              <a:ext uri="{FF2B5EF4-FFF2-40B4-BE49-F238E27FC236}">
                <a16:creationId xmlns:a16="http://schemas.microsoft.com/office/drawing/2014/main" id="{2A6435B0-ED3C-492B-134B-DC9499AA78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740" y="147473"/>
            <a:ext cx="2359049" cy="6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571500" y="342900"/>
            <a:ext cx="8591702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Best Practices: Leveraging Incentives for GCC Growth</a:t>
            </a:r>
            <a:endParaRPr lang="en-US" sz="2400" dirty="0"/>
          </a:p>
        </p:txBody>
      </p:sp>
      <p:sp>
        <p:nvSpPr>
          <p:cNvPr id="5" name="Text 3"/>
          <p:cNvSpPr txBox="1"/>
          <p:nvPr/>
        </p:nvSpPr>
        <p:spPr>
          <a:xfrm>
            <a:off x="800100" y="1352398"/>
            <a:ext cx="4786884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Locate in SEZs/STPs for maximum tax advantages and simplified compliance processes</a:t>
            </a:r>
            <a:endParaRPr lang="en-US" sz="1300" dirty="0"/>
          </a:p>
        </p:txBody>
      </p:sp>
      <p:sp>
        <p:nvSpPr>
          <p:cNvPr id="6" name="Text 4"/>
          <p:cNvSpPr txBox="1"/>
          <p:nvPr/>
        </p:nvSpPr>
        <p:spPr>
          <a:xfrm>
            <a:off x="800100" y="2038198"/>
            <a:ext cx="4843577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Apply for state-specific incentives: rental subsidies, EPF contributions, R&amp;D grants based on policy availability</a:t>
            </a:r>
            <a:endParaRPr lang="en-US" sz="1300" dirty="0"/>
          </a:p>
        </p:txBody>
      </p:sp>
      <p:sp>
        <p:nvSpPr>
          <p:cNvPr id="7" name="Text 5"/>
          <p:cNvSpPr txBox="1"/>
          <p:nvPr/>
        </p:nvSpPr>
        <p:spPr>
          <a:xfrm>
            <a:off x="800100" y="2723998"/>
            <a:ext cx="4881982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Engage with local ecosystem partners for talent skilling initiatives and innovation collaborations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800100" y="3409798"/>
            <a:ext cx="4948733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Utilize safe harbour provisions and block transfer pricing assessments for cross-border tax predictability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800100" y="4095598"/>
            <a:ext cx="5072177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Consider tier-2/3 city expansion to access untapped talent pools and maximize location-based incentives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800100" y="4781398"/>
            <a:ext cx="5063033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Establish PPP models to leverage government-supported innovation labs and digital infrastructure</a:t>
            </a:r>
            <a:endParaRPr lang="en-US" sz="1300" dirty="0"/>
          </a:p>
        </p:txBody>
      </p:sp>
      <p:sp>
        <p:nvSpPr>
          <p:cNvPr id="11" name="Text 9"/>
          <p:cNvSpPr txBox="1"/>
          <p:nvPr/>
        </p:nvSpPr>
        <p:spPr>
          <a:xfrm>
            <a:off x="571500" y="5458054"/>
            <a:ext cx="4372661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999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Source: Industry best practices based on GCC performance studies 2024-25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238951" y="1271626"/>
            <a:ext cx="476402" cy="476402"/>
          </a:xfrm>
          <a:prstGeom prst="ellipse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238951" y="2423770"/>
            <a:ext cx="476402" cy="476402"/>
          </a:xfrm>
          <a:prstGeom prst="ellipse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238951" y="3576828"/>
            <a:ext cx="476402" cy="476402"/>
          </a:xfrm>
          <a:prstGeom prst="ellipse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38951" y="4728972"/>
            <a:ext cx="476402" cy="476402"/>
          </a:xfrm>
          <a:prstGeom prst="ellipse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238951" y="5882030"/>
            <a:ext cx="476402" cy="476402"/>
          </a:xfrm>
          <a:prstGeom prst="ellipse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6439205" y="1366723"/>
            <a:ext cx="219456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1500" dirty="0"/>
          </a:p>
        </p:txBody>
      </p:sp>
      <p:sp>
        <p:nvSpPr>
          <p:cNvPr id="18" name="Text 16"/>
          <p:cNvSpPr txBox="1"/>
          <p:nvPr/>
        </p:nvSpPr>
        <p:spPr>
          <a:xfrm>
            <a:off x="6420917" y="2519782"/>
            <a:ext cx="2578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1500" dirty="0"/>
          </a:p>
        </p:txBody>
      </p:sp>
      <p:sp>
        <p:nvSpPr>
          <p:cNvPr id="19" name="Text 17"/>
          <p:cNvSpPr txBox="1"/>
          <p:nvPr/>
        </p:nvSpPr>
        <p:spPr>
          <a:xfrm>
            <a:off x="6420917" y="3671926"/>
            <a:ext cx="2578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1500" dirty="0"/>
          </a:p>
        </p:txBody>
      </p:sp>
      <p:sp>
        <p:nvSpPr>
          <p:cNvPr id="20" name="Text 18"/>
          <p:cNvSpPr txBox="1"/>
          <p:nvPr/>
        </p:nvSpPr>
        <p:spPr>
          <a:xfrm>
            <a:off x="6411773" y="4824070"/>
            <a:ext cx="277063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</a:t>
            </a:r>
            <a:endParaRPr lang="en-US" sz="1500" dirty="0"/>
          </a:p>
        </p:txBody>
      </p:sp>
      <p:sp>
        <p:nvSpPr>
          <p:cNvPr id="21" name="Text 19"/>
          <p:cNvSpPr txBox="1"/>
          <p:nvPr/>
        </p:nvSpPr>
        <p:spPr>
          <a:xfrm>
            <a:off x="6420002" y="5977128"/>
            <a:ext cx="2578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6858000" y="1028395"/>
            <a:ext cx="4762195" cy="961949"/>
          </a:xfrm>
          <a:prstGeom prst="roundRect">
            <a:avLst>
              <a:gd name="adj" fmla="val 7529"/>
            </a:avLst>
          </a:prstGeom>
          <a:solidFill>
            <a:srgbClr val="F0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858000" y="1028395"/>
            <a:ext cx="38405" cy="961949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6858000" y="2181454"/>
            <a:ext cx="4762195" cy="961949"/>
          </a:xfrm>
          <a:prstGeom prst="roundRect">
            <a:avLst>
              <a:gd name="adj" fmla="val 7529"/>
            </a:avLst>
          </a:prstGeom>
          <a:solidFill>
            <a:srgbClr val="F0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858000" y="2181454"/>
            <a:ext cx="38405" cy="961949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858000" y="3333598"/>
            <a:ext cx="4762195" cy="961949"/>
          </a:xfrm>
          <a:prstGeom prst="roundRect">
            <a:avLst>
              <a:gd name="adj" fmla="val 7529"/>
            </a:avLst>
          </a:prstGeom>
          <a:solidFill>
            <a:srgbClr val="F0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858000" y="3333598"/>
            <a:ext cx="38405" cy="961949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6858000" y="4486656"/>
            <a:ext cx="4762195" cy="961949"/>
          </a:xfrm>
          <a:prstGeom prst="roundRect">
            <a:avLst>
              <a:gd name="adj" fmla="val 7529"/>
            </a:avLst>
          </a:prstGeom>
          <a:solidFill>
            <a:srgbClr val="F0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858000" y="4486656"/>
            <a:ext cx="38405" cy="961949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858000" y="5638800"/>
            <a:ext cx="4762195" cy="961949"/>
          </a:xfrm>
          <a:prstGeom prst="roundRect">
            <a:avLst>
              <a:gd name="adj" fmla="val 7529"/>
            </a:avLst>
          </a:prstGeom>
          <a:solidFill>
            <a:srgbClr val="F0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858000" y="5638800"/>
            <a:ext cx="38405" cy="961949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 txBox="1"/>
          <p:nvPr/>
        </p:nvSpPr>
        <p:spPr>
          <a:xfrm>
            <a:off x="7039051" y="1190244"/>
            <a:ext cx="23244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Strategic Location Selection</a:t>
            </a:r>
            <a:endParaRPr lang="en-US" sz="1200" dirty="0"/>
          </a:p>
        </p:txBody>
      </p:sp>
      <p:sp>
        <p:nvSpPr>
          <p:cNvPr id="33" name="Text 31"/>
          <p:cNvSpPr txBox="1"/>
          <p:nvPr/>
        </p:nvSpPr>
        <p:spPr>
          <a:xfrm>
            <a:off x="7039051" y="2343302"/>
            <a:ext cx="26865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Incentive Mapping &amp; Application</a:t>
            </a:r>
            <a:endParaRPr lang="en-US" sz="1200" dirty="0"/>
          </a:p>
        </p:txBody>
      </p:sp>
      <p:sp>
        <p:nvSpPr>
          <p:cNvPr id="34" name="Text 32"/>
          <p:cNvSpPr txBox="1"/>
          <p:nvPr/>
        </p:nvSpPr>
        <p:spPr>
          <a:xfrm>
            <a:off x="7039051" y="3495446"/>
            <a:ext cx="24862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Compliance &amp; Documentation</a:t>
            </a:r>
            <a:endParaRPr lang="en-US" sz="1200" dirty="0"/>
          </a:p>
        </p:txBody>
      </p:sp>
      <p:sp>
        <p:nvSpPr>
          <p:cNvPr id="35" name="Text 33"/>
          <p:cNvSpPr txBox="1"/>
          <p:nvPr/>
        </p:nvSpPr>
        <p:spPr>
          <a:xfrm>
            <a:off x="7039051" y="4648505"/>
            <a:ext cx="18864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Ecosystem Integration</a:t>
            </a:r>
            <a:endParaRPr lang="en-US" sz="1200" dirty="0"/>
          </a:p>
        </p:txBody>
      </p:sp>
      <p:sp>
        <p:nvSpPr>
          <p:cNvPr id="36" name="Text 34"/>
          <p:cNvSpPr txBox="1"/>
          <p:nvPr/>
        </p:nvSpPr>
        <p:spPr>
          <a:xfrm>
            <a:off x="7039051" y="5800649"/>
            <a:ext cx="19915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Outcome Measurement</a:t>
            </a:r>
            <a:endParaRPr lang="en-US" sz="1200" dirty="0"/>
          </a:p>
        </p:txBody>
      </p:sp>
      <p:sp>
        <p:nvSpPr>
          <p:cNvPr id="37" name="Text 35"/>
          <p:cNvSpPr txBox="1"/>
          <p:nvPr/>
        </p:nvSpPr>
        <p:spPr>
          <a:xfrm>
            <a:off x="7039051" y="1457249"/>
            <a:ext cx="4396435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Evaluate SEZs, STPs, and emerging hubs for optimal tax benefits and talent access</a:t>
            </a:r>
            <a:endParaRPr lang="en-US" sz="1000" dirty="0"/>
          </a:p>
        </p:txBody>
      </p:sp>
      <p:sp>
        <p:nvSpPr>
          <p:cNvPr id="38" name="Text 36"/>
          <p:cNvSpPr txBox="1"/>
          <p:nvPr/>
        </p:nvSpPr>
        <p:spPr>
          <a:xfrm>
            <a:off x="7039051" y="2610307"/>
            <a:ext cx="4110228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Match operations with central and state incentives; apply for multiple compatible schemes</a:t>
            </a:r>
            <a:endParaRPr lang="en-US" sz="1000" dirty="0"/>
          </a:p>
        </p:txBody>
      </p:sp>
      <p:sp>
        <p:nvSpPr>
          <p:cNvPr id="39" name="Text 37"/>
          <p:cNvSpPr txBox="1"/>
          <p:nvPr/>
        </p:nvSpPr>
        <p:spPr>
          <a:xfrm>
            <a:off x="7039051" y="3762451"/>
            <a:ext cx="3976726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Establish robust systems for transfer pricing, tax filing, and incentive tracking</a:t>
            </a:r>
            <a:endParaRPr lang="en-US" sz="1000" dirty="0"/>
          </a:p>
        </p:txBody>
      </p:sp>
      <p:sp>
        <p:nvSpPr>
          <p:cNvPr id="40" name="Text 38"/>
          <p:cNvSpPr txBox="1"/>
          <p:nvPr/>
        </p:nvSpPr>
        <p:spPr>
          <a:xfrm>
            <a:off x="7039051" y="4914595"/>
            <a:ext cx="4176979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Form partnerships with academia, startups, and government innovation programs</a:t>
            </a:r>
            <a:endParaRPr lang="en-US" sz="1000" dirty="0"/>
          </a:p>
        </p:txBody>
      </p:sp>
      <p:sp>
        <p:nvSpPr>
          <p:cNvPr id="41" name="Text 39"/>
          <p:cNvSpPr txBox="1"/>
          <p:nvPr/>
        </p:nvSpPr>
        <p:spPr>
          <a:xfrm>
            <a:off x="7039051" y="6067654"/>
            <a:ext cx="4472330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Track ROI on incentive utilization and adjust strategy to maximize benefits</a:t>
            </a:r>
            <a:endParaRPr lang="en-US" sz="1000" dirty="0"/>
          </a:p>
        </p:txBody>
      </p:sp>
      <p:sp>
        <p:nvSpPr>
          <p:cNvPr id="43" name="Text 41"/>
          <p:cNvSpPr txBox="1"/>
          <p:nvPr/>
        </p:nvSpPr>
        <p:spPr>
          <a:xfrm>
            <a:off x="11538814" y="6581546"/>
            <a:ext cx="18653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7777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0" y="6785356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5" name="Picture 2" descr="Quintes Global">
            <a:extLst>
              <a:ext uri="{FF2B5EF4-FFF2-40B4-BE49-F238E27FC236}">
                <a16:creationId xmlns:a16="http://schemas.microsoft.com/office/drawing/2014/main" id="{F05E9EFC-C784-2301-67D3-ECAD3A10F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740" y="147473"/>
            <a:ext cx="2359049" cy="6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571500" y="342900"/>
            <a:ext cx="6277356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Finance Careers in the GCC Ecosystem</a:t>
            </a:r>
            <a:endParaRPr lang="en-US" sz="2400" dirty="0"/>
          </a:p>
        </p:txBody>
      </p:sp>
      <p:sp>
        <p:nvSpPr>
          <p:cNvPr id="5" name="Text 3"/>
          <p:cNvSpPr txBox="1"/>
          <p:nvPr/>
        </p:nvSpPr>
        <p:spPr>
          <a:xfrm>
            <a:off x="800100" y="1352398"/>
            <a:ext cx="4957877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High demand expertise: Compliance management, tax optimization, incentive frameworks, transfer pricing, and cross-border regulations</a:t>
            </a:r>
            <a:endParaRPr lang="en-US" sz="1300" dirty="0"/>
          </a:p>
        </p:txBody>
      </p:sp>
      <p:sp>
        <p:nvSpPr>
          <p:cNvPr id="6" name="Text 4"/>
          <p:cNvSpPr txBox="1"/>
          <p:nvPr/>
        </p:nvSpPr>
        <p:spPr>
          <a:xfrm>
            <a:off x="800100" y="2295144"/>
            <a:ext cx="5215738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Emerging roles: Fund accounting specialists, value tracking analysts, transformation finance leads, partnership managers for PPP models, and M&amp;A integration specialists</a:t>
            </a:r>
            <a:endParaRPr lang="en-US" sz="1300" dirty="0"/>
          </a:p>
        </p:txBody>
      </p:sp>
      <p:sp>
        <p:nvSpPr>
          <p:cNvPr id="7" name="Text 5"/>
          <p:cNvSpPr txBox="1"/>
          <p:nvPr/>
        </p:nvSpPr>
        <p:spPr>
          <a:xfrm>
            <a:off x="800100" y="3238805"/>
            <a:ext cx="5063033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Growth areas: Tier-2/3 city GCCs (21% YoY hiring growth vs. 12% overall), PE-backed firms, and digital/AI-focused capabilities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800100" y="4181551"/>
            <a:ext cx="5158130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skills: Policy interpretation, incentive optimization, safe harbor/TP expertise, transformation project management, and quantitative analytics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800100" y="5124298"/>
            <a:ext cx="5110582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Career paths: Finance transformation leads, incentive specialists, cross-border compliance experts, and strategic value officers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571500" y="6057900"/>
            <a:ext cx="4591202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999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Source: Zinnov-Nasscom GCC Finance Talent Analysis 2024, Industry interviews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6238951" y="1971040"/>
            <a:ext cx="2619756" cy="1390802"/>
          </a:xfrm>
          <a:prstGeom prst="roundRect">
            <a:avLst>
              <a:gd name="adj" fmla="val 2702"/>
            </a:avLst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6238951" y="1971040"/>
            <a:ext cx="38405" cy="1390802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9001354" y="1971040"/>
            <a:ext cx="2619756" cy="1390802"/>
          </a:xfrm>
          <a:prstGeom prst="roundRect">
            <a:avLst>
              <a:gd name="adj" fmla="val 2702"/>
            </a:avLst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9001354" y="1971040"/>
            <a:ext cx="38405" cy="1390802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6238951" y="3504489"/>
            <a:ext cx="2619756" cy="1190549"/>
          </a:xfrm>
          <a:prstGeom prst="roundRect">
            <a:avLst>
              <a:gd name="adj" fmla="val 3687"/>
            </a:avLst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6238951" y="3504489"/>
            <a:ext cx="38405" cy="1190549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9001354" y="3504489"/>
            <a:ext cx="2619756" cy="1190549"/>
          </a:xfrm>
          <a:prstGeom prst="roundRect">
            <a:avLst>
              <a:gd name="adj" fmla="val 3687"/>
            </a:avLst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9001354" y="3504489"/>
            <a:ext cx="38405" cy="1190549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 txBox="1"/>
          <p:nvPr/>
        </p:nvSpPr>
        <p:spPr>
          <a:xfrm>
            <a:off x="6420002" y="2132889"/>
            <a:ext cx="23152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Incentive Program Manager</a:t>
            </a:r>
            <a:endParaRPr lang="en-US" sz="1200" dirty="0"/>
          </a:p>
        </p:txBody>
      </p:sp>
      <p:sp>
        <p:nvSpPr>
          <p:cNvPr id="21" name="Text 18"/>
          <p:cNvSpPr txBox="1"/>
          <p:nvPr/>
        </p:nvSpPr>
        <p:spPr>
          <a:xfrm>
            <a:off x="9182405" y="2132889"/>
            <a:ext cx="21433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 Portfolio Finance Lead</a:t>
            </a:r>
            <a:endParaRPr lang="en-US" sz="1200" dirty="0"/>
          </a:p>
        </p:txBody>
      </p:sp>
      <p:sp>
        <p:nvSpPr>
          <p:cNvPr id="22" name="Text 19"/>
          <p:cNvSpPr txBox="1"/>
          <p:nvPr/>
        </p:nvSpPr>
        <p:spPr>
          <a:xfrm>
            <a:off x="6420002" y="3666338"/>
            <a:ext cx="22768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TP &amp; Tax Strategy Specialist</a:t>
            </a:r>
            <a:endParaRPr lang="en-US" sz="1200" dirty="0"/>
          </a:p>
        </p:txBody>
      </p:sp>
      <p:sp>
        <p:nvSpPr>
          <p:cNvPr id="23" name="Text 20"/>
          <p:cNvSpPr txBox="1"/>
          <p:nvPr/>
        </p:nvSpPr>
        <p:spPr>
          <a:xfrm>
            <a:off x="9182405" y="3666338"/>
            <a:ext cx="22576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Innovation Finance Analyst</a:t>
            </a:r>
            <a:endParaRPr lang="en-US" sz="1200" dirty="0"/>
          </a:p>
        </p:txBody>
      </p:sp>
      <p:sp>
        <p:nvSpPr>
          <p:cNvPr id="24" name="Text 21"/>
          <p:cNvSpPr txBox="1"/>
          <p:nvPr/>
        </p:nvSpPr>
        <p:spPr>
          <a:xfrm>
            <a:off x="6420002" y="2428240"/>
            <a:ext cx="2386584" cy="7717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Navigates complex state/central incentive schemes, optimizes GCC benefit capture, and manages compliance</a:t>
            </a:r>
            <a:endParaRPr lang="en-US" sz="1000" dirty="0"/>
          </a:p>
        </p:txBody>
      </p:sp>
      <p:sp>
        <p:nvSpPr>
          <p:cNvPr id="25" name="Text 22"/>
          <p:cNvSpPr txBox="1"/>
          <p:nvPr/>
        </p:nvSpPr>
        <p:spPr>
          <a:xfrm>
            <a:off x="9182405" y="2428240"/>
            <a:ext cx="2319833" cy="7717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Tracks investment value creation, manages cross-border value flows, and drives transformation metrics</a:t>
            </a:r>
            <a:endParaRPr lang="en-US" sz="1000" dirty="0"/>
          </a:p>
        </p:txBody>
      </p:sp>
      <p:sp>
        <p:nvSpPr>
          <p:cNvPr id="26" name="Text 23"/>
          <p:cNvSpPr txBox="1"/>
          <p:nvPr/>
        </p:nvSpPr>
        <p:spPr>
          <a:xfrm>
            <a:off x="6420002" y="3961689"/>
            <a:ext cx="2367382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Implements safe harbor rules, block assessments, and optimizes cross-border financial structures</a:t>
            </a:r>
            <a:endParaRPr lang="en-US" sz="1000" dirty="0"/>
          </a:p>
        </p:txBody>
      </p:sp>
      <p:sp>
        <p:nvSpPr>
          <p:cNvPr id="27" name="Text 24"/>
          <p:cNvSpPr txBox="1"/>
          <p:nvPr/>
        </p:nvSpPr>
        <p:spPr>
          <a:xfrm>
            <a:off x="9182405" y="3961689"/>
            <a:ext cx="2177186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5555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Manages R&amp;D fund allocations, tracks innovation ROI, and supports grant applications</a:t>
            </a:r>
            <a:endParaRPr lang="en-US" sz="1000" dirty="0"/>
          </a:p>
        </p:txBody>
      </p:sp>
      <p:sp>
        <p:nvSpPr>
          <p:cNvPr id="29" name="Text 26"/>
          <p:cNvSpPr txBox="1"/>
          <p:nvPr/>
        </p:nvSpPr>
        <p:spPr>
          <a:xfrm>
            <a:off x="11541557" y="6339840"/>
            <a:ext cx="18653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7777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7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0" y="6768795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1" name="Picture 2" descr="Quintes Global">
            <a:extLst>
              <a:ext uri="{FF2B5EF4-FFF2-40B4-BE49-F238E27FC236}">
                <a16:creationId xmlns:a16="http://schemas.microsoft.com/office/drawing/2014/main" id="{44A20EA6-5D7D-31CB-EBE3-ADA43BE44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740" y="147473"/>
            <a:ext cx="2359049" cy="6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12191695" cy="114300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571501" y="342900"/>
            <a:ext cx="8343900" cy="6665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057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Practicing CAs: Unlocking Opportunities in the GCC Revolution</a:t>
            </a:r>
            <a:endParaRPr lang="en-US" sz="2400" dirty="0"/>
          </a:p>
        </p:txBody>
      </p:sp>
      <p:sp>
        <p:nvSpPr>
          <p:cNvPr id="5" name="Text 3"/>
          <p:cNvSpPr txBox="1"/>
          <p:nvPr/>
        </p:nvSpPr>
        <p:spPr>
          <a:xfrm>
            <a:off x="800100" y="1352398"/>
            <a:ext cx="4939589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Surge in advisory demand: Tax structuring, compliance, transfer pricing, and R&amp;D incentive advisory for new and expanding GCCs</a:t>
            </a:r>
            <a:endParaRPr lang="en-US" sz="1300" dirty="0"/>
          </a:p>
        </p:txBody>
      </p:sp>
      <p:sp>
        <p:nvSpPr>
          <p:cNvPr id="6" name="Text 4"/>
          <p:cNvSpPr txBox="1"/>
          <p:nvPr/>
        </p:nvSpPr>
        <p:spPr>
          <a:xfrm>
            <a:off x="800100" y="2295144"/>
            <a:ext cx="5053889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Strategic services: Entry structuring, incentive application guidance, safe harbour navigation, multi-year TP audits, global mobility solutions</a:t>
            </a:r>
            <a:endParaRPr lang="en-US" sz="1300" dirty="0"/>
          </a:p>
        </p:txBody>
      </p:sp>
      <p:sp>
        <p:nvSpPr>
          <p:cNvPr id="7" name="Text 5"/>
          <p:cNvSpPr txBox="1"/>
          <p:nvPr/>
        </p:nvSpPr>
        <p:spPr>
          <a:xfrm>
            <a:off x="800100" y="3238805"/>
            <a:ext cx="4853635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Compliance &amp; assurance: GST &amp; corporate tax filings, SEZ/STPI compliance documentation, payroll &amp; subsidy tracking systems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800100" y="4181551"/>
            <a:ext cx="4967935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New revenue streams: GCC policy consulting, partnering with state agencies for incentive implementation, digital transformation finance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800100" y="5124298"/>
            <a:ext cx="4977079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Growth areas: Tier-2/3 city expansions, PE-backed GCCs requiring rapid scale solutions, cross-border transactions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571500" y="5800954"/>
            <a:ext cx="4229100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9999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Source: Industry insights from CA firms serving the GCC ecosystem, 2025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263079" y="1933956"/>
            <a:ext cx="1524305" cy="1609344"/>
          </a:xfrm>
          <a:prstGeom prst="roundRect">
            <a:avLst>
              <a:gd name="adj" fmla="val 3749"/>
            </a:avLst>
          </a:prstGeom>
          <a:solidFill>
            <a:srgbClr val="F5F9FF"/>
          </a:solidFill>
          <a:ln w="25400">
            <a:solidFill>
              <a:srgbClr val="0057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rcRect l="-27" r="-27"/>
          <a:stretch/>
        </p:blipFill>
        <p:spPr>
          <a:xfrm>
            <a:off x="7810805" y="1967484"/>
            <a:ext cx="428854" cy="342900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9072677" y="1933956"/>
            <a:ext cx="1524305" cy="1524305"/>
          </a:xfrm>
          <a:prstGeom prst="roundRect">
            <a:avLst>
              <a:gd name="adj" fmla="val 3749"/>
            </a:avLst>
          </a:prstGeom>
          <a:solidFill>
            <a:srgbClr val="F5F9FF"/>
          </a:solidFill>
          <a:ln w="25400">
            <a:solidFill>
              <a:srgbClr val="0057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7263079" y="3648456"/>
            <a:ext cx="1524305" cy="1524305"/>
          </a:xfrm>
          <a:prstGeom prst="roundRect">
            <a:avLst>
              <a:gd name="adj" fmla="val 3749"/>
            </a:avLst>
          </a:prstGeom>
          <a:solidFill>
            <a:srgbClr val="F5F9FF"/>
          </a:solidFill>
          <a:ln w="25400">
            <a:solidFill>
              <a:srgbClr val="0057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9072677" y="3648456"/>
            <a:ext cx="1524305" cy="1524305"/>
          </a:xfrm>
          <a:prstGeom prst="roundRect">
            <a:avLst>
              <a:gd name="adj" fmla="val 3749"/>
            </a:avLst>
          </a:prstGeom>
          <a:solidFill>
            <a:srgbClr val="F5F9FF"/>
          </a:solidFill>
          <a:ln w="25400">
            <a:solidFill>
              <a:srgbClr val="0057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 txBox="1"/>
          <p:nvPr/>
        </p:nvSpPr>
        <p:spPr>
          <a:xfrm>
            <a:off x="7706563" y="2319833"/>
            <a:ext cx="75255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Transfer Pricing</a:t>
            </a:r>
            <a:endParaRPr lang="en-US" sz="1200" dirty="0"/>
          </a:p>
        </p:txBody>
      </p:sp>
      <p:sp>
        <p:nvSpPr>
          <p:cNvPr id="17" name="Text 14"/>
          <p:cNvSpPr txBox="1"/>
          <p:nvPr/>
        </p:nvSpPr>
        <p:spPr>
          <a:xfrm>
            <a:off x="7564831" y="2833726"/>
            <a:ext cx="1010412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Safe harbour consulting, documentation, APAs, dispute resolution</a:t>
            </a:r>
            <a:endParaRPr lang="en-US" sz="900" dirty="0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rcRect t="-45" b="-45"/>
          <a:stretch/>
        </p:blipFill>
        <p:spPr>
          <a:xfrm>
            <a:off x="9706356" y="2003450"/>
            <a:ext cx="256946" cy="342900"/>
          </a:xfrm>
          <a:prstGeom prst="rect">
            <a:avLst/>
          </a:prstGeom>
        </p:spPr>
      </p:pic>
      <p:sp>
        <p:nvSpPr>
          <p:cNvPr id="19" name="Text 15"/>
          <p:cNvSpPr txBox="1"/>
          <p:nvPr/>
        </p:nvSpPr>
        <p:spPr>
          <a:xfrm>
            <a:off x="9340596" y="2508199"/>
            <a:ext cx="11055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Tax Advisory</a:t>
            </a:r>
            <a:endParaRPr lang="en-US" sz="1200" dirty="0"/>
          </a:p>
        </p:txBody>
      </p:sp>
      <p:sp>
        <p:nvSpPr>
          <p:cNvPr id="20" name="Text 16"/>
          <p:cNvSpPr txBox="1"/>
          <p:nvPr/>
        </p:nvSpPr>
        <p:spPr>
          <a:xfrm>
            <a:off x="9495130" y="4148633"/>
            <a:ext cx="8001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Advisory</a:t>
            </a:r>
            <a:endParaRPr lang="en-US" sz="1200" dirty="0"/>
          </a:p>
        </p:txBody>
      </p:sp>
      <p:sp>
        <p:nvSpPr>
          <p:cNvPr id="21" name="Text 17"/>
          <p:cNvSpPr txBox="1"/>
          <p:nvPr/>
        </p:nvSpPr>
        <p:spPr>
          <a:xfrm>
            <a:off x="9356141" y="2793492"/>
            <a:ext cx="1047902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SEZ benefits, incentive optimization, tax planning</a:t>
            </a:r>
            <a:endParaRPr lang="en-US" sz="9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rcRect t="-45" b="-45"/>
          <a:stretch/>
        </p:blipFill>
        <p:spPr>
          <a:xfrm>
            <a:off x="7895844" y="3792017"/>
            <a:ext cx="256946" cy="342900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7556602" y="4296766"/>
            <a:ext cx="10579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Compliance</a:t>
            </a:r>
            <a:endParaRPr lang="en-US" sz="1200" dirty="0"/>
          </a:p>
        </p:txBody>
      </p:sp>
      <p:sp>
        <p:nvSpPr>
          <p:cNvPr id="24" name="Text 19"/>
          <p:cNvSpPr txBox="1"/>
          <p:nvPr/>
        </p:nvSpPr>
        <p:spPr>
          <a:xfrm>
            <a:off x="7531913" y="4582973"/>
            <a:ext cx="1077163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Multi-jurisdiction filings, regulatory reporting, audits</a:t>
            </a:r>
            <a:endParaRPr lang="en-US" sz="900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rcRect l="-27" r="-27"/>
          <a:stretch/>
        </p:blipFill>
        <p:spPr>
          <a:xfrm>
            <a:off x="9620402" y="3643884"/>
            <a:ext cx="428854" cy="342900"/>
          </a:xfrm>
          <a:prstGeom prst="rect">
            <a:avLst/>
          </a:prstGeom>
        </p:spPr>
      </p:pic>
      <p:sp>
        <p:nvSpPr>
          <p:cNvPr id="26" name="Text 20"/>
          <p:cNvSpPr txBox="1"/>
          <p:nvPr/>
        </p:nvSpPr>
        <p:spPr>
          <a:xfrm>
            <a:off x="9423806" y="4433926"/>
            <a:ext cx="914400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Entry strategy, incentive applications, expansion planning</a:t>
            </a:r>
            <a:endParaRPr lang="en-US" sz="900" dirty="0"/>
          </a:p>
        </p:txBody>
      </p:sp>
      <p:sp>
        <p:nvSpPr>
          <p:cNvPr id="28" name="Text 22"/>
          <p:cNvSpPr txBox="1"/>
          <p:nvPr/>
        </p:nvSpPr>
        <p:spPr>
          <a:xfrm>
            <a:off x="11496751" y="6476695"/>
            <a:ext cx="23408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77777"/>
                </a:solidFill>
                <a:latin typeface="Montserrat" pitchFamily="34" charset="0"/>
              </a:rPr>
              <a:t>8</a:t>
            </a:r>
            <a:endParaRPr lang="en-US" sz="1000" dirty="0"/>
          </a:p>
        </p:txBody>
      </p:sp>
      <p:sp>
        <p:nvSpPr>
          <p:cNvPr id="29" name="Shape 23"/>
          <p:cNvSpPr/>
          <p:nvPr/>
        </p:nvSpPr>
        <p:spPr>
          <a:xfrm>
            <a:off x="0" y="6782105"/>
            <a:ext cx="12191695" cy="75895"/>
          </a:xfrm>
          <a:prstGeom prst="rect">
            <a:avLst/>
          </a:prstGeom>
          <a:solidFill>
            <a:srgbClr val="0057B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0" name="Picture 2" descr="Quintes Global">
            <a:extLst>
              <a:ext uri="{FF2B5EF4-FFF2-40B4-BE49-F238E27FC236}">
                <a16:creationId xmlns:a16="http://schemas.microsoft.com/office/drawing/2014/main" id="{2144BF94-B02E-FD64-409E-77D7E570A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740" y="147473"/>
            <a:ext cx="2359049" cy="67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35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2730</TotalTime>
  <Words>1569</Words>
  <Application>Microsoft Office PowerPoint</Application>
  <PresentationFormat>Widescreen</PresentationFormat>
  <Paragraphs>194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Abhinav Goel</cp:lastModifiedBy>
  <cp:revision>2</cp:revision>
  <dcterms:created xsi:type="dcterms:W3CDTF">2025-10-08T05:47:42Z</dcterms:created>
  <dcterms:modified xsi:type="dcterms:W3CDTF">2025-10-10T03:18:50Z</dcterms:modified>
</cp:coreProperties>
</file>