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2"/>
  </p:notesMasterIdLst>
  <p:sldIdLst>
    <p:sldId id="256" r:id="rId2"/>
    <p:sldId id="257" r:id="rId3"/>
    <p:sldId id="258" r:id="rId4"/>
    <p:sldId id="262" r:id="rId5"/>
    <p:sldId id="264" r:id="rId6"/>
    <p:sldId id="267" r:id="rId7"/>
    <p:sldId id="259" r:id="rId8"/>
    <p:sldId id="263" r:id="rId9"/>
    <p:sldId id="261"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AFC"/>
    <a:srgbClr val="5712EE"/>
    <a:srgbClr val="F46524"/>
    <a:srgbClr val="0284C7"/>
    <a:srgbClr val="F6931D"/>
    <a:srgbClr val="1560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11DAC00-372B-433E-BF92-31AB00F28538}" v="4" dt="2025-11-29T04:06:24.7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35"/>
    <p:restoredTop sz="87971" autoAdjust="0"/>
  </p:normalViewPr>
  <p:slideViewPr>
    <p:cSldViewPr snapToGrid="0" showGuides="1">
      <p:cViewPr varScale="1">
        <p:scale>
          <a:sx n="97" d="100"/>
          <a:sy n="97" d="100"/>
        </p:scale>
        <p:origin x="792" y="6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B12E78-BDA1-1140-A7EE-6252B1D85FBC}" type="datetimeFigureOut">
              <a:rPr lang="en-US" smtClean="0"/>
              <a:t>11/29/2025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98D804-3E87-EA49-AF3D-A9A5836668B1}" type="slidenum">
              <a:rPr lang="en-US" smtClean="0"/>
              <a:t>‹#›</a:t>
            </a:fld>
            <a:endParaRPr lang="en-US"/>
          </a:p>
        </p:txBody>
      </p:sp>
    </p:spTree>
    <p:extLst>
      <p:ext uri="{BB962C8B-B14F-4D97-AF65-F5344CB8AC3E}">
        <p14:creationId xmlns:p14="http://schemas.microsoft.com/office/powerpoint/2010/main" val="818909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SPEAKER OPENING (40-60 seconds):</a:t>
            </a:r>
          </a:p>
          <a:p>
            <a:r>
              <a:rPr lang="en-US" sz="1200" b="0" i="1" kern="1200" dirty="0">
                <a:solidFill>
                  <a:schemeClr val="tx1"/>
                </a:solidFill>
                <a:effectLst/>
                <a:latin typeface="+mn-lt"/>
                <a:ea typeface="+mn-ea"/>
                <a:cs typeface="+mn-cs"/>
              </a:rPr>
              <a:t>"I’ve interacted with more than 500+ companies. The same story repeats: brilliant operations, crushed by working capital friction.“</a:t>
            </a:r>
          </a:p>
          <a:p>
            <a:r>
              <a:rPr lang="en-US" sz="1200" kern="1200" dirty="0">
                <a:solidFill>
                  <a:schemeClr val="tx1"/>
                </a:solidFill>
                <a:effectLst/>
                <a:latin typeface="+mn-lt"/>
                <a:ea typeface="+mn-ea"/>
                <a:cs typeface="+mn-cs"/>
              </a:rPr>
              <a:t>Working capital is not a finance function—it is an organizational culture.</a:t>
            </a:r>
          </a:p>
          <a:p>
            <a:r>
              <a:rPr lang="en-US" sz="1200" kern="1200" dirty="0">
                <a:solidFill>
                  <a:schemeClr val="tx1"/>
                </a:solidFill>
                <a:effectLst/>
                <a:latin typeface="+mn-lt"/>
                <a:ea typeface="+mn-ea"/>
                <a:cs typeface="+mn-cs"/>
              </a:rPr>
              <a:t>Revenue grows. Profits stagnate. Not because markets fail—but because discipline fails.</a:t>
            </a:r>
          </a:p>
          <a:p>
            <a:r>
              <a:rPr lang="en-US" sz="1200" kern="1200" dirty="0">
                <a:solidFill>
                  <a:schemeClr val="tx1"/>
                </a:solidFill>
                <a:effectLst/>
                <a:latin typeface="+mn-lt"/>
                <a:ea typeface="+mn-ea"/>
                <a:cs typeface="+mn-cs"/>
              </a:rPr>
              <a:t>Financial innovation is not about faster payments—it's about democratizing capital, embedding discipline, and enabling inclusive growth.</a:t>
            </a:r>
          </a:p>
          <a:p>
            <a:r>
              <a:rPr lang="en-US" sz="1200" kern="1200" dirty="0">
                <a:solidFill>
                  <a:schemeClr val="tx1"/>
                </a:solidFill>
                <a:effectLst/>
                <a:latin typeface="+mn-lt"/>
                <a:ea typeface="+mn-ea"/>
                <a:cs typeface="+mn-cs"/>
              </a:rPr>
              <a:t>In the next 15 minutes, I'll show you how the world's fastest-scaling companies are doing this. And more importantly, I'll show you how to advise your clients to do it too.</a:t>
            </a:r>
          </a:p>
          <a:p>
            <a:r>
              <a:rPr lang="en-US" sz="1200" kern="1200" dirty="0">
                <a:solidFill>
                  <a:schemeClr val="tx1"/>
                </a:solidFill>
                <a:effectLst/>
                <a:latin typeface="+mn-lt"/>
                <a:ea typeface="+mn-ea"/>
                <a:cs typeface="+mn-cs"/>
              </a:rPr>
              <a:t>Let's begin.</a:t>
            </a:r>
          </a:p>
          <a:p>
            <a:endParaRPr lang="en-US" dirty="0"/>
          </a:p>
        </p:txBody>
      </p:sp>
      <p:sp>
        <p:nvSpPr>
          <p:cNvPr id="4" name="Slide Number Placeholder 3"/>
          <p:cNvSpPr>
            <a:spLocks noGrp="1"/>
          </p:cNvSpPr>
          <p:nvPr>
            <p:ph type="sldNum" sz="quarter" idx="5"/>
          </p:nvPr>
        </p:nvSpPr>
        <p:spPr/>
        <p:txBody>
          <a:bodyPr/>
          <a:lstStyle/>
          <a:p>
            <a:fld id="{AB98D804-3E87-EA49-AF3D-A9A5836668B1}" type="slidenum">
              <a:rPr lang="en-US" smtClean="0"/>
              <a:t>1</a:t>
            </a:fld>
            <a:endParaRPr lang="en-US"/>
          </a:p>
        </p:txBody>
      </p:sp>
    </p:spTree>
    <p:extLst>
      <p:ext uri="{BB962C8B-B14F-4D97-AF65-F5344CB8AC3E}">
        <p14:creationId xmlns:p14="http://schemas.microsoft.com/office/powerpoint/2010/main" val="1936237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Every ₹100 crore company typically has ₹16–25 crore locked in receivables.</a:t>
            </a:r>
          </a:p>
          <a:p>
            <a:r>
              <a:rPr lang="en-US" sz="1200" kern="1200" dirty="0">
                <a:solidFill>
                  <a:schemeClr val="tx1"/>
                </a:solidFill>
                <a:effectLst/>
                <a:latin typeface="+mn-lt"/>
                <a:ea typeface="+mn-ea"/>
                <a:cs typeface="+mn-cs"/>
              </a:rPr>
              <a:t>Your buyers take 120 days to pay you. Your suppliers want 30 days from you. Your bank charges 8–12% interest on WC credit lines.</a:t>
            </a:r>
          </a:p>
          <a:p>
            <a:r>
              <a:rPr lang="en-US" sz="1200" kern="1200" dirty="0">
                <a:solidFill>
                  <a:schemeClr val="tx1"/>
                </a:solidFill>
                <a:effectLst/>
                <a:latin typeface="+mn-lt"/>
                <a:ea typeface="+mn-ea"/>
                <a:cs typeface="+mn-cs"/>
              </a:rPr>
              <a:t>Here's the paradox that keeps CFOs awake: Working capital is consumed by growth instead of funding it. Every rupee of new sales requires ₹0.25–₹0.35 in additional working capital.</a:t>
            </a:r>
          </a:p>
          <a:p>
            <a:r>
              <a:rPr lang="en-US" sz="1200" kern="1200" dirty="0">
                <a:solidFill>
                  <a:schemeClr val="tx1"/>
                </a:solidFill>
                <a:effectLst/>
                <a:latin typeface="+mn-lt"/>
                <a:ea typeface="+mn-ea"/>
                <a:cs typeface="+mn-cs"/>
              </a:rPr>
              <a:t>But here's what your clients don't realize: The issue is not a banking problem. It's a mindset and process problem.</a:t>
            </a:r>
          </a:p>
          <a:p>
            <a:r>
              <a:rPr lang="en-US" sz="1200" kern="1200" dirty="0">
                <a:solidFill>
                  <a:schemeClr val="tx1"/>
                </a:solidFill>
                <a:effectLst/>
                <a:latin typeface="+mn-lt"/>
                <a:ea typeface="+mn-ea"/>
                <a:cs typeface="+mn-cs"/>
              </a:rPr>
              <a:t>When working capital is treated as 'Finance's problem,' it stays stuck. When it becomes a shared organizational KPI—magic happens.</a:t>
            </a:r>
          </a:p>
          <a:p>
            <a:r>
              <a:rPr lang="en-US" sz="1200" kern="1200" dirty="0">
                <a:solidFill>
                  <a:schemeClr val="tx1"/>
                </a:solidFill>
                <a:effectLst/>
                <a:latin typeface="+mn-lt"/>
                <a:ea typeface="+mn-ea"/>
                <a:cs typeface="+mn-cs"/>
              </a:rPr>
              <a:t>That's the shift I'm going to show you today.</a:t>
            </a:r>
          </a:p>
          <a:p>
            <a:endParaRPr lang="en-US" dirty="0"/>
          </a:p>
        </p:txBody>
      </p:sp>
      <p:sp>
        <p:nvSpPr>
          <p:cNvPr id="4" name="Slide Number Placeholder 3"/>
          <p:cNvSpPr>
            <a:spLocks noGrp="1"/>
          </p:cNvSpPr>
          <p:nvPr>
            <p:ph type="sldNum" sz="quarter" idx="5"/>
          </p:nvPr>
        </p:nvSpPr>
        <p:spPr/>
        <p:txBody>
          <a:bodyPr/>
          <a:lstStyle/>
          <a:p>
            <a:fld id="{AB98D804-3E87-EA49-AF3D-A9A5836668B1}" type="slidenum">
              <a:rPr lang="en-US" smtClean="0"/>
              <a:t>2</a:t>
            </a:fld>
            <a:endParaRPr lang="en-US"/>
          </a:p>
        </p:txBody>
      </p:sp>
    </p:spTree>
    <p:extLst>
      <p:ext uri="{BB962C8B-B14F-4D97-AF65-F5344CB8AC3E}">
        <p14:creationId xmlns:p14="http://schemas.microsoft.com/office/powerpoint/2010/main" val="39198073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difference between companies that freed ₹5 crore in cash and those that didn't isn't technology. It's culture.</a:t>
            </a:r>
          </a:p>
          <a:p>
            <a:r>
              <a:rPr lang="en-US" sz="1200" kern="1200" dirty="0">
                <a:solidFill>
                  <a:schemeClr val="tx1"/>
                </a:solidFill>
                <a:effectLst/>
                <a:latin typeface="+mn-lt"/>
                <a:ea typeface="+mn-ea"/>
                <a:cs typeface="+mn-cs"/>
              </a:rPr>
              <a:t>Old way: You get a report every Monday showing last week's DSO. You make calls. You wait. It's reactive, siloed, and powerless.</a:t>
            </a:r>
          </a:p>
          <a:p>
            <a:r>
              <a:rPr lang="en-US" sz="1200" kern="1200" dirty="0">
                <a:solidFill>
                  <a:schemeClr val="tx1"/>
                </a:solidFill>
                <a:effectLst/>
                <a:latin typeface="+mn-lt"/>
                <a:ea typeface="+mn-ea"/>
                <a:cs typeface="+mn-cs"/>
              </a:rPr>
              <a:t>New way: Sales team sees live DSO. They own it. Procurement sees DPO. They optimize it. Finance orchestrates the entire liquidity rhythm. Everyone meets daily around live cash metrics.</a:t>
            </a:r>
          </a:p>
          <a:p>
            <a:r>
              <a:rPr lang="en-US" sz="1200" kern="1200" dirty="0">
                <a:solidFill>
                  <a:schemeClr val="tx1"/>
                </a:solidFill>
                <a:effectLst/>
                <a:latin typeface="+mn-lt"/>
                <a:ea typeface="+mn-ea"/>
                <a:cs typeface="+mn-cs"/>
              </a:rPr>
              <a:t>RBI Governor Sanjay Malhotra said at the Global Fintech Fest just last month: 'Financial discipline is the foundation of financial inclusion.'</a:t>
            </a:r>
          </a:p>
          <a:p>
            <a:r>
              <a:rPr lang="en-US" sz="1200" kern="1200" dirty="0">
                <a:solidFill>
                  <a:schemeClr val="tx1"/>
                </a:solidFill>
                <a:effectLst/>
                <a:latin typeface="+mn-lt"/>
                <a:ea typeface="+mn-ea"/>
                <a:cs typeface="+mn-cs"/>
              </a:rPr>
              <a:t>Technology without discipline is just a pretty dashboard.</a:t>
            </a:r>
          </a:p>
          <a:p>
            <a:r>
              <a:rPr lang="en-US" sz="1200" kern="1200" dirty="0">
                <a:solidFill>
                  <a:schemeClr val="tx1"/>
                </a:solidFill>
                <a:effectLst/>
                <a:latin typeface="+mn-lt"/>
                <a:ea typeface="+mn-ea"/>
                <a:cs typeface="+mn-cs"/>
              </a:rPr>
              <a:t>The best companies embed WC as culture: Sales owns DSO targets. Procurement owns DPO optimization. Finance owns integration. And here's the kicker—they meet every morning for 15 minutes around live cash metrics.</a:t>
            </a:r>
          </a:p>
          <a:p>
            <a:r>
              <a:rPr lang="en-US" sz="1200" kern="1200" dirty="0">
                <a:solidFill>
                  <a:schemeClr val="tx1"/>
                </a:solidFill>
                <a:effectLst/>
                <a:latin typeface="+mn-lt"/>
                <a:ea typeface="+mn-ea"/>
                <a:cs typeface="+mn-cs"/>
              </a:rPr>
              <a:t>That 15-minute meeting changes everything.</a:t>
            </a:r>
          </a:p>
          <a:p>
            <a:endParaRPr lang="en-US" dirty="0"/>
          </a:p>
        </p:txBody>
      </p:sp>
      <p:sp>
        <p:nvSpPr>
          <p:cNvPr id="4" name="Slide Number Placeholder 3"/>
          <p:cNvSpPr>
            <a:spLocks noGrp="1"/>
          </p:cNvSpPr>
          <p:nvPr>
            <p:ph type="sldNum" sz="quarter" idx="5"/>
          </p:nvPr>
        </p:nvSpPr>
        <p:spPr/>
        <p:txBody>
          <a:bodyPr/>
          <a:lstStyle/>
          <a:p>
            <a:fld id="{AB98D804-3E87-EA49-AF3D-A9A5836668B1}" type="slidenum">
              <a:rPr lang="en-US" smtClean="0"/>
              <a:t>3</a:t>
            </a:fld>
            <a:endParaRPr lang="en-US"/>
          </a:p>
        </p:txBody>
      </p:sp>
    </p:spTree>
    <p:extLst>
      <p:ext uri="{BB962C8B-B14F-4D97-AF65-F5344CB8AC3E}">
        <p14:creationId xmlns:p14="http://schemas.microsoft.com/office/powerpoint/2010/main" val="3017043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Imagine it's 9 AM. You log into your dashboard.</a:t>
            </a:r>
          </a:p>
          <a:p>
            <a:r>
              <a:rPr lang="en-US" sz="1200" kern="1200" dirty="0">
                <a:solidFill>
                  <a:schemeClr val="tx1"/>
                </a:solidFill>
                <a:effectLst/>
                <a:latin typeface="+mn-lt"/>
                <a:ea typeface="+mn-ea"/>
                <a:cs typeface="+mn-cs"/>
              </a:rPr>
              <a:t>DSO is 52 days—up 3 days from last week. Red flag. Dashboard alerts sales team: 'Collections at risk. Action required.'</a:t>
            </a:r>
          </a:p>
          <a:p>
            <a:r>
              <a:rPr lang="en-US" sz="1200" kern="1200" dirty="0">
                <a:solidFill>
                  <a:schemeClr val="tx1"/>
                </a:solidFill>
                <a:effectLst/>
                <a:latin typeface="+mn-lt"/>
                <a:ea typeface="+mn-ea"/>
                <a:cs typeface="+mn-cs"/>
              </a:rPr>
              <a:t>DPO is 38 days—down 2 days. Suppliers pushing. Dashboard alerts procurement: 'Payables accelerating. Negotiate or adjust forecast.'</a:t>
            </a:r>
          </a:p>
          <a:p>
            <a:r>
              <a:rPr lang="en-US" sz="1200" kern="1200" dirty="0">
                <a:solidFill>
                  <a:schemeClr val="tx1"/>
                </a:solidFill>
                <a:effectLst/>
                <a:latin typeface="+mn-lt"/>
                <a:ea typeface="+mn-ea"/>
                <a:cs typeface="+mn-cs"/>
              </a:rPr>
              <a:t>Inventory aging. Dashboard alerts operations: 'Slow-moving stock. Trigger JIT finance or liquidation.'</a:t>
            </a:r>
          </a:p>
          <a:p>
            <a:r>
              <a:rPr lang="en-US" sz="1200" kern="1200" dirty="0">
                <a:solidFill>
                  <a:schemeClr val="tx1"/>
                </a:solidFill>
                <a:effectLst/>
                <a:latin typeface="+mn-lt"/>
                <a:ea typeface="+mn-ea"/>
                <a:cs typeface="+mn-cs"/>
              </a:rPr>
              <a:t>Cash forecast: Dips below minimum in 25 days. Dashboard alerts CFO: 'Liquidity event expected. Activate contingency.'</a:t>
            </a:r>
          </a:p>
          <a:p>
            <a:r>
              <a:rPr lang="en-US" sz="1200" kern="1200" dirty="0">
                <a:solidFill>
                  <a:schemeClr val="tx1"/>
                </a:solidFill>
                <a:effectLst/>
                <a:latin typeface="+mn-lt"/>
                <a:ea typeface="+mn-ea"/>
                <a:cs typeface="+mn-cs"/>
              </a:rPr>
              <a:t>This is discipline embedded in technology.</a:t>
            </a:r>
          </a:p>
          <a:p>
            <a:r>
              <a:rPr lang="en-US" sz="1200" kern="1200" dirty="0">
                <a:solidFill>
                  <a:schemeClr val="tx1"/>
                </a:solidFill>
                <a:effectLst/>
                <a:latin typeface="+mn-lt"/>
                <a:ea typeface="+mn-ea"/>
                <a:cs typeface="+mn-cs"/>
              </a:rPr>
              <a:t>No gut feel. No hope. No surprises.</a:t>
            </a:r>
          </a:p>
          <a:p>
            <a:r>
              <a:rPr lang="en-US" sz="1200" kern="1200" dirty="0">
                <a:solidFill>
                  <a:schemeClr val="tx1"/>
                </a:solidFill>
                <a:effectLst/>
                <a:latin typeface="+mn-lt"/>
                <a:ea typeface="+mn-ea"/>
                <a:cs typeface="+mn-cs"/>
              </a:rPr>
              <a:t>What do you do? You act with data:</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 Call your biggest customer, offer 1.5% if they pay in 20 days</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 Trigger just-in-time inventory finance</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 Negotiate with suppliers on terms</a:t>
            </a:r>
          </a:p>
          <a:p>
            <a:r>
              <a:rPr lang="en-US" sz="1200" kern="1200" dirty="0">
                <a:solidFill>
                  <a:schemeClr val="tx1"/>
                </a:solidFill>
                <a:effectLst/>
                <a:latin typeface="+mn-lt"/>
                <a:ea typeface="+mn-ea"/>
                <a:cs typeface="+mn-cs"/>
              </a:rPr>
              <a:t>By end of week: DSO drops from 52 to 48 days. You freed ₹60 lakh. No bank loan. No inventory cuts.</a:t>
            </a:r>
          </a:p>
          <a:p>
            <a:r>
              <a:rPr lang="en-US" sz="1200" kern="1200" dirty="0">
                <a:solidFill>
                  <a:schemeClr val="tx1"/>
                </a:solidFill>
                <a:effectLst/>
                <a:latin typeface="+mn-lt"/>
                <a:ea typeface="+mn-ea"/>
                <a:cs typeface="+mn-cs"/>
              </a:rPr>
              <a:t>McKinsey documented a mining company that went from weekly DSO tracking to real-time dashboards. They freed billions in working capital. Not thousands. Billions.</a:t>
            </a:r>
          </a:p>
          <a:p>
            <a:r>
              <a:rPr lang="en-US" sz="1200" kern="1200" dirty="0">
                <a:solidFill>
                  <a:schemeClr val="tx1"/>
                </a:solidFill>
                <a:effectLst/>
                <a:latin typeface="+mn-lt"/>
                <a:ea typeface="+mn-ea"/>
                <a:cs typeface="+mn-cs"/>
              </a:rPr>
              <a:t>More importantly: Their entire organization shifted culture—from 'hope sales pays on time' to 'we orchestrate cash daily.'</a:t>
            </a:r>
          </a:p>
          <a:p>
            <a:endParaRPr lang="en-US" dirty="0"/>
          </a:p>
        </p:txBody>
      </p:sp>
      <p:sp>
        <p:nvSpPr>
          <p:cNvPr id="4" name="Slide Number Placeholder 3"/>
          <p:cNvSpPr>
            <a:spLocks noGrp="1"/>
          </p:cNvSpPr>
          <p:nvPr>
            <p:ph type="sldNum" sz="quarter" idx="5"/>
          </p:nvPr>
        </p:nvSpPr>
        <p:spPr/>
        <p:txBody>
          <a:bodyPr/>
          <a:lstStyle/>
          <a:p>
            <a:fld id="{AB98D804-3E87-EA49-AF3D-A9A5836668B1}" type="slidenum">
              <a:rPr lang="en-US" smtClean="0"/>
              <a:t>4</a:t>
            </a:fld>
            <a:endParaRPr lang="en-US"/>
          </a:p>
        </p:txBody>
      </p:sp>
    </p:spTree>
    <p:extLst>
      <p:ext uri="{BB962C8B-B14F-4D97-AF65-F5344CB8AC3E}">
        <p14:creationId xmlns:p14="http://schemas.microsoft.com/office/powerpoint/2010/main" val="18531097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 don't want you to believe me. Believe the math.</a:t>
            </a:r>
          </a:p>
          <a:p>
            <a:r>
              <a:rPr lang="en-US" sz="1200" kern="1200" dirty="0">
                <a:solidFill>
                  <a:schemeClr val="tx1"/>
                </a:solidFill>
                <a:effectLst/>
                <a:latin typeface="+mn-lt"/>
                <a:ea typeface="+mn-ea"/>
                <a:cs typeface="+mn-cs"/>
              </a:rPr>
              <a:t>A ₹100 crore FMCG company had a 45-day cash conversion cycle. They stacked three things: early payment program + </a:t>
            </a:r>
            <a:r>
              <a:rPr lang="en-US" sz="1200" kern="1200" dirty="0" err="1">
                <a:solidFill>
                  <a:schemeClr val="tx1"/>
                </a:solidFill>
                <a:effectLst/>
                <a:latin typeface="+mn-lt"/>
                <a:ea typeface="+mn-ea"/>
                <a:cs typeface="+mn-cs"/>
              </a:rPr>
              <a:t>TReDS</a:t>
            </a:r>
            <a:r>
              <a:rPr lang="en-US" sz="1200" kern="1200" dirty="0">
                <a:solidFill>
                  <a:schemeClr val="tx1"/>
                </a:solidFill>
                <a:effectLst/>
                <a:latin typeface="+mn-lt"/>
                <a:ea typeface="+mn-ea"/>
                <a:cs typeface="+mn-cs"/>
              </a:rPr>
              <a:t> enrollment + payroll finance.</a:t>
            </a:r>
          </a:p>
          <a:p>
            <a:r>
              <a:rPr lang="en-US" sz="1200" kern="1200" dirty="0">
                <a:solidFill>
                  <a:schemeClr val="tx1"/>
                </a:solidFill>
                <a:effectLst/>
                <a:latin typeface="+mn-lt"/>
                <a:ea typeface="+mn-ea"/>
                <a:cs typeface="+mn-cs"/>
              </a:rPr>
              <a:t>Eighteen months later: 20-day DCC. They freed ₹6.9 crore. Zero additional debt.</a:t>
            </a:r>
          </a:p>
          <a:p>
            <a:r>
              <a:rPr lang="en-US" sz="1200" kern="1200" dirty="0">
                <a:solidFill>
                  <a:schemeClr val="tx1"/>
                </a:solidFill>
                <a:effectLst/>
                <a:latin typeface="+mn-lt"/>
                <a:ea typeface="+mn-ea"/>
                <a:cs typeface="+mn-cs"/>
              </a:rPr>
              <a:t>What did they do with that ₹6.9 crore? They bought 2 new distribution lines. Revenue grew 18%.</a:t>
            </a:r>
          </a:p>
          <a:p>
            <a:r>
              <a:rPr lang="en-US" sz="1200" kern="1200" dirty="0">
                <a:solidFill>
                  <a:schemeClr val="tx1"/>
                </a:solidFill>
                <a:effectLst/>
                <a:latin typeface="+mn-lt"/>
                <a:ea typeface="+mn-ea"/>
                <a:cs typeface="+mn-cs"/>
              </a:rPr>
              <a:t>INTEREST SAVINGS:</a:t>
            </a:r>
          </a:p>
          <a:p>
            <a:r>
              <a:rPr lang="en-US" sz="1200" kern="1200" dirty="0">
                <a:solidFill>
                  <a:schemeClr val="tx1"/>
                </a:solidFill>
                <a:effectLst/>
                <a:latin typeface="+mn-lt"/>
                <a:ea typeface="+mn-ea"/>
                <a:cs typeface="+mn-cs"/>
              </a:rPr>
              <a:t>Deloitte's 2024 Working Capital Roundup analyzed 2,416 US-listed companies. Key finding: 76% increased revenue, 59% increased profit. That 17-point gap? Working capital friction.</a:t>
            </a:r>
          </a:p>
          <a:p>
            <a:r>
              <a:rPr lang="en-US" sz="1200" kern="1200" dirty="0">
                <a:solidFill>
                  <a:schemeClr val="tx1"/>
                </a:solidFill>
                <a:effectLst/>
                <a:latin typeface="+mn-lt"/>
                <a:ea typeface="+mn-ea"/>
                <a:cs typeface="+mn-cs"/>
              </a:rPr>
              <a:t>When you reduce WC by 25%, you save 2–2.5% on your interest bill. For a ₹50 crore company, that's ₹1–1.25 crore annually. That's real money.</a:t>
            </a:r>
          </a:p>
          <a:p>
            <a:r>
              <a:rPr lang="en-US" sz="1200" kern="1200" dirty="0">
                <a:solidFill>
                  <a:schemeClr val="tx1"/>
                </a:solidFill>
                <a:effectLst/>
                <a:latin typeface="+mn-lt"/>
                <a:ea typeface="+mn-ea"/>
                <a:cs typeface="+mn-cs"/>
              </a:rPr>
              <a:t>SUPPLIER GROWTH:</a:t>
            </a:r>
          </a:p>
          <a:p>
            <a:r>
              <a:rPr lang="en-US" sz="1200" kern="1200" dirty="0">
                <a:solidFill>
                  <a:schemeClr val="tx1"/>
                </a:solidFill>
                <a:effectLst/>
                <a:latin typeface="+mn-lt"/>
                <a:ea typeface="+mn-ea"/>
                <a:cs typeface="+mn-cs"/>
              </a:rPr>
              <a:t>When you pay suppliers in 15 days instead of 60, they grow faster. They hire more. They invest more. Your supply quality improves. Delivery times improve.</a:t>
            </a:r>
          </a:p>
          <a:p>
            <a:r>
              <a:rPr lang="en-US" sz="1200" kern="1200" dirty="0">
                <a:solidFill>
                  <a:schemeClr val="tx1"/>
                </a:solidFill>
                <a:effectLst/>
                <a:latin typeface="+mn-lt"/>
                <a:ea typeface="+mn-ea"/>
                <a:cs typeface="+mn-cs"/>
              </a:rPr>
              <a:t>World Bank research confirms: DPI + fintech-enabled supply chains add 3–6% to emerging economy GDP.</a:t>
            </a:r>
          </a:p>
          <a:p>
            <a:endParaRPr lang="en-US" dirty="0"/>
          </a:p>
          <a:p>
            <a:r>
              <a:rPr lang="en-US" sz="1200" kern="1200" dirty="0">
                <a:solidFill>
                  <a:schemeClr val="tx1"/>
                </a:solidFill>
                <a:effectLst/>
                <a:latin typeface="+mn-lt"/>
                <a:ea typeface="+mn-ea"/>
                <a:cs typeface="+mn-cs"/>
              </a:rPr>
              <a:t>INTEREST SAVINGS:</a:t>
            </a:r>
          </a:p>
          <a:p>
            <a:r>
              <a:rPr lang="en-US" sz="1200" kern="1200" dirty="0">
                <a:solidFill>
                  <a:schemeClr val="tx1"/>
                </a:solidFill>
                <a:effectLst/>
                <a:latin typeface="+mn-lt"/>
                <a:ea typeface="+mn-ea"/>
                <a:cs typeface="+mn-cs"/>
              </a:rPr>
              <a:t>Deloitte's 2024 Working Capital Roundup analyzed 2,416 US-listed companies. Key finding: 76% increased revenue, 59% increased profit. That 17-point gap? Working capital friction.</a:t>
            </a:r>
          </a:p>
          <a:p>
            <a:r>
              <a:rPr lang="en-US" sz="1200" kern="1200" dirty="0">
                <a:solidFill>
                  <a:schemeClr val="tx1"/>
                </a:solidFill>
                <a:effectLst/>
                <a:latin typeface="+mn-lt"/>
                <a:ea typeface="+mn-ea"/>
                <a:cs typeface="+mn-cs"/>
              </a:rPr>
              <a:t>When you reduce WC by 25%, you save 2–2.5% on your interest bill. For a ₹50 crore company, that's ₹1–1.25 crore annually. That's real money.</a:t>
            </a:r>
          </a:p>
          <a:p>
            <a:r>
              <a:rPr lang="en-US" sz="1200" kern="1200" dirty="0">
                <a:solidFill>
                  <a:schemeClr val="tx1"/>
                </a:solidFill>
                <a:effectLst/>
                <a:latin typeface="+mn-lt"/>
                <a:ea typeface="+mn-ea"/>
                <a:cs typeface="+mn-cs"/>
              </a:rPr>
              <a:t>SUPPLIER GROWTH:</a:t>
            </a:r>
          </a:p>
          <a:p>
            <a:r>
              <a:rPr lang="en-US" sz="1200" kern="1200" dirty="0">
                <a:solidFill>
                  <a:schemeClr val="tx1"/>
                </a:solidFill>
                <a:effectLst/>
                <a:latin typeface="+mn-lt"/>
                <a:ea typeface="+mn-ea"/>
                <a:cs typeface="+mn-cs"/>
              </a:rPr>
              <a:t>When you pay suppliers in 15 days instead of 60, they grow faster. They hire more. They invest more. Your supply quality improves. Delivery times improve.</a:t>
            </a:r>
          </a:p>
          <a:p>
            <a:r>
              <a:rPr lang="en-US" sz="1200" kern="1200" dirty="0">
                <a:solidFill>
                  <a:schemeClr val="tx1"/>
                </a:solidFill>
                <a:effectLst/>
                <a:latin typeface="+mn-lt"/>
                <a:ea typeface="+mn-ea"/>
                <a:cs typeface="+mn-cs"/>
              </a:rPr>
              <a:t>World Bank research confirms: DPI + fintech-enabled supply chains add 3–6% to emerging economy GDP.</a:t>
            </a:r>
          </a:p>
          <a:p>
            <a:endParaRPr lang="en-US" dirty="0"/>
          </a:p>
        </p:txBody>
      </p:sp>
      <p:sp>
        <p:nvSpPr>
          <p:cNvPr id="4" name="Slide Number Placeholder 3"/>
          <p:cNvSpPr>
            <a:spLocks noGrp="1"/>
          </p:cNvSpPr>
          <p:nvPr>
            <p:ph type="sldNum" sz="quarter" idx="5"/>
          </p:nvPr>
        </p:nvSpPr>
        <p:spPr/>
        <p:txBody>
          <a:bodyPr/>
          <a:lstStyle/>
          <a:p>
            <a:fld id="{AB98D804-3E87-EA49-AF3D-A9A5836668B1}" type="slidenum">
              <a:rPr lang="en-US" smtClean="0"/>
              <a:t>5</a:t>
            </a:fld>
            <a:endParaRPr lang="en-US"/>
          </a:p>
        </p:txBody>
      </p:sp>
    </p:spTree>
    <p:extLst>
      <p:ext uri="{BB962C8B-B14F-4D97-AF65-F5344CB8AC3E}">
        <p14:creationId xmlns:p14="http://schemas.microsoft.com/office/powerpoint/2010/main" val="416148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decades, supply-chain finance meant one thing: banks.</a:t>
            </a:r>
          </a:p>
          <a:p>
            <a:r>
              <a:rPr lang="en-US" sz="1200" kern="1200" dirty="0">
                <a:solidFill>
                  <a:schemeClr val="tx1"/>
                </a:solidFill>
                <a:effectLst/>
                <a:latin typeface="+mn-lt"/>
                <a:ea typeface="+mn-ea"/>
                <a:cs typeface="+mn-cs"/>
              </a:rPr>
              <a:t>Not creditworthy? Rejected. Your MSME supplier needed ₹10 lakh? Rejected.</a:t>
            </a:r>
          </a:p>
          <a:p>
            <a:r>
              <a:rPr lang="en-US" sz="1200" kern="1200" dirty="0">
                <a:solidFill>
                  <a:schemeClr val="tx1"/>
                </a:solidFill>
                <a:effectLst/>
                <a:latin typeface="+mn-lt"/>
                <a:ea typeface="+mn-ea"/>
                <a:cs typeface="+mn-cs"/>
              </a:rPr>
              <a:t>Today: Banks handle ₹5 crore slices. NBFCs handle ₹1 crore slices. </a:t>
            </a:r>
            <a:r>
              <a:rPr lang="en-US" sz="1200" kern="1200" dirty="0" err="1">
                <a:solidFill>
                  <a:schemeClr val="tx1"/>
                </a:solidFill>
                <a:effectLst/>
                <a:latin typeface="+mn-lt"/>
                <a:ea typeface="+mn-ea"/>
                <a:cs typeface="+mn-cs"/>
              </a:rPr>
              <a:t>FinTechs</a:t>
            </a:r>
            <a:r>
              <a:rPr lang="en-US" sz="1200" kern="1200" dirty="0">
                <a:solidFill>
                  <a:schemeClr val="tx1"/>
                </a:solidFill>
                <a:effectLst/>
                <a:latin typeface="+mn-lt"/>
                <a:ea typeface="+mn-ea"/>
                <a:cs typeface="+mn-cs"/>
              </a:rPr>
              <a:t> handle risk via AI.</a:t>
            </a:r>
          </a:p>
          <a:p>
            <a:r>
              <a:rPr lang="en-US" sz="1200" kern="1200" dirty="0">
                <a:solidFill>
                  <a:schemeClr val="tx1"/>
                </a:solidFill>
                <a:effectLst/>
                <a:latin typeface="+mn-lt"/>
                <a:ea typeface="+mn-ea"/>
                <a:cs typeface="+mn-cs"/>
              </a:rPr>
              <a:t>One invoice gets financed by three lenders, each taking a slice.</a:t>
            </a:r>
          </a:p>
          <a:p>
            <a:r>
              <a:rPr lang="en-US" sz="1200" kern="1200" dirty="0">
                <a:solidFill>
                  <a:schemeClr val="tx1"/>
                </a:solidFill>
                <a:effectLst/>
                <a:latin typeface="+mn-lt"/>
                <a:ea typeface="+mn-ea"/>
                <a:cs typeface="+mn-cs"/>
              </a:rPr>
              <a:t>Why does this matter?</a:t>
            </a:r>
          </a:p>
          <a:p>
            <a:r>
              <a:rPr lang="en-US" sz="1200" kern="1200" dirty="0">
                <a:solidFill>
                  <a:schemeClr val="tx1"/>
                </a:solidFill>
                <a:effectLst/>
                <a:latin typeface="+mn-lt"/>
                <a:ea typeface="+mn-ea"/>
                <a:cs typeface="+mn-cs"/>
              </a:rPr>
              <a:t>Risk is spread. Volume scales. Inclusion becomes sustainable.</a:t>
            </a:r>
          </a:p>
          <a:p>
            <a:r>
              <a:rPr lang="en-US" sz="1200" kern="1200" dirty="0">
                <a:solidFill>
                  <a:schemeClr val="tx1"/>
                </a:solidFill>
                <a:effectLst/>
                <a:latin typeface="+mn-lt"/>
                <a:ea typeface="+mn-ea"/>
                <a:cs typeface="+mn-cs"/>
              </a:rPr>
              <a:t>Your MSME supplier who couldn't get ₹10 lakh? Now they can. Not because we're being generous—because discipline-driven algorithms say their invoice is low-risk.</a:t>
            </a:r>
          </a:p>
          <a:p>
            <a:r>
              <a:rPr lang="en-US" sz="1200" kern="1200" dirty="0">
                <a:solidFill>
                  <a:schemeClr val="tx1"/>
                </a:solidFill>
                <a:effectLst/>
                <a:latin typeface="+mn-lt"/>
                <a:ea typeface="+mn-ea"/>
                <a:cs typeface="+mn-cs"/>
              </a:rPr>
              <a:t>Your supply chain grows faster. Suppliers invest more. Product quality improves. Employment grows. Wages increase.</a:t>
            </a:r>
          </a:p>
          <a:p>
            <a:r>
              <a:rPr lang="en-US" sz="1200" kern="1200" dirty="0">
                <a:solidFill>
                  <a:schemeClr val="tx1"/>
                </a:solidFill>
                <a:effectLst/>
                <a:latin typeface="+mn-lt"/>
                <a:ea typeface="+mn-ea"/>
                <a:cs typeface="+mn-cs"/>
              </a:rPr>
              <a:t>That's financial inclusion at scale.</a:t>
            </a:r>
          </a:p>
          <a:p>
            <a:r>
              <a:rPr lang="en-US" sz="1200" kern="1200" dirty="0">
                <a:solidFill>
                  <a:schemeClr val="tx1"/>
                </a:solidFill>
                <a:effectLst/>
                <a:latin typeface="+mn-lt"/>
                <a:ea typeface="+mn-ea"/>
                <a:cs typeface="+mn-cs"/>
              </a:rPr>
              <a:t>And it's not charity—it's engineering.</a:t>
            </a:r>
          </a:p>
          <a:p>
            <a:endParaRPr lang="en-US" dirty="0"/>
          </a:p>
        </p:txBody>
      </p:sp>
      <p:sp>
        <p:nvSpPr>
          <p:cNvPr id="4" name="Slide Number Placeholder 3"/>
          <p:cNvSpPr>
            <a:spLocks noGrp="1"/>
          </p:cNvSpPr>
          <p:nvPr>
            <p:ph type="sldNum" sz="quarter" idx="5"/>
          </p:nvPr>
        </p:nvSpPr>
        <p:spPr/>
        <p:txBody>
          <a:bodyPr/>
          <a:lstStyle/>
          <a:p>
            <a:fld id="{AB98D804-3E87-EA49-AF3D-A9A5836668B1}" type="slidenum">
              <a:rPr lang="en-US" smtClean="0"/>
              <a:t>6</a:t>
            </a:fld>
            <a:endParaRPr lang="en-US"/>
          </a:p>
        </p:txBody>
      </p:sp>
    </p:spTree>
    <p:extLst>
      <p:ext uri="{BB962C8B-B14F-4D97-AF65-F5344CB8AC3E}">
        <p14:creationId xmlns:p14="http://schemas.microsoft.com/office/powerpoint/2010/main" val="35569473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Let me show you how this actually works:</a:t>
            </a:r>
          </a:p>
          <a:p>
            <a:r>
              <a:rPr lang="en-US" sz="1200" kern="1200" dirty="0">
                <a:solidFill>
                  <a:schemeClr val="tx1"/>
                </a:solidFill>
                <a:effectLst/>
                <a:latin typeface="+mn-lt"/>
                <a:ea typeface="+mn-ea"/>
                <a:cs typeface="+mn-cs"/>
              </a:rPr>
              <a:t>Your ERP—SAP, Tally, NetSuite—already has all invoice data. Today, it sits there. Tomorrow, it talks to lenders in real-time via API. Sixty seconds. No manual upload. No delay.</a:t>
            </a:r>
          </a:p>
          <a:p>
            <a:r>
              <a:rPr lang="en-US" sz="1200" kern="1200" dirty="0">
                <a:solidFill>
                  <a:schemeClr val="tx1"/>
                </a:solidFill>
                <a:effectLst/>
                <a:latin typeface="+mn-lt"/>
                <a:ea typeface="+mn-ea"/>
                <a:cs typeface="+mn-cs"/>
              </a:rPr>
              <a:t>Then comes AI credit: Old way, a relationship manager spends 3 days analyzing your customer's financials. New way: Machine learning ingests 3 years of invoice history, GST filings, bank statements, payment patterns—and gives a disciplined, auditable credit decision in 2 hours. More accurate. Faster. Compliant.</a:t>
            </a:r>
          </a:p>
          <a:p>
            <a:r>
              <a:rPr lang="en-US" sz="1200" kern="1200" dirty="0">
                <a:solidFill>
                  <a:schemeClr val="tx1"/>
                </a:solidFill>
                <a:effectLst/>
                <a:latin typeface="+mn-lt"/>
                <a:ea typeface="+mn-ea"/>
                <a:cs typeface="+mn-cs"/>
              </a:rPr>
              <a:t>Real-time settlement: NPCI corridors plus blockchain enable 4–6 hour settlement instead of 48 hours. Standardized. Instant.</a:t>
            </a:r>
          </a:p>
          <a:p>
            <a:r>
              <a:rPr lang="en-US" sz="1200" kern="1200" dirty="0">
                <a:solidFill>
                  <a:schemeClr val="tx1"/>
                </a:solidFill>
                <a:effectLst/>
                <a:latin typeface="+mn-lt"/>
                <a:ea typeface="+mn-ea"/>
                <a:cs typeface="+mn-cs"/>
              </a:rPr>
              <a:t>And here's where the math gets beautiful: Early payment programs.</a:t>
            </a:r>
          </a:p>
          <a:p>
            <a:r>
              <a:rPr lang="en-US" sz="1200" kern="1200" dirty="0">
                <a:solidFill>
                  <a:schemeClr val="tx1"/>
                </a:solidFill>
                <a:effectLst/>
                <a:latin typeface="+mn-lt"/>
                <a:ea typeface="+mn-ea"/>
                <a:cs typeface="+mn-cs"/>
              </a:rPr>
              <a:t>You offer your customer: 'Pay me in 15 days, get 2% off.' That 2% costs you less than the 8% interest you'd pay a bank for 45 extra days of working capital.</a:t>
            </a:r>
          </a:p>
          <a:p>
            <a:r>
              <a:rPr lang="en-US" sz="1200" kern="1200" dirty="0">
                <a:solidFill>
                  <a:schemeClr val="tx1"/>
                </a:solidFill>
                <a:effectLst/>
                <a:latin typeface="+mn-lt"/>
                <a:ea typeface="+mn-ea"/>
                <a:cs typeface="+mn-cs"/>
              </a:rPr>
              <a:t>That's 15–20% IRR on unlocked cash.</a:t>
            </a:r>
          </a:p>
          <a:p>
            <a:r>
              <a:rPr lang="en-US" sz="1200" kern="1200" dirty="0">
                <a:solidFill>
                  <a:schemeClr val="tx1"/>
                </a:solidFill>
                <a:effectLst/>
                <a:latin typeface="+mn-lt"/>
                <a:ea typeface="+mn-ea"/>
                <a:cs typeface="+mn-cs"/>
              </a:rPr>
              <a:t>Not an expense. An arbitrage.</a:t>
            </a:r>
          </a:p>
          <a:p>
            <a:r>
              <a:rPr lang="en-US" sz="1200" kern="1200" dirty="0">
                <a:solidFill>
                  <a:schemeClr val="tx1"/>
                </a:solidFill>
                <a:effectLst/>
                <a:latin typeface="+mn-lt"/>
                <a:ea typeface="+mn-ea"/>
                <a:cs typeface="+mn-cs"/>
              </a:rPr>
              <a:t>This isn't future-thinking. Goldman Sachs calls this 'Treasury Transformation.' It's already live. It's already winning.</a:t>
            </a:r>
            <a:endParaRPr lang="en-US" dirty="0"/>
          </a:p>
        </p:txBody>
      </p:sp>
      <p:sp>
        <p:nvSpPr>
          <p:cNvPr id="4" name="Slide Number Placeholder 3"/>
          <p:cNvSpPr>
            <a:spLocks noGrp="1"/>
          </p:cNvSpPr>
          <p:nvPr>
            <p:ph type="sldNum" sz="quarter" idx="5"/>
          </p:nvPr>
        </p:nvSpPr>
        <p:spPr/>
        <p:txBody>
          <a:bodyPr/>
          <a:lstStyle/>
          <a:p>
            <a:fld id="{AB98D804-3E87-EA49-AF3D-A9A5836668B1}" type="slidenum">
              <a:rPr lang="en-US" smtClean="0"/>
              <a:t>7</a:t>
            </a:fld>
            <a:endParaRPr lang="en-US"/>
          </a:p>
        </p:txBody>
      </p:sp>
    </p:spTree>
    <p:extLst>
      <p:ext uri="{BB962C8B-B14F-4D97-AF65-F5344CB8AC3E}">
        <p14:creationId xmlns:p14="http://schemas.microsoft.com/office/powerpoint/2010/main" val="35141470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Here's the magic: When three departments own WC together, culture replaces firefighting.</a:t>
            </a:r>
          </a:p>
          <a:p>
            <a:r>
              <a:rPr lang="en-US" sz="1200" kern="1200" dirty="0">
                <a:solidFill>
                  <a:schemeClr val="tx1"/>
                </a:solidFill>
                <a:effectLst/>
                <a:latin typeface="+mn-lt"/>
                <a:ea typeface="+mn-ea"/>
                <a:cs typeface="+mn-cs"/>
              </a:rPr>
              <a:t>LEVER 1: EARLY PAYMENT DISCIPLINE</a:t>
            </a:r>
          </a:p>
          <a:p>
            <a:r>
              <a:rPr lang="en-US" sz="1200" kern="1200" dirty="0">
                <a:solidFill>
                  <a:schemeClr val="tx1"/>
                </a:solidFill>
                <a:effectLst/>
                <a:latin typeface="+mn-lt"/>
                <a:ea typeface="+mn-ea"/>
                <a:cs typeface="+mn-cs"/>
              </a:rPr>
              <a:t>You offer all 50 customers the same deal: 2% off for 15-day payment instead of 60. 60% take it. You freed ₹4 crore instantly. Interest cost on ₹4 crore is ~8% annually. The 2% discount is one-time. Net benefit: 6% annually = ₹24 lakh saved.</a:t>
            </a:r>
          </a:p>
          <a:p>
            <a:r>
              <a:rPr lang="en-US" sz="1200" kern="1200" dirty="0">
                <a:solidFill>
                  <a:schemeClr val="tx1"/>
                </a:solidFill>
                <a:effectLst/>
                <a:latin typeface="+mn-lt"/>
                <a:ea typeface="+mn-ea"/>
                <a:cs typeface="+mn-cs"/>
              </a:rPr>
              <a:t>But more importantly, your sales team now owns DSO. It's their KPI. They're not just chasing receivables—they're engineering faster payment through incentives. That's cultural ownership.</a:t>
            </a:r>
          </a:p>
          <a:p>
            <a:r>
              <a:rPr lang="en-US" sz="1200" kern="1200" dirty="0">
                <a:solidFill>
                  <a:schemeClr val="tx1"/>
                </a:solidFill>
                <a:effectLst/>
                <a:latin typeface="+mn-lt"/>
                <a:ea typeface="+mn-ea"/>
                <a:cs typeface="+mn-cs"/>
              </a:rPr>
              <a:t>LEVER 2: JUST-IN-TIME INVENTORY FINANCE</a:t>
            </a:r>
          </a:p>
          <a:p>
            <a:r>
              <a:rPr lang="en-US" sz="1200" kern="1200" dirty="0">
                <a:solidFill>
                  <a:schemeClr val="tx1"/>
                </a:solidFill>
                <a:effectLst/>
                <a:latin typeface="+mn-lt"/>
                <a:ea typeface="+mn-ea"/>
                <a:cs typeface="+mn-cs"/>
              </a:rPr>
              <a:t>Instead of funding ₹1 crore inventory for 60 days, you fund ₹50 lakh for 20 days. Holding costs drop 15–20%. For pharma, that's ₹2–5 crore annually.</a:t>
            </a:r>
          </a:p>
          <a:p>
            <a:r>
              <a:rPr lang="en-US" sz="1200" kern="1200" dirty="0">
                <a:solidFill>
                  <a:schemeClr val="tx1"/>
                </a:solidFill>
                <a:effectLst/>
                <a:latin typeface="+mn-lt"/>
                <a:ea typeface="+mn-ea"/>
                <a:cs typeface="+mn-cs"/>
              </a:rPr>
              <a:t>Your procurement team now owns DIO. They're not just buying—they're engineering cash-efficient supply. That's discipline.</a:t>
            </a:r>
          </a:p>
          <a:p>
            <a:r>
              <a:rPr lang="en-US" sz="1200" kern="1200" dirty="0">
                <a:solidFill>
                  <a:schemeClr val="tx1"/>
                </a:solidFill>
                <a:effectLst/>
                <a:latin typeface="+mn-lt"/>
                <a:ea typeface="+mn-ea"/>
                <a:cs typeface="+mn-cs"/>
              </a:rPr>
              <a:t>LEVER 3: PAYROLL-LINKED EARNINGS ACCESS</a:t>
            </a:r>
          </a:p>
          <a:p>
            <a:r>
              <a:rPr lang="en-US" sz="1200" kern="1200" dirty="0">
                <a:solidFill>
                  <a:schemeClr val="tx1"/>
                </a:solidFill>
                <a:effectLst/>
                <a:latin typeface="+mn-lt"/>
                <a:ea typeface="+mn-ea"/>
                <a:cs typeface="+mn-cs"/>
              </a:rPr>
              <a:t>Your employees withdraw accrued wages anytime. You reduce payroll friction, improve retention, and free cash tied up in advance payroll funding.</a:t>
            </a:r>
          </a:p>
          <a:p>
            <a:r>
              <a:rPr lang="en-US" sz="1200" kern="1200" dirty="0">
                <a:solidFill>
                  <a:schemeClr val="tx1"/>
                </a:solidFill>
                <a:effectLst/>
                <a:latin typeface="+mn-lt"/>
                <a:ea typeface="+mn-ea"/>
                <a:cs typeface="+mn-cs"/>
              </a:rPr>
              <a:t>Your HR team now owns both retention and liquidity. They see the connection.</a:t>
            </a:r>
          </a:p>
          <a:p>
            <a:r>
              <a:rPr lang="en-US" sz="1200" kern="1200" dirty="0">
                <a:solidFill>
                  <a:schemeClr val="tx1"/>
                </a:solidFill>
                <a:effectLst/>
                <a:latin typeface="+mn-lt"/>
                <a:ea typeface="+mn-ea"/>
                <a:cs typeface="+mn-cs"/>
              </a:rPr>
              <a:t>Combined impact: 25–30% improvement in your cash conversion cycle.</a:t>
            </a:r>
          </a:p>
          <a:p>
            <a:r>
              <a:rPr lang="en-US" sz="1200" kern="1200" dirty="0">
                <a:solidFill>
                  <a:schemeClr val="tx1"/>
                </a:solidFill>
                <a:effectLst/>
                <a:latin typeface="+mn-lt"/>
                <a:ea typeface="+mn-ea"/>
                <a:cs typeface="+mn-cs"/>
              </a:rPr>
              <a:t>But more importantly: Three departments that used to work independently now speak the same language. That's culture transformation.</a:t>
            </a:r>
          </a:p>
          <a:p>
            <a:endParaRPr lang="en-US" dirty="0"/>
          </a:p>
        </p:txBody>
      </p:sp>
      <p:sp>
        <p:nvSpPr>
          <p:cNvPr id="4" name="Slide Number Placeholder 3"/>
          <p:cNvSpPr>
            <a:spLocks noGrp="1"/>
          </p:cNvSpPr>
          <p:nvPr>
            <p:ph type="sldNum" sz="quarter" idx="5"/>
          </p:nvPr>
        </p:nvSpPr>
        <p:spPr/>
        <p:txBody>
          <a:bodyPr/>
          <a:lstStyle/>
          <a:p>
            <a:fld id="{AB98D804-3E87-EA49-AF3D-A9A5836668B1}" type="slidenum">
              <a:rPr lang="en-US" smtClean="0"/>
              <a:t>8</a:t>
            </a:fld>
            <a:endParaRPr lang="en-US"/>
          </a:p>
        </p:txBody>
      </p:sp>
    </p:spTree>
    <p:extLst>
      <p:ext uri="{BB962C8B-B14F-4D97-AF65-F5344CB8AC3E}">
        <p14:creationId xmlns:p14="http://schemas.microsoft.com/office/powerpoint/2010/main" val="5848621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err="1">
                <a:solidFill>
                  <a:schemeClr val="tx1"/>
                </a:solidFill>
                <a:effectLst/>
                <a:latin typeface="+mn-lt"/>
                <a:ea typeface="+mn-ea"/>
                <a:cs typeface="+mn-cs"/>
              </a:rPr>
              <a:t>TReDS</a:t>
            </a:r>
            <a:r>
              <a:rPr lang="en-US" sz="1200" kern="1200" dirty="0">
                <a:solidFill>
                  <a:schemeClr val="tx1"/>
                </a:solidFill>
                <a:effectLst/>
                <a:latin typeface="+mn-lt"/>
                <a:ea typeface="+mn-ea"/>
                <a:cs typeface="+mn-cs"/>
              </a:rPr>
              <a:t>—Trade Receivables Discounting System—is brilliant because it combines standardization, transparency, and inclusion.</a:t>
            </a:r>
          </a:p>
          <a:p>
            <a:r>
              <a:rPr lang="en-US" sz="1200" kern="1200" dirty="0">
                <a:solidFill>
                  <a:schemeClr val="tx1"/>
                </a:solidFill>
                <a:effectLst/>
                <a:latin typeface="+mn-lt"/>
                <a:ea typeface="+mn-ea"/>
                <a:cs typeface="+mn-cs"/>
              </a:rPr>
              <a:t>Think of it like a stock exchange for invoices. Your ₹1 lakh invoice sits there. 50 lenders bid. Highest bidder gets the lowest rate. Market-driven pricing.</a:t>
            </a:r>
          </a:p>
          <a:p>
            <a:r>
              <a:rPr lang="en-US" sz="1200" kern="1200" dirty="0">
                <a:solidFill>
                  <a:schemeClr val="tx1"/>
                </a:solidFill>
                <a:effectLst/>
                <a:latin typeface="+mn-lt"/>
                <a:ea typeface="+mn-ea"/>
                <a:cs typeface="+mn-cs"/>
              </a:rPr>
              <a:t>Standardization = Discipline.</a:t>
            </a:r>
          </a:p>
          <a:p>
            <a:r>
              <a:rPr lang="en-US" sz="1200" kern="1200" dirty="0">
                <a:solidFill>
                  <a:schemeClr val="tx1"/>
                </a:solidFill>
                <a:effectLst/>
                <a:latin typeface="+mn-lt"/>
                <a:ea typeface="+mn-ea"/>
                <a:cs typeface="+mn-cs"/>
              </a:rPr>
              <a:t>Everyone uses the same KYC template, same invoice validation rules, same settlement process. No relationship manager bias. No 'sorry, we don't know your company.' If your invoice is validated, you get financed.</a:t>
            </a:r>
          </a:p>
          <a:p>
            <a:r>
              <a:rPr lang="en-US" sz="1200" kern="1200" dirty="0">
                <a:solidFill>
                  <a:schemeClr val="tx1"/>
                </a:solidFill>
                <a:effectLst/>
                <a:latin typeface="+mn-lt"/>
                <a:ea typeface="+mn-ea"/>
                <a:cs typeface="+mn-cs"/>
              </a:rPr>
              <a:t>Discipline removes emotion and favoritism.</a:t>
            </a:r>
          </a:p>
          <a:p>
            <a:r>
              <a:rPr lang="en-US" sz="1200" kern="1200" dirty="0">
                <a:solidFill>
                  <a:schemeClr val="tx1"/>
                </a:solidFill>
                <a:effectLst/>
                <a:latin typeface="+mn-lt"/>
                <a:ea typeface="+mn-ea"/>
                <a:cs typeface="+mn-cs"/>
              </a:rPr>
              <a:t>Transparency = Trust.</a:t>
            </a:r>
          </a:p>
          <a:p>
            <a:r>
              <a:rPr lang="en-US" sz="1200" kern="1200" dirty="0">
                <a:solidFill>
                  <a:schemeClr val="tx1"/>
                </a:solidFill>
                <a:effectLst/>
                <a:latin typeface="+mn-lt"/>
                <a:ea typeface="+mn-ea"/>
                <a:cs typeface="+mn-cs"/>
              </a:rPr>
              <a:t>All pricing is visible. All rates are competitive. You're not at the mercy of one bank's lending committee. Level playing field.</a:t>
            </a:r>
          </a:p>
          <a:p>
            <a:r>
              <a:rPr lang="en-US" sz="1200" kern="1200" dirty="0">
                <a:solidFill>
                  <a:schemeClr val="tx1"/>
                </a:solidFill>
                <a:effectLst/>
                <a:latin typeface="+mn-lt"/>
                <a:ea typeface="+mn-ea"/>
                <a:cs typeface="+mn-cs"/>
              </a:rPr>
              <a:t>Scale = Impact.</a:t>
            </a:r>
          </a:p>
          <a:p>
            <a:r>
              <a:rPr lang="en-US" sz="1200" kern="1200" dirty="0">
                <a:solidFill>
                  <a:schemeClr val="tx1"/>
                </a:solidFill>
                <a:effectLst/>
                <a:latin typeface="+mn-lt"/>
                <a:ea typeface="+mn-ea"/>
                <a:cs typeface="+mn-cs"/>
              </a:rPr>
              <a:t>Processing used to cost ₹5,000–10,000 per invoice. Now ₹200–500. 20× cheaper.</a:t>
            </a:r>
          </a:p>
          <a:p>
            <a:r>
              <a:rPr lang="en-US" sz="1200" kern="1200" dirty="0">
                <a:solidFill>
                  <a:schemeClr val="tx1"/>
                </a:solidFill>
                <a:effectLst/>
                <a:latin typeface="+mn-lt"/>
                <a:ea typeface="+mn-ea"/>
                <a:cs typeface="+mn-cs"/>
              </a:rPr>
              <a:t>Which means your ₹5 lakh invoice is as financeable as your ₹10 crore invoice.</a:t>
            </a:r>
          </a:p>
          <a:p>
            <a:r>
              <a:rPr lang="en-US" sz="1200" kern="1200" dirty="0">
                <a:solidFill>
                  <a:schemeClr val="tx1"/>
                </a:solidFill>
                <a:effectLst/>
                <a:latin typeface="+mn-lt"/>
                <a:ea typeface="+mn-ea"/>
                <a:cs typeface="+mn-cs"/>
              </a:rPr>
              <a:t>Compliance:</a:t>
            </a:r>
          </a:p>
          <a:p>
            <a:r>
              <a:rPr lang="en-US" sz="1200" kern="1200" dirty="0">
                <a:solidFill>
                  <a:schemeClr val="tx1"/>
                </a:solidFill>
                <a:effectLst/>
                <a:latin typeface="+mn-lt"/>
                <a:ea typeface="+mn-ea"/>
                <a:cs typeface="+mn-cs"/>
              </a:rPr>
              <a:t>RBI-regulated. Transparent pricing. Full audit trail. Zero gray area. As a CA, you can audit this system with confidence.</a:t>
            </a:r>
          </a:p>
          <a:p>
            <a:r>
              <a:rPr lang="en-US" sz="1200" kern="1200" dirty="0">
                <a:solidFill>
                  <a:schemeClr val="tx1"/>
                </a:solidFill>
                <a:effectLst/>
                <a:latin typeface="+mn-lt"/>
                <a:ea typeface="+mn-ea"/>
                <a:cs typeface="+mn-cs"/>
              </a:rPr>
              <a:t>NIBM India published research last month titled 'Revolutionizing Supply Chain Finance for MSMEs.' Their conclusion? </a:t>
            </a:r>
            <a:r>
              <a:rPr lang="en-US" sz="1200" kern="1200" dirty="0" err="1">
                <a:solidFill>
                  <a:schemeClr val="tx1"/>
                </a:solidFill>
                <a:effectLst/>
                <a:latin typeface="+mn-lt"/>
                <a:ea typeface="+mn-ea"/>
                <a:cs typeface="+mn-cs"/>
              </a:rPr>
              <a:t>TReDS</a:t>
            </a:r>
            <a:r>
              <a:rPr lang="en-US" sz="1200" kern="1200" dirty="0">
                <a:solidFill>
                  <a:schemeClr val="tx1"/>
                </a:solidFill>
                <a:effectLst/>
                <a:latin typeface="+mn-lt"/>
                <a:ea typeface="+mn-ea"/>
                <a:cs typeface="+mn-cs"/>
              </a:rPr>
              <a:t> is the breakthrough because it democratizes access through disciplined standardization.</a:t>
            </a:r>
          </a:p>
          <a:p>
            <a:r>
              <a:rPr lang="en-US" sz="1200" kern="1200" dirty="0">
                <a:solidFill>
                  <a:schemeClr val="tx1"/>
                </a:solidFill>
                <a:effectLst/>
                <a:latin typeface="+mn-lt"/>
                <a:ea typeface="+mn-ea"/>
                <a:cs typeface="+mn-cs"/>
              </a:rPr>
              <a:t>Inclusion isn't charity. It's engineering.</a:t>
            </a:r>
          </a:p>
          <a:p>
            <a:endParaRPr lang="en-US" dirty="0"/>
          </a:p>
        </p:txBody>
      </p:sp>
      <p:sp>
        <p:nvSpPr>
          <p:cNvPr id="4" name="Slide Number Placeholder 3"/>
          <p:cNvSpPr>
            <a:spLocks noGrp="1"/>
          </p:cNvSpPr>
          <p:nvPr>
            <p:ph type="sldNum" sz="quarter" idx="5"/>
          </p:nvPr>
        </p:nvSpPr>
        <p:spPr/>
        <p:txBody>
          <a:bodyPr/>
          <a:lstStyle/>
          <a:p>
            <a:fld id="{AB98D804-3E87-EA49-AF3D-A9A5836668B1}" type="slidenum">
              <a:rPr lang="en-US" smtClean="0"/>
              <a:t>9</a:t>
            </a:fld>
            <a:endParaRPr lang="en-US"/>
          </a:p>
        </p:txBody>
      </p:sp>
    </p:spTree>
    <p:extLst>
      <p:ext uri="{BB962C8B-B14F-4D97-AF65-F5344CB8AC3E}">
        <p14:creationId xmlns:p14="http://schemas.microsoft.com/office/powerpoint/2010/main" val="906866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38F89-34DB-A453-C558-A253CFEEE3E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2F2C822-9495-B957-F3E0-BAE39D4767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B0C3CA-C90C-0C81-15D4-D27EA2648763}"/>
              </a:ext>
            </a:extLst>
          </p:cNvPr>
          <p:cNvSpPr>
            <a:spLocks noGrp="1"/>
          </p:cNvSpPr>
          <p:nvPr>
            <p:ph type="dt" sz="half" idx="10"/>
          </p:nvPr>
        </p:nvSpPr>
        <p:spPr/>
        <p:txBody>
          <a:bodyPr/>
          <a:lstStyle/>
          <a:p>
            <a:fld id="{C44C3571-B4F3-214E-9250-D8A3E7CF12B9}" type="datetime1">
              <a:rPr lang="en-US" smtClean="0"/>
              <a:t>11/29/2025</a:t>
            </a:fld>
            <a:endParaRPr lang="en-US"/>
          </a:p>
        </p:txBody>
      </p:sp>
      <p:sp>
        <p:nvSpPr>
          <p:cNvPr id="5" name="Footer Placeholder 4">
            <a:extLst>
              <a:ext uri="{FF2B5EF4-FFF2-40B4-BE49-F238E27FC236}">
                <a16:creationId xmlns:a16="http://schemas.microsoft.com/office/drawing/2014/main" id="{981E9D81-7AAD-3220-2873-B477CCF3A4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B01C7FC-FCEA-4642-FB27-C014F2A727E7}"/>
              </a:ext>
            </a:extLst>
          </p:cNvPr>
          <p:cNvSpPr>
            <a:spLocks noGrp="1"/>
          </p:cNvSpPr>
          <p:nvPr>
            <p:ph type="sldNum" sz="quarter" idx="12"/>
          </p:nvPr>
        </p:nvSpPr>
        <p:spPr/>
        <p:txBody>
          <a:bodyPr/>
          <a:lstStyle/>
          <a:p>
            <a:fld id="{751D9983-39A7-6149-B36D-14CDBB73CB2A}" type="slidenum">
              <a:rPr lang="en-US" smtClean="0"/>
              <a:t>‹#›</a:t>
            </a:fld>
            <a:endParaRPr lang="en-US"/>
          </a:p>
        </p:txBody>
      </p:sp>
    </p:spTree>
    <p:extLst>
      <p:ext uri="{BB962C8B-B14F-4D97-AF65-F5344CB8AC3E}">
        <p14:creationId xmlns:p14="http://schemas.microsoft.com/office/powerpoint/2010/main" val="3434899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F5EDD-D6D5-27AC-D69F-D327FDEDC32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2D96B2-A147-BE36-CB99-CFCDF517101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C6E428-CE19-007B-2314-6F48F8621728}"/>
              </a:ext>
            </a:extLst>
          </p:cNvPr>
          <p:cNvSpPr>
            <a:spLocks noGrp="1"/>
          </p:cNvSpPr>
          <p:nvPr>
            <p:ph type="dt" sz="half" idx="10"/>
          </p:nvPr>
        </p:nvSpPr>
        <p:spPr/>
        <p:txBody>
          <a:bodyPr/>
          <a:lstStyle/>
          <a:p>
            <a:fld id="{103D4AC5-FBED-C34C-9932-1701C8C006FA}" type="datetime1">
              <a:rPr lang="en-US" smtClean="0"/>
              <a:t>11/29/2025</a:t>
            </a:fld>
            <a:endParaRPr lang="en-US"/>
          </a:p>
        </p:txBody>
      </p:sp>
      <p:sp>
        <p:nvSpPr>
          <p:cNvPr id="5" name="Footer Placeholder 4">
            <a:extLst>
              <a:ext uri="{FF2B5EF4-FFF2-40B4-BE49-F238E27FC236}">
                <a16:creationId xmlns:a16="http://schemas.microsoft.com/office/drawing/2014/main" id="{39F1340C-9EF3-4EF4-3CEB-B31E20AC26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BF0E4-D7BB-E014-4BEE-F07BC012B12F}"/>
              </a:ext>
            </a:extLst>
          </p:cNvPr>
          <p:cNvSpPr>
            <a:spLocks noGrp="1"/>
          </p:cNvSpPr>
          <p:nvPr>
            <p:ph type="sldNum" sz="quarter" idx="12"/>
          </p:nvPr>
        </p:nvSpPr>
        <p:spPr/>
        <p:txBody>
          <a:bodyPr/>
          <a:lstStyle/>
          <a:p>
            <a:fld id="{751D9983-39A7-6149-B36D-14CDBB73CB2A}" type="slidenum">
              <a:rPr lang="en-US" smtClean="0"/>
              <a:t>‹#›</a:t>
            </a:fld>
            <a:endParaRPr lang="en-US"/>
          </a:p>
        </p:txBody>
      </p:sp>
    </p:spTree>
    <p:extLst>
      <p:ext uri="{BB962C8B-B14F-4D97-AF65-F5344CB8AC3E}">
        <p14:creationId xmlns:p14="http://schemas.microsoft.com/office/powerpoint/2010/main" val="3166870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C1175D-F50F-F5D8-49A1-51832D1BED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8A9BD3B-2EDF-4076-A0A5-F42730FA0E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C622D5-A380-8B5F-825F-EB39EA37A18B}"/>
              </a:ext>
            </a:extLst>
          </p:cNvPr>
          <p:cNvSpPr>
            <a:spLocks noGrp="1"/>
          </p:cNvSpPr>
          <p:nvPr>
            <p:ph type="dt" sz="half" idx="10"/>
          </p:nvPr>
        </p:nvSpPr>
        <p:spPr/>
        <p:txBody>
          <a:bodyPr/>
          <a:lstStyle/>
          <a:p>
            <a:fld id="{EC172929-5F91-7E4E-873E-1465F8D0A32D}" type="datetime1">
              <a:rPr lang="en-US" smtClean="0"/>
              <a:t>11/29/2025</a:t>
            </a:fld>
            <a:endParaRPr lang="en-US"/>
          </a:p>
        </p:txBody>
      </p:sp>
      <p:sp>
        <p:nvSpPr>
          <p:cNvPr id="5" name="Footer Placeholder 4">
            <a:extLst>
              <a:ext uri="{FF2B5EF4-FFF2-40B4-BE49-F238E27FC236}">
                <a16:creationId xmlns:a16="http://schemas.microsoft.com/office/drawing/2014/main" id="{41281586-542B-5402-8063-77BB7EEBFC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445F2F-B056-8B4F-C955-53F9E0097EC8}"/>
              </a:ext>
            </a:extLst>
          </p:cNvPr>
          <p:cNvSpPr>
            <a:spLocks noGrp="1"/>
          </p:cNvSpPr>
          <p:nvPr>
            <p:ph type="sldNum" sz="quarter" idx="12"/>
          </p:nvPr>
        </p:nvSpPr>
        <p:spPr/>
        <p:txBody>
          <a:bodyPr/>
          <a:lstStyle/>
          <a:p>
            <a:fld id="{751D9983-39A7-6149-B36D-14CDBB73CB2A}" type="slidenum">
              <a:rPr lang="en-US" smtClean="0"/>
              <a:t>‹#›</a:t>
            </a:fld>
            <a:endParaRPr lang="en-US"/>
          </a:p>
        </p:txBody>
      </p:sp>
    </p:spTree>
    <p:extLst>
      <p:ext uri="{BB962C8B-B14F-4D97-AF65-F5344CB8AC3E}">
        <p14:creationId xmlns:p14="http://schemas.microsoft.com/office/powerpoint/2010/main" val="3906883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0914D9F-7205-F575-DF19-8FEC694BAEED}"/>
              </a:ext>
            </a:extLst>
          </p:cNvPr>
          <p:cNvSpPr>
            <a:spLocks noChangeAspect="1"/>
          </p:cNvSpPr>
          <p:nvPr userDrawn="1"/>
        </p:nvSpPr>
        <p:spPr>
          <a:xfrm>
            <a:off x="11225906" y="6144689"/>
            <a:ext cx="457200" cy="453760"/>
          </a:xfrm>
          <a:prstGeom prst="rect">
            <a:avLst/>
          </a:prstGeom>
          <a:solidFill>
            <a:srgbClr val="F465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376D85-62F9-AF72-8663-470CD6C412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F8662E-7861-9EE3-FAE1-A05757D82E8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2FDD7D-A230-A482-14FA-4B711D1A8DA4}"/>
              </a:ext>
            </a:extLst>
          </p:cNvPr>
          <p:cNvSpPr>
            <a:spLocks noGrp="1"/>
          </p:cNvSpPr>
          <p:nvPr>
            <p:ph type="dt" sz="half" idx="10"/>
          </p:nvPr>
        </p:nvSpPr>
        <p:spPr/>
        <p:txBody>
          <a:bodyPr/>
          <a:lstStyle/>
          <a:p>
            <a:fld id="{D262BAA2-52D8-CE45-85B0-19A5DA894FA2}" type="datetime1">
              <a:rPr lang="en-US" smtClean="0"/>
              <a:t>11/29/2025</a:t>
            </a:fld>
            <a:endParaRPr lang="en-US"/>
          </a:p>
        </p:txBody>
      </p:sp>
      <p:sp>
        <p:nvSpPr>
          <p:cNvPr id="5" name="Footer Placeholder 4">
            <a:extLst>
              <a:ext uri="{FF2B5EF4-FFF2-40B4-BE49-F238E27FC236}">
                <a16:creationId xmlns:a16="http://schemas.microsoft.com/office/drawing/2014/main" id="{2267FCCC-BAEE-D9C0-25FD-0F6AC28F8D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7D4E71-ADF6-A1AB-58F0-94D6220953EB}"/>
              </a:ext>
            </a:extLst>
          </p:cNvPr>
          <p:cNvSpPr>
            <a:spLocks noGrp="1"/>
          </p:cNvSpPr>
          <p:nvPr>
            <p:ph type="sldNum" sz="quarter" idx="12"/>
          </p:nvPr>
        </p:nvSpPr>
        <p:spPr>
          <a:xfrm>
            <a:off x="11247422" y="6184222"/>
            <a:ext cx="419548" cy="365125"/>
          </a:xfrm>
        </p:spPr>
        <p:txBody>
          <a:bodyPr/>
          <a:lstStyle>
            <a:lvl1pPr algn="ctr">
              <a:defRPr sz="1400" b="0" i="0">
                <a:solidFill>
                  <a:schemeClr val="bg1"/>
                </a:solidFill>
                <a:latin typeface="Montserrat Medium" pitchFamily="2" charset="77"/>
              </a:defRPr>
            </a:lvl1pPr>
          </a:lstStyle>
          <a:p>
            <a:pPr algn="ctr"/>
            <a:fld id="{751D9983-39A7-6149-B36D-14CDBB73CB2A}" type="slidenum">
              <a:rPr lang="en-US" smtClean="0"/>
              <a:pPr/>
              <a:t>‹#›</a:t>
            </a:fld>
            <a:endParaRPr lang="en-US"/>
          </a:p>
        </p:txBody>
      </p:sp>
      <p:cxnSp>
        <p:nvCxnSpPr>
          <p:cNvPr id="9" name="Straight Connector 8">
            <a:extLst>
              <a:ext uri="{FF2B5EF4-FFF2-40B4-BE49-F238E27FC236}">
                <a16:creationId xmlns:a16="http://schemas.microsoft.com/office/drawing/2014/main" id="{0B26CCB9-E915-8FA8-BA8B-2CD69B5E09B8}"/>
              </a:ext>
            </a:extLst>
          </p:cNvPr>
          <p:cNvCxnSpPr>
            <a:cxnSpLocks/>
            <a:endCxn id="6" idx="3"/>
          </p:cNvCxnSpPr>
          <p:nvPr userDrawn="1"/>
        </p:nvCxnSpPr>
        <p:spPr>
          <a:xfrm flipH="1">
            <a:off x="11666970" y="6366785"/>
            <a:ext cx="525030" cy="0"/>
          </a:xfrm>
          <a:prstGeom prst="line">
            <a:avLst/>
          </a:prstGeom>
          <a:ln w="6350">
            <a:solidFill>
              <a:srgbClr val="F46524"/>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8957210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23F5F-84F2-95C4-B841-43FB9B5F84A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DB73FF9-3238-683D-096E-B5A12C6F6C7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1C36CD-B8EB-CDC6-0591-AB103A0CC7BB}"/>
              </a:ext>
            </a:extLst>
          </p:cNvPr>
          <p:cNvSpPr>
            <a:spLocks noGrp="1"/>
          </p:cNvSpPr>
          <p:nvPr>
            <p:ph type="dt" sz="half" idx="10"/>
          </p:nvPr>
        </p:nvSpPr>
        <p:spPr/>
        <p:txBody>
          <a:bodyPr/>
          <a:lstStyle/>
          <a:p>
            <a:fld id="{435AEF6D-64F0-C043-85C5-1D75BFC24031}" type="datetime1">
              <a:rPr lang="en-US" smtClean="0"/>
              <a:t>11/29/2025</a:t>
            </a:fld>
            <a:endParaRPr lang="en-US"/>
          </a:p>
        </p:txBody>
      </p:sp>
      <p:sp>
        <p:nvSpPr>
          <p:cNvPr id="5" name="Footer Placeholder 4">
            <a:extLst>
              <a:ext uri="{FF2B5EF4-FFF2-40B4-BE49-F238E27FC236}">
                <a16:creationId xmlns:a16="http://schemas.microsoft.com/office/drawing/2014/main" id="{5C501124-1E09-488B-A85B-BB0E2B0D3C0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701D53-7529-6077-12C3-E5489E3028E9}"/>
              </a:ext>
            </a:extLst>
          </p:cNvPr>
          <p:cNvSpPr>
            <a:spLocks noGrp="1"/>
          </p:cNvSpPr>
          <p:nvPr>
            <p:ph type="sldNum" sz="quarter" idx="12"/>
          </p:nvPr>
        </p:nvSpPr>
        <p:spPr/>
        <p:txBody>
          <a:bodyPr/>
          <a:lstStyle/>
          <a:p>
            <a:fld id="{751D9983-39A7-6149-B36D-14CDBB73CB2A}" type="slidenum">
              <a:rPr lang="en-US" smtClean="0"/>
              <a:t>‹#›</a:t>
            </a:fld>
            <a:endParaRPr lang="en-US"/>
          </a:p>
        </p:txBody>
      </p:sp>
    </p:spTree>
    <p:extLst>
      <p:ext uri="{BB962C8B-B14F-4D97-AF65-F5344CB8AC3E}">
        <p14:creationId xmlns:p14="http://schemas.microsoft.com/office/powerpoint/2010/main" val="161754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94571-0E1A-F3F6-F80B-D83D330A79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A6D127-AD62-E874-8DAC-D68D5657E02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A0CCA3-B8F7-1244-E10E-B7853382CD7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C842AF6-9104-3F1E-F638-1AE5A36909AA}"/>
              </a:ext>
            </a:extLst>
          </p:cNvPr>
          <p:cNvSpPr>
            <a:spLocks noGrp="1"/>
          </p:cNvSpPr>
          <p:nvPr>
            <p:ph type="dt" sz="half" idx="10"/>
          </p:nvPr>
        </p:nvSpPr>
        <p:spPr/>
        <p:txBody>
          <a:bodyPr/>
          <a:lstStyle/>
          <a:p>
            <a:fld id="{0D0F71EA-4A2E-054A-BB51-01BCF489472E}" type="datetime1">
              <a:rPr lang="en-US" smtClean="0"/>
              <a:t>11/29/2025</a:t>
            </a:fld>
            <a:endParaRPr lang="en-US"/>
          </a:p>
        </p:txBody>
      </p:sp>
      <p:sp>
        <p:nvSpPr>
          <p:cNvPr id="6" name="Footer Placeholder 5">
            <a:extLst>
              <a:ext uri="{FF2B5EF4-FFF2-40B4-BE49-F238E27FC236}">
                <a16:creationId xmlns:a16="http://schemas.microsoft.com/office/drawing/2014/main" id="{E2C577DD-5540-CD2F-DAFB-161F02D595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F8390E-0F82-0D64-8DF1-10C5803F87C5}"/>
              </a:ext>
            </a:extLst>
          </p:cNvPr>
          <p:cNvSpPr>
            <a:spLocks noGrp="1"/>
          </p:cNvSpPr>
          <p:nvPr>
            <p:ph type="sldNum" sz="quarter" idx="12"/>
          </p:nvPr>
        </p:nvSpPr>
        <p:spPr/>
        <p:txBody>
          <a:bodyPr/>
          <a:lstStyle/>
          <a:p>
            <a:fld id="{751D9983-39A7-6149-B36D-14CDBB73CB2A}" type="slidenum">
              <a:rPr lang="en-US" smtClean="0"/>
              <a:t>‹#›</a:t>
            </a:fld>
            <a:endParaRPr lang="en-US"/>
          </a:p>
        </p:txBody>
      </p:sp>
    </p:spTree>
    <p:extLst>
      <p:ext uri="{BB962C8B-B14F-4D97-AF65-F5344CB8AC3E}">
        <p14:creationId xmlns:p14="http://schemas.microsoft.com/office/powerpoint/2010/main" val="701717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33A4A-1751-9D94-CFF1-46978938FBC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686A363-89B9-1BBD-9E58-D73782A0B9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572770-B3CA-E0A5-607B-833640EF46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8DD5ABF-80A8-667D-108F-138E0456844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E5B0BFF-914E-B0E9-D671-CD502B10799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F95ED74-D02B-92BA-1110-74FCEE09AEAD}"/>
              </a:ext>
            </a:extLst>
          </p:cNvPr>
          <p:cNvSpPr>
            <a:spLocks noGrp="1"/>
          </p:cNvSpPr>
          <p:nvPr>
            <p:ph type="dt" sz="half" idx="10"/>
          </p:nvPr>
        </p:nvSpPr>
        <p:spPr/>
        <p:txBody>
          <a:bodyPr/>
          <a:lstStyle/>
          <a:p>
            <a:fld id="{D36D5BA2-94EB-DC41-9C24-649E039F58EE}" type="datetime1">
              <a:rPr lang="en-US" smtClean="0"/>
              <a:t>11/29/2025</a:t>
            </a:fld>
            <a:endParaRPr lang="en-US"/>
          </a:p>
        </p:txBody>
      </p:sp>
      <p:sp>
        <p:nvSpPr>
          <p:cNvPr id="8" name="Footer Placeholder 7">
            <a:extLst>
              <a:ext uri="{FF2B5EF4-FFF2-40B4-BE49-F238E27FC236}">
                <a16:creationId xmlns:a16="http://schemas.microsoft.com/office/drawing/2014/main" id="{ADB3D188-BB31-6664-3833-F344BA53B10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88656FD-0D89-12BC-D939-77A8C9DCCCA9}"/>
              </a:ext>
            </a:extLst>
          </p:cNvPr>
          <p:cNvSpPr>
            <a:spLocks noGrp="1"/>
          </p:cNvSpPr>
          <p:nvPr>
            <p:ph type="sldNum" sz="quarter" idx="12"/>
          </p:nvPr>
        </p:nvSpPr>
        <p:spPr/>
        <p:txBody>
          <a:bodyPr/>
          <a:lstStyle/>
          <a:p>
            <a:fld id="{751D9983-39A7-6149-B36D-14CDBB73CB2A}" type="slidenum">
              <a:rPr lang="en-US" smtClean="0"/>
              <a:t>‹#›</a:t>
            </a:fld>
            <a:endParaRPr lang="en-US"/>
          </a:p>
        </p:txBody>
      </p:sp>
    </p:spTree>
    <p:extLst>
      <p:ext uri="{BB962C8B-B14F-4D97-AF65-F5344CB8AC3E}">
        <p14:creationId xmlns:p14="http://schemas.microsoft.com/office/powerpoint/2010/main" val="66380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5AF41-2EB8-F611-C8A9-848DF35C4CD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0CD7F13-D271-1337-075C-52350725048D}"/>
              </a:ext>
            </a:extLst>
          </p:cNvPr>
          <p:cNvSpPr>
            <a:spLocks noGrp="1"/>
          </p:cNvSpPr>
          <p:nvPr>
            <p:ph type="dt" sz="half" idx="10"/>
          </p:nvPr>
        </p:nvSpPr>
        <p:spPr/>
        <p:txBody>
          <a:bodyPr/>
          <a:lstStyle/>
          <a:p>
            <a:fld id="{B2CFBF01-7D3A-1D47-ACF1-256CDD276775}" type="datetime1">
              <a:rPr lang="en-US" smtClean="0"/>
              <a:t>11/29/2025</a:t>
            </a:fld>
            <a:endParaRPr lang="en-US"/>
          </a:p>
        </p:txBody>
      </p:sp>
      <p:sp>
        <p:nvSpPr>
          <p:cNvPr id="4" name="Footer Placeholder 3">
            <a:extLst>
              <a:ext uri="{FF2B5EF4-FFF2-40B4-BE49-F238E27FC236}">
                <a16:creationId xmlns:a16="http://schemas.microsoft.com/office/drawing/2014/main" id="{597952CE-6FA6-C597-4995-4E96E3F7547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FC46412-A8F9-BB65-5A88-E66B330FF4D2}"/>
              </a:ext>
            </a:extLst>
          </p:cNvPr>
          <p:cNvSpPr>
            <a:spLocks noGrp="1"/>
          </p:cNvSpPr>
          <p:nvPr>
            <p:ph type="sldNum" sz="quarter" idx="12"/>
          </p:nvPr>
        </p:nvSpPr>
        <p:spPr/>
        <p:txBody>
          <a:bodyPr/>
          <a:lstStyle/>
          <a:p>
            <a:fld id="{751D9983-39A7-6149-B36D-14CDBB73CB2A}" type="slidenum">
              <a:rPr lang="en-US" smtClean="0"/>
              <a:t>‹#›</a:t>
            </a:fld>
            <a:endParaRPr lang="en-US"/>
          </a:p>
        </p:txBody>
      </p:sp>
    </p:spTree>
    <p:extLst>
      <p:ext uri="{BB962C8B-B14F-4D97-AF65-F5344CB8AC3E}">
        <p14:creationId xmlns:p14="http://schemas.microsoft.com/office/powerpoint/2010/main" val="141368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3A20523-9195-CC6F-7E4D-AD16995E2AF9}"/>
              </a:ext>
            </a:extLst>
          </p:cNvPr>
          <p:cNvSpPr>
            <a:spLocks noGrp="1"/>
          </p:cNvSpPr>
          <p:nvPr>
            <p:ph type="dt" sz="half" idx="10"/>
          </p:nvPr>
        </p:nvSpPr>
        <p:spPr/>
        <p:txBody>
          <a:bodyPr/>
          <a:lstStyle/>
          <a:p>
            <a:fld id="{C5B5B4A7-B742-AD42-840B-E3E81446DCA8}" type="datetime1">
              <a:rPr lang="en-US" smtClean="0"/>
              <a:t>11/29/2025</a:t>
            </a:fld>
            <a:endParaRPr lang="en-US"/>
          </a:p>
        </p:txBody>
      </p:sp>
      <p:sp>
        <p:nvSpPr>
          <p:cNvPr id="3" name="Footer Placeholder 2">
            <a:extLst>
              <a:ext uri="{FF2B5EF4-FFF2-40B4-BE49-F238E27FC236}">
                <a16:creationId xmlns:a16="http://schemas.microsoft.com/office/drawing/2014/main" id="{066F685E-B289-5254-BB6A-F00E0489993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22F41C9-9277-0E1D-E0B1-E336FDB171E9}"/>
              </a:ext>
            </a:extLst>
          </p:cNvPr>
          <p:cNvSpPr>
            <a:spLocks noGrp="1"/>
          </p:cNvSpPr>
          <p:nvPr>
            <p:ph type="sldNum" sz="quarter" idx="12"/>
          </p:nvPr>
        </p:nvSpPr>
        <p:spPr/>
        <p:txBody>
          <a:bodyPr/>
          <a:lstStyle/>
          <a:p>
            <a:fld id="{751D9983-39A7-6149-B36D-14CDBB73CB2A}" type="slidenum">
              <a:rPr lang="en-US" smtClean="0"/>
              <a:t>‹#›</a:t>
            </a:fld>
            <a:endParaRPr lang="en-US"/>
          </a:p>
        </p:txBody>
      </p:sp>
    </p:spTree>
    <p:extLst>
      <p:ext uri="{BB962C8B-B14F-4D97-AF65-F5344CB8AC3E}">
        <p14:creationId xmlns:p14="http://schemas.microsoft.com/office/powerpoint/2010/main" val="1370485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5D55E-1340-FB86-FAAA-52801B937C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7A0A747-3828-697F-F019-2539936D39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D5E5215-8979-1643-D637-E8C7798D65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7A79E6-55DF-CACB-2807-62155B01AA90}"/>
              </a:ext>
            </a:extLst>
          </p:cNvPr>
          <p:cNvSpPr>
            <a:spLocks noGrp="1"/>
          </p:cNvSpPr>
          <p:nvPr>
            <p:ph type="dt" sz="half" idx="10"/>
          </p:nvPr>
        </p:nvSpPr>
        <p:spPr/>
        <p:txBody>
          <a:bodyPr/>
          <a:lstStyle/>
          <a:p>
            <a:fld id="{DE899455-E300-D545-AE64-D167B8C61F45}" type="datetime1">
              <a:rPr lang="en-US" smtClean="0"/>
              <a:t>11/29/2025</a:t>
            </a:fld>
            <a:endParaRPr lang="en-US"/>
          </a:p>
        </p:txBody>
      </p:sp>
      <p:sp>
        <p:nvSpPr>
          <p:cNvPr id="6" name="Footer Placeholder 5">
            <a:extLst>
              <a:ext uri="{FF2B5EF4-FFF2-40B4-BE49-F238E27FC236}">
                <a16:creationId xmlns:a16="http://schemas.microsoft.com/office/drawing/2014/main" id="{54576B82-E3FF-D8F2-F722-0300A684E1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E05CDAF-8A81-EA2C-3EE4-670164797337}"/>
              </a:ext>
            </a:extLst>
          </p:cNvPr>
          <p:cNvSpPr>
            <a:spLocks noGrp="1"/>
          </p:cNvSpPr>
          <p:nvPr>
            <p:ph type="sldNum" sz="quarter" idx="12"/>
          </p:nvPr>
        </p:nvSpPr>
        <p:spPr/>
        <p:txBody>
          <a:bodyPr/>
          <a:lstStyle/>
          <a:p>
            <a:fld id="{751D9983-39A7-6149-B36D-14CDBB73CB2A}" type="slidenum">
              <a:rPr lang="en-US" smtClean="0"/>
              <a:t>‹#›</a:t>
            </a:fld>
            <a:endParaRPr lang="en-US"/>
          </a:p>
        </p:txBody>
      </p:sp>
    </p:spTree>
    <p:extLst>
      <p:ext uri="{BB962C8B-B14F-4D97-AF65-F5344CB8AC3E}">
        <p14:creationId xmlns:p14="http://schemas.microsoft.com/office/powerpoint/2010/main" val="1118892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787942-49A2-02E0-80A7-D3B793264B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B4F575-779F-5A12-A8F9-414AFC5038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1ABEEB5-E2D4-ED92-7347-05D5094773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1BD678-B54F-9013-1505-D6237F32D29B}"/>
              </a:ext>
            </a:extLst>
          </p:cNvPr>
          <p:cNvSpPr>
            <a:spLocks noGrp="1"/>
          </p:cNvSpPr>
          <p:nvPr>
            <p:ph type="dt" sz="half" idx="10"/>
          </p:nvPr>
        </p:nvSpPr>
        <p:spPr/>
        <p:txBody>
          <a:bodyPr/>
          <a:lstStyle/>
          <a:p>
            <a:fld id="{3BF0E6B0-8D41-E748-8E96-8C7E4335E1EE}" type="datetime1">
              <a:rPr lang="en-US" smtClean="0"/>
              <a:t>11/29/2025</a:t>
            </a:fld>
            <a:endParaRPr lang="en-US"/>
          </a:p>
        </p:txBody>
      </p:sp>
      <p:sp>
        <p:nvSpPr>
          <p:cNvPr id="6" name="Footer Placeholder 5">
            <a:extLst>
              <a:ext uri="{FF2B5EF4-FFF2-40B4-BE49-F238E27FC236}">
                <a16:creationId xmlns:a16="http://schemas.microsoft.com/office/drawing/2014/main" id="{FDDE095A-1073-B45D-FF03-3BAF035720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C7A6C2-C064-B438-439F-B14C248521BE}"/>
              </a:ext>
            </a:extLst>
          </p:cNvPr>
          <p:cNvSpPr>
            <a:spLocks noGrp="1"/>
          </p:cNvSpPr>
          <p:nvPr>
            <p:ph type="sldNum" sz="quarter" idx="12"/>
          </p:nvPr>
        </p:nvSpPr>
        <p:spPr/>
        <p:txBody>
          <a:bodyPr/>
          <a:lstStyle/>
          <a:p>
            <a:fld id="{751D9983-39A7-6149-B36D-14CDBB73CB2A}" type="slidenum">
              <a:rPr lang="en-US" smtClean="0"/>
              <a:t>‹#›</a:t>
            </a:fld>
            <a:endParaRPr lang="en-US"/>
          </a:p>
        </p:txBody>
      </p:sp>
    </p:spTree>
    <p:extLst>
      <p:ext uri="{BB962C8B-B14F-4D97-AF65-F5344CB8AC3E}">
        <p14:creationId xmlns:p14="http://schemas.microsoft.com/office/powerpoint/2010/main" val="2282746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FB7DDD-D8E2-EF8A-6241-723571126E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C233651-43FC-A9DB-4CA0-0A88494D41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D1B2FA-956A-7A8B-613F-26F1B08D83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8DE259-614B-814A-97FD-98C47F2CBD4B}" type="datetime1">
              <a:rPr lang="en-US" smtClean="0"/>
              <a:t>11/29/2025</a:t>
            </a:fld>
            <a:endParaRPr lang="en-US"/>
          </a:p>
        </p:txBody>
      </p:sp>
      <p:sp>
        <p:nvSpPr>
          <p:cNvPr id="5" name="Footer Placeholder 4">
            <a:extLst>
              <a:ext uri="{FF2B5EF4-FFF2-40B4-BE49-F238E27FC236}">
                <a16:creationId xmlns:a16="http://schemas.microsoft.com/office/drawing/2014/main" id="{590AE3AA-DBCE-8DF4-8E55-883EAED3C5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8E3CFAC-9D73-13F9-1797-93D024C492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51D9983-39A7-6149-B36D-14CDBB73CB2A}" type="slidenum">
              <a:rPr lang="en-US" smtClean="0"/>
              <a:t>‹#›</a:t>
            </a:fld>
            <a:endParaRPr lang="en-US"/>
          </a:p>
        </p:txBody>
      </p:sp>
    </p:spTree>
    <p:extLst>
      <p:ext uri="{BB962C8B-B14F-4D97-AF65-F5344CB8AC3E}">
        <p14:creationId xmlns:p14="http://schemas.microsoft.com/office/powerpoint/2010/main" val="3555498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amohitdhand@gmail.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mailto:camohitdhand@gmail.com" TargetMode="Externa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64671A5-96D0-9920-CACA-90DB662B6747}"/>
              </a:ext>
            </a:extLst>
          </p:cNvPr>
          <p:cNvSpPr>
            <a:spLocks noGrp="1" noRot="1" noMove="1" noResize="1" noEditPoints="1" noAdjustHandles="1" noChangeArrowheads="1" noChangeShapeType="1"/>
          </p:cNvSpPr>
          <p:nvPr/>
        </p:nvSpPr>
        <p:spPr>
          <a:xfrm>
            <a:off x="0" y="0"/>
            <a:ext cx="12192000" cy="6858000"/>
          </a:xfrm>
          <a:prstGeom prst="rect">
            <a:avLst/>
          </a:prstGeom>
          <a:solidFill>
            <a:srgbClr val="F465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24682E5-61B7-CA57-7F95-DA2391BF5A46}"/>
              </a:ext>
            </a:extLst>
          </p:cNvPr>
          <p:cNvSpPr txBox="1"/>
          <p:nvPr/>
        </p:nvSpPr>
        <p:spPr>
          <a:xfrm>
            <a:off x="626165" y="648164"/>
            <a:ext cx="10939670" cy="615553"/>
          </a:xfrm>
          <a:prstGeom prst="rect">
            <a:avLst/>
          </a:prstGeom>
          <a:noFill/>
          <a:ln w="19050">
            <a:noFill/>
          </a:ln>
        </p:spPr>
        <p:txBody>
          <a:bodyPr wrap="square" lIns="91440" tIns="91440" rIns="91440" bIns="91440">
            <a:spAutoFit/>
          </a:bodyPr>
          <a:lstStyle/>
          <a:p>
            <a:pPr algn="ctr"/>
            <a:r>
              <a:rPr lang="en-US" sz="2800" b="1" dirty="0">
                <a:latin typeface="Roboto" pitchFamily="2" charset="0"/>
                <a:ea typeface="Roboto" pitchFamily="2" charset="0"/>
              </a:rPr>
              <a:t>Financial Innovation &amp; Smarter Working Capital</a:t>
            </a:r>
          </a:p>
        </p:txBody>
      </p:sp>
      <p:sp>
        <p:nvSpPr>
          <p:cNvPr id="11" name="TextBox 10">
            <a:extLst>
              <a:ext uri="{FF2B5EF4-FFF2-40B4-BE49-F238E27FC236}">
                <a16:creationId xmlns:a16="http://schemas.microsoft.com/office/drawing/2014/main" id="{EB06D75D-9E26-42D8-38A2-5178DFE26ED1}"/>
              </a:ext>
            </a:extLst>
          </p:cNvPr>
          <p:cNvSpPr txBox="1"/>
          <p:nvPr/>
        </p:nvSpPr>
        <p:spPr>
          <a:xfrm>
            <a:off x="884064" y="1501688"/>
            <a:ext cx="10423873" cy="2246769"/>
          </a:xfrm>
          <a:prstGeom prst="rect">
            <a:avLst/>
          </a:prstGeom>
          <a:noFill/>
          <a:ln w="19050">
            <a:solidFill>
              <a:schemeClr val="bg1"/>
            </a:solidFill>
          </a:ln>
        </p:spPr>
        <p:txBody>
          <a:bodyPr wrap="square" lIns="365760" tIns="274320" rIns="365760" bIns="365760">
            <a:spAutoFit/>
          </a:bodyPr>
          <a:lstStyle>
            <a:defPPr>
              <a:defRPr lang="en-US"/>
            </a:defPPr>
            <a:lvl1pPr algn="ctr">
              <a:defRPr sz="3600" b="1">
                <a:solidFill>
                  <a:schemeClr val="bg1"/>
                </a:solidFill>
                <a:latin typeface="Montserrat ExtraBold" pitchFamily="2" charset="77"/>
              </a:defRPr>
            </a:lvl1pPr>
          </a:lstStyle>
          <a:p>
            <a:r>
              <a:rPr lang="en-US" dirty="0"/>
              <a:t>Building a Culture of</a:t>
            </a:r>
            <a:br>
              <a:rPr lang="en-US" dirty="0"/>
            </a:br>
            <a:r>
              <a:rPr lang="en-US" dirty="0"/>
              <a:t>Financial Discipline &amp; Inclusive Growth</a:t>
            </a:r>
          </a:p>
          <a:p>
            <a:pPr>
              <a:lnSpc>
                <a:spcPct val="120000"/>
              </a:lnSpc>
            </a:pPr>
            <a:r>
              <a:rPr lang="en-US" sz="2800" b="0" dirty="0">
                <a:solidFill>
                  <a:schemeClr val="tx1"/>
                </a:solidFill>
                <a:latin typeface="Roboto Lt" pitchFamily="2" charset="0"/>
                <a:ea typeface="Roboto Lt" pitchFamily="2" charset="0"/>
              </a:rPr>
              <a:t>Transform cash friction into competitive advantage</a:t>
            </a:r>
          </a:p>
        </p:txBody>
      </p:sp>
      <p:sp>
        <p:nvSpPr>
          <p:cNvPr id="7" name="Rectangle 6">
            <a:extLst>
              <a:ext uri="{FF2B5EF4-FFF2-40B4-BE49-F238E27FC236}">
                <a16:creationId xmlns:a16="http://schemas.microsoft.com/office/drawing/2014/main" id="{3BD2A4BB-0536-70E5-A385-DB2E25C8A93F}"/>
              </a:ext>
            </a:extLst>
          </p:cNvPr>
          <p:cNvSpPr>
            <a:spLocks noChangeAspect="1"/>
          </p:cNvSpPr>
          <p:nvPr/>
        </p:nvSpPr>
        <p:spPr>
          <a:xfrm>
            <a:off x="708690" y="1375739"/>
            <a:ext cx="457500" cy="457500"/>
          </a:xfrm>
          <a:prstGeom prst="rect">
            <a:avLst/>
          </a:prstGeom>
          <a:solidFill>
            <a:srgbClr val="5712E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B92EE7C-DD00-E899-B02D-ADAD140F9005}"/>
              </a:ext>
            </a:extLst>
          </p:cNvPr>
          <p:cNvSpPr>
            <a:spLocks noChangeAspect="1"/>
          </p:cNvSpPr>
          <p:nvPr/>
        </p:nvSpPr>
        <p:spPr>
          <a:xfrm>
            <a:off x="11248821" y="3003215"/>
            <a:ext cx="415851" cy="415851"/>
          </a:xfrm>
          <a:prstGeom prst="rect">
            <a:avLst/>
          </a:prstGeom>
          <a:solidFill>
            <a:srgbClr val="5712E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24215A52-E2A1-9CD8-CA07-46939D298394}"/>
              </a:ext>
            </a:extLst>
          </p:cNvPr>
          <p:cNvSpPr>
            <a:spLocks noChangeAspect="1"/>
          </p:cNvSpPr>
          <p:nvPr/>
        </p:nvSpPr>
        <p:spPr>
          <a:xfrm>
            <a:off x="395853" y="1733549"/>
            <a:ext cx="241032" cy="24103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32AEFB47-E8E6-5BC4-E9F6-96F50E572465}"/>
              </a:ext>
            </a:extLst>
          </p:cNvPr>
          <p:cNvSpPr txBox="1"/>
          <p:nvPr/>
        </p:nvSpPr>
        <p:spPr>
          <a:xfrm>
            <a:off x="1625048" y="4463578"/>
            <a:ext cx="8941904" cy="1138773"/>
          </a:xfrm>
          <a:prstGeom prst="rect">
            <a:avLst/>
          </a:prstGeom>
          <a:noFill/>
        </p:spPr>
        <p:txBody>
          <a:bodyPr wrap="square">
            <a:spAutoFit/>
          </a:bodyPr>
          <a:lstStyle/>
          <a:p>
            <a:pPr algn="ctr"/>
            <a:r>
              <a:rPr lang="en-US" sz="2800" dirty="0">
                <a:solidFill>
                  <a:schemeClr val="bg1"/>
                </a:solidFill>
                <a:latin typeface="Roboto Bk" pitchFamily="2" charset="0"/>
                <a:ea typeface="Roboto Bk" pitchFamily="2" charset="0"/>
              </a:rPr>
              <a:t>CA MOHIT DHAND</a:t>
            </a:r>
          </a:p>
          <a:p>
            <a:pPr algn="ctr"/>
            <a:r>
              <a:rPr lang="en-US" sz="2000" dirty="0">
                <a:latin typeface="Roboto Lt" pitchFamily="2" charset="0"/>
                <a:ea typeface="Roboto Lt" pitchFamily="2" charset="0"/>
                <a:hlinkClick r:id="rId3"/>
              </a:rPr>
              <a:t>camohitdhand@gmail.com</a:t>
            </a:r>
            <a:endParaRPr lang="en-US" sz="2000" dirty="0">
              <a:latin typeface="Roboto Lt" pitchFamily="2" charset="0"/>
              <a:ea typeface="Roboto Lt" pitchFamily="2" charset="0"/>
            </a:endParaRPr>
          </a:p>
          <a:p>
            <a:pPr algn="ctr"/>
            <a:r>
              <a:rPr lang="en-US" sz="2000" dirty="0">
                <a:latin typeface="Roboto Lt" pitchFamily="2" charset="0"/>
                <a:ea typeface="Roboto Lt" pitchFamily="2" charset="0"/>
              </a:rPr>
              <a:t>+918956278566</a:t>
            </a:r>
          </a:p>
        </p:txBody>
      </p:sp>
      <p:sp>
        <p:nvSpPr>
          <p:cNvPr id="15" name="TextBox 14">
            <a:extLst>
              <a:ext uri="{FF2B5EF4-FFF2-40B4-BE49-F238E27FC236}">
                <a16:creationId xmlns:a16="http://schemas.microsoft.com/office/drawing/2014/main" id="{8B2F550A-2CEE-43AE-2558-916ECCF8D00F}"/>
              </a:ext>
            </a:extLst>
          </p:cNvPr>
          <p:cNvSpPr txBox="1"/>
          <p:nvPr/>
        </p:nvSpPr>
        <p:spPr>
          <a:xfrm>
            <a:off x="2727463" y="3542496"/>
            <a:ext cx="6737074" cy="400110"/>
          </a:xfrm>
          <a:prstGeom prst="rect">
            <a:avLst/>
          </a:prstGeom>
          <a:solidFill>
            <a:srgbClr val="F46524"/>
          </a:solidFill>
        </p:spPr>
        <p:txBody>
          <a:bodyPr wrap="square">
            <a:spAutoFit/>
          </a:bodyPr>
          <a:lstStyle/>
          <a:p>
            <a:pPr algn="ctr"/>
            <a:r>
              <a:rPr lang="en-US" sz="2000" dirty="0">
                <a:solidFill>
                  <a:schemeClr val="bg1"/>
                </a:solidFill>
                <a:latin typeface="Roboto Bk" pitchFamily="2" charset="0"/>
                <a:ea typeface="Roboto Bk" pitchFamily="2" charset="0"/>
              </a:rPr>
              <a:t>GCC SUMMIT 2025  </a:t>
            </a:r>
            <a:r>
              <a:rPr lang="en-US" sz="2000" dirty="0">
                <a:latin typeface="Roboto Bk" pitchFamily="2" charset="0"/>
                <a:ea typeface="Roboto Bk" pitchFamily="2" charset="0"/>
              </a:rPr>
              <a:t>|</a:t>
            </a:r>
            <a:r>
              <a:rPr lang="en-US" sz="2000" dirty="0">
                <a:solidFill>
                  <a:schemeClr val="bg1"/>
                </a:solidFill>
                <a:latin typeface="Roboto Bk" pitchFamily="2" charset="0"/>
                <a:ea typeface="Roboto Bk" pitchFamily="2" charset="0"/>
              </a:rPr>
              <a:t>  4TH EDITION  </a:t>
            </a:r>
            <a:r>
              <a:rPr lang="en-US" sz="2000" dirty="0">
                <a:latin typeface="Roboto Bk" pitchFamily="2" charset="0"/>
                <a:ea typeface="Roboto Bk" pitchFamily="2" charset="0"/>
              </a:rPr>
              <a:t>|</a:t>
            </a:r>
            <a:r>
              <a:rPr lang="en-US" sz="2000" dirty="0">
                <a:solidFill>
                  <a:schemeClr val="bg1"/>
                </a:solidFill>
                <a:latin typeface="Roboto Bk" pitchFamily="2" charset="0"/>
                <a:ea typeface="Roboto Bk" pitchFamily="2" charset="0"/>
              </a:rPr>
              <a:t>  28 NOV 2025 </a:t>
            </a:r>
          </a:p>
        </p:txBody>
      </p:sp>
      <p:pic>
        <p:nvPicPr>
          <p:cNvPr id="17" name="Picture 16" descr="A qr code on a white background&#10;&#10;AI-generated content may be incorrect.">
            <a:extLst>
              <a:ext uri="{FF2B5EF4-FFF2-40B4-BE49-F238E27FC236}">
                <a16:creationId xmlns:a16="http://schemas.microsoft.com/office/drawing/2014/main" id="{7AA304A2-B26C-881F-793C-DE0C7C2D9FF0}"/>
              </a:ext>
            </a:extLst>
          </p:cNvPr>
          <p:cNvPicPr>
            <a:picLocks noChangeAspect="1"/>
          </p:cNvPicPr>
          <p:nvPr/>
        </p:nvPicPr>
        <p:blipFill>
          <a:blip r:embed="rId4"/>
          <a:stretch>
            <a:fillRect/>
          </a:stretch>
        </p:blipFill>
        <p:spPr>
          <a:xfrm>
            <a:off x="5730240" y="5757563"/>
            <a:ext cx="731520" cy="731520"/>
          </a:xfrm>
          <a:prstGeom prst="rect">
            <a:avLst/>
          </a:prstGeom>
        </p:spPr>
      </p:pic>
    </p:spTree>
    <p:extLst>
      <p:ext uri="{BB962C8B-B14F-4D97-AF65-F5344CB8AC3E}">
        <p14:creationId xmlns:p14="http://schemas.microsoft.com/office/powerpoint/2010/main" val="5100330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F8C3B0-F374-C92D-1353-ED2816E1073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15FAFD2-E981-5D81-1DE3-B6F4AD028E91}"/>
              </a:ext>
            </a:extLst>
          </p:cNvPr>
          <p:cNvSpPr>
            <a:spLocks noGrp="1" noRot="1" noMove="1" noResize="1" noEditPoints="1" noAdjustHandles="1" noChangeArrowheads="1" noChangeShapeType="1"/>
          </p:cNvSpPr>
          <p:nvPr/>
        </p:nvSpPr>
        <p:spPr>
          <a:xfrm>
            <a:off x="0" y="0"/>
            <a:ext cx="12192000" cy="6858000"/>
          </a:xfrm>
          <a:prstGeom prst="rect">
            <a:avLst/>
          </a:prstGeom>
          <a:solidFill>
            <a:srgbClr val="F465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F4B47058-869D-B483-4238-C1FC3C12C099}"/>
              </a:ext>
            </a:extLst>
          </p:cNvPr>
          <p:cNvSpPr txBox="1"/>
          <p:nvPr/>
        </p:nvSpPr>
        <p:spPr>
          <a:xfrm>
            <a:off x="884064" y="1501688"/>
            <a:ext cx="10423873" cy="1200329"/>
          </a:xfrm>
          <a:prstGeom prst="rect">
            <a:avLst/>
          </a:prstGeom>
          <a:noFill/>
          <a:ln w="19050">
            <a:solidFill>
              <a:schemeClr val="bg1"/>
            </a:solidFill>
          </a:ln>
        </p:spPr>
        <p:txBody>
          <a:bodyPr wrap="square" lIns="365760" tIns="274320" rIns="365760" bIns="365760">
            <a:spAutoFit/>
          </a:bodyPr>
          <a:lstStyle>
            <a:defPPr>
              <a:defRPr lang="en-US"/>
            </a:defPPr>
            <a:lvl1pPr algn="ctr">
              <a:defRPr sz="3600" b="1">
                <a:solidFill>
                  <a:schemeClr val="bg1"/>
                </a:solidFill>
                <a:latin typeface="Montserrat ExtraBold" pitchFamily="2" charset="77"/>
              </a:defRPr>
            </a:lvl1pPr>
          </a:lstStyle>
          <a:p>
            <a:r>
              <a:rPr lang="en-US" dirty="0"/>
              <a:t>Thank you!</a:t>
            </a:r>
          </a:p>
        </p:txBody>
      </p:sp>
      <p:sp>
        <p:nvSpPr>
          <p:cNvPr id="7" name="Rectangle 6">
            <a:extLst>
              <a:ext uri="{FF2B5EF4-FFF2-40B4-BE49-F238E27FC236}">
                <a16:creationId xmlns:a16="http://schemas.microsoft.com/office/drawing/2014/main" id="{16F8B3E4-3EC6-3B59-CA34-E8FBC0BFDBDB}"/>
              </a:ext>
            </a:extLst>
          </p:cNvPr>
          <p:cNvSpPr>
            <a:spLocks noChangeAspect="1"/>
          </p:cNvSpPr>
          <p:nvPr/>
        </p:nvSpPr>
        <p:spPr>
          <a:xfrm>
            <a:off x="1457990" y="931239"/>
            <a:ext cx="457500" cy="457500"/>
          </a:xfrm>
          <a:prstGeom prst="rect">
            <a:avLst/>
          </a:prstGeom>
          <a:solidFill>
            <a:srgbClr val="5712E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783F3A6C-DD6C-3B41-DD6A-AEA862C001E7}"/>
              </a:ext>
            </a:extLst>
          </p:cNvPr>
          <p:cNvSpPr>
            <a:spLocks noChangeAspect="1"/>
          </p:cNvSpPr>
          <p:nvPr/>
        </p:nvSpPr>
        <p:spPr>
          <a:xfrm>
            <a:off x="10566952" y="2570062"/>
            <a:ext cx="415851" cy="415851"/>
          </a:xfrm>
          <a:prstGeom prst="rect">
            <a:avLst/>
          </a:prstGeom>
          <a:solidFill>
            <a:srgbClr val="5712E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8260B8E7-592E-9930-90FF-7462ABE3F6FD}"/>
              </a:ext>
            </a:extLst>
          </p:cNvPr>
          <p:cNvSpPr>
            <a:spLocks noChangeAspect="1"/>
          </p:cNvSpPr>
          <p:nvPr/>
        </p:nvSpPr>
        <p:spPr>
          <a:xfrm>
            <a:off x="1132453" y="1327149"/>
            <a:ext cx="241032" cy="24103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4CAE3AA6-461B-8AD0-64A3-DA0C6D1FB13C}"/>
              </a:ext>
            </a:extLst>
          </p:cNvPr>
          <p:cNvSpPr txBox="1"/>
          <p:nvPr/>
        </p:nvSpPr>
        <p:spPr>
          <a:xfrm>
            <a:off x="1574248" y="3319605"/>
            <a:ext cx="8941904" cy="1138773"/>
          </a:xfrm>
          <a:prstGeom prst="rect">
            <a:avLst/>
          </a:prstGeom>
          <a:noFill/>
        </p:spPr>
        <p:txBody>
          <a:bodyPr wrap="square">
            <a:spAutoFit/>
          </a:bodyPr>
          <a:lstStyle/>
          <a:p>
            <a:pPr algn="ctr"/>
            <a:r>
              <a:rPr lang="en-US" sz="2800" dirty="0">
                <a:solidFill>
                  <a:schemeClr val="bg1"/>
                </a:solidFill>
                <a:latin typeface="Roboto Bk" pitchFamily="2" charset="0"/>
                <a:ea typeface="Roboto Bk" pitchFamily="2" charset="0"/>
              </a:rPr>
              <a:t>CA MOHIT DHAND</a:t>
            </a:r>
          </a:p>
          <a:p>
            <a:pPr algn="ctr"/>
            <a:r>
              <a:rPr lang="en-US" sz="2000" dirty="0">
                <a:latin typeface="Roboto Lt" pitchFamily="2" charset="0"/>
                <a:ea typeface="Roboto Lt" pitchFamily="2" charset="0"/>
                <a:hlinkClick r:id="rId2"/>
              </a:rPr>
              <a:t>camohitdhand@gmail.com</a:t>
            </a:r>
            <a:endParaRPr lang="en-US" sz="2000" dirty="0">
              <a:latin typeface="Roboto Lt" pitchFamily="2" charset="0"/>
              <a:ea typeface="Roboto Lt" pitchFamily="2" charset="0"/>
            </a:endParaRPr>
          </a:p>
          <a:p>
            <a:pPr algn="ctr"/>
            <a:r>
              <a:rPr lang="en-US" sz="2000" dirty="0">
                <a:latin typeface="Roboto Lt" pitchFamily="2" charset="0"/>
                <a:ea typeface="Roboto Lt" pitchFamily="2" charset="0"/>
              </a:rPr>
              <a:t>+918956278566</a:t>
            </a:r>
          </a:p>
        </p:txBody>
      </p:sp>
      <p:pic>
        <p:nvPicPr>
          <p:cNvPr id="17" name="Picture 16" descr="A qr code on a white background&#10;&#10;AI-generated content may be incorrect.">
            <a:extLst>
              <a:ext uri="{FF2B5EF4-FFF2-40B4-BE49-F238E27FC236}">
                <a16:creationId xmlns:a16="http://schemas.microsoft.com/office/drawing/2014/main" id="{9D2772C4-7A50-6A2F-D5EE-8DF505BDCB04}"/>
              </a:ext>
            </a:extLst>
          </p:cNvPr>
          <p:cNvPicPr>
            <a:picLocks noChangeAspect="1"/>
          </p:cNvPicPr>
          <p:nvPr/>
        </p:nvPicPr>
        <p:blipFill>
          <a:blip r:embed="rId3"/>
          <a:stretch>
            <a:fillRect/>
          </a:stretch>
        </p:blipFill>
        <p:spPr>
          <a:xfrm>
            <a:off x="5679440" y="4849616"/>
            <a:ext cx="731520" cy="731520"/>
          </a:xfrm>
          <a:prstGeom prst="rect">
            <a:avLst/>
          </a:prstGeom>
        </p:spPr>
      </p:pic>
      <p:pic>
        <p:nvPicPr>
          <p:cNvPr id="2" name="Picture 1">
            <a:extLst>
              <a:ext uri="{FF2B5EF4-FFF2-40B4-BE49-F238E27FC236}">
                <a16:creationId xmlns:a16="http://schemas.microsoft.com/office/drawing/2014/main" id="{EDE7E01E-130A-37A6-ECA5-483D6A9B69CF}"/>
              </a:ext>
            </a:extLst>
          </p:cNvPr>
          <p:cNvPicPr>
            <a:picLocks noChangeAspect="1"/>
          </p:cNvPicPr>
          <p:nvPr/>
        </p:nvPicPr>
        <p:blipFill>
          <a:blip r:embed="rId4">
            <a:extLst>
              <a:ext uri="{28A0092B-C50C-407E-A947-70E740481C1C}">
                <a14:useLocalDpi xmlns:a14="http://schemas.microsoft.com/office/drawing/2010/main" val="0"/>
              </a:ext>
            </a:extLst>
          </a:blip>
          <a:srcRect l="10721" t="31884" r="10721" b="34348"/>
          <a:stretch/>
        </p:blipFill>
        <p:spPr>
          <a:xfrm>
            <a:off x="4975542" y="269214"/>
            <a:ext cx="2240915" cy="963260"/>
          </a:xfrm>
          <a:prstGeom prst="rect">
            <a:avLst/>
          </a:prstGeom>
        </p:spPr>
      </p:pic>
    </p:spTree>
    <p:extLst>
      <p:ext uri="{BB962C8B-B14F-4D97-AF65-F5344CB8AC3E}">
        <p14:creationId xmlns:p14="http://schemas.microsoft.com/office/powerpoint/2010/main" val="709731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D7F5AAF-1974-DF36-9E32-D1F13CC4574C}"/>
              </a:ext>
            </a:extLst>
          </p:cNvPr>
          <p:cNvSpPr txBox="1"/>
          <p:nvPr/>
        </p:nvSpPr>
        <p:spPr>
          <a:xfrm>
            <a:off x="1785178" y="1507756"/>
            <a:ext cx="8677967" cy="861774"/>
          </a:xfrm>
          <a:prstGeom prst="rect">
            <a:avLst/>
          </a:prstGeom>
          <a:noFill/>
          <a:ln w="19050">
            <a:noFill/>
          </a:ln>
        </p:spPr>
        <p:txBody>
          <a:bodyPr wrap="square" lIns="0" tIns="182880" rIns="91440" bIns="182880">
            <a:spAutoFit/>
          </a:bodyPr>
          <a:lstStyle>
            <a:defPPr>
              <a:defRPr lang="en-US"/>
            </a:defPPr>
            <a:lvl1pPr algn="ctr">
              <a:defRPr sz="3600" b="1">
                <a:solidFill>
                  <a:schemeClr val="bg1"/>
                </a:solidFill>
                <a:latin typeface="Montserrat ExtraBold" pitchFamily="2" charset="77"/>
              </a:defRPr>
            </a:lvl1pPr>
          </a:lstStyle>
          <a:p>
            <a:pPr algn="l"/>
            <a:r>
              <a:rPr lang="en-US" sz="3200" dirty="0">
                <a:solidFill>
                  <a:schemeClr val="tx1"/>
                </a:solidFill>
                <a:latin typeface="Montserrat" pitchFamily="2" charset="77"/>
              </a:rPr>
              <a:t>Cash is Trapped in the Supply Chain</a:t>
            </a:r>
          </a:p>
        </p:txBody>
      </p:sp>
      <p:sp>
        <p:nvSpPr>
          <p:cNvPr id="7" name="TextBox 6">
            <a:extLst>
              <a:ext uri="{FF2B5EF4-FFF2-40B4-BE49-F238E27FC236}">
                <a16:creationId xmlns:a16="http://schemas.microsoft.com/office/drawing/2014/main" id="{A6D5875A-825F-C3D7-7716-6EF08E2D98D1}"/>
              </a:ext>
            </a:extLst>
          </p:cNvPr>
          <p:cNvSpPr txBox="1"/>
          <p:nvPr/>
        </p:nvSpPr>
        <p:spPr>
          <a:xfrm>
            <a:off x="1461327" y="2167503"/>
            <a:ext cx="8945495" cy="3347840"/>
          </a:xfrm>
          <a:prstGeom prst="rect">
            <a:avLst/>
          </a:prstGeom>
          <a:noFill/>
        </p:spPr>
        <p:txBody>
          <a:bodyPr wrap="square">
            <a:spAutoFit/>
          </a:bodyPr>
          <a:lstStyle/>
          <a:p>
            <a:pPr marL="411480" indent="-411480">
              <a:lnSpc>
                <a:spcPct val="150000"/>
              </a:lnSpc>
              <a:buClr>
                <a:srgbClr val="F46524"/>
              </a:buClr>
              <a:buSzPct val="110000"/>
              <a:buFont typeface="Wingdings" pitchFamily="2" charset="2"/>
              <a:buChar char="§"/>
            </a:pPr>
            <a:r>
              <a:rPr lang="en-US" sz="2400" dirty="0">
                <a:latin typeface="Roboto Lt" pitchFamily="2" charset="0"/>
                <a:ea typeface="Roboto Lt" pitchFamily="2" charset="0"/>
              </a:rPr>
              <a:t>Buyers want 60–120 days payment terms</a:t>
            </a:r>
          </a:p>
          <a:p>
            <a:pPr marL="411480" indent="-411480">
              <a:lnSpc>
                <a:spcPct val="150000"/>
              </a:lnSpc>
              <a:buClr>
                <a:srgbClr val="F46524"/>
              </a:buClr>
              <a:buSzPct val="110000"/>
              <a:buFont typeface="Wingdings" pitchFamily="2" charset="2"/>
              <a:buChar char="§"/>
            </a:pPr>
            <a:r>
              <a:rPr lang="en-US" sz="2400" dirty="0">
                <a:latin typeface="Roboto Lt" pitchFamily="2" charset="0"/>
                <a:ea typeface="Roboto Lt" pitchFamily="2" charset="0"/>
              </a:rPr>
              <a:t>Suppliers want 15–30 days payment from you</a:t>
            </a:r>
          </a:p>
          <a:p>
            <a:pPr marL="411480" indent="-411480">
              <a:lnSpc>
                <a:spcPct val="150000"/>
              </a:lnSpc>
              <a:buClr>
                <a:srgbClr val="F46524"/>
              </a:buClr>
              <a:buSzPct val="110000"/>
              <a:buFont typeface="Wingdings" pitchFamily="2" charset="2"/>
              <a:buChar char="§"/>
            </a:pPr>
            <a:r>
              <a:rPr lang="en-US" sz="2400" dirty="0">
                <a:latin typeface="Roboto Lt" pitchFamily="2" charset="0"/>
                <a:ea typeface="Roboto Lt" pitchFamily="2" charset="0"/>
              </a:rPr>
              <a:t>Inventory levels at 30–60 days</a:t>
            </a:r>
          </a:p>
          <a:p>
            <a:pPr marL="411480" indent="-411480">
              <a:lnSpc>
                <a:spcPct val="150000"/>
              </a:lnSpc>
              <a:buClr>
                <a:srgbClr val="F46524"/>
              </a:buClr>
              <a:buSzPct val="110000"/>
              <a:buFont typeface="Wingdings" pitchFamily="2" charset="2"/>
              <a:buChar char="§"/>
            </a:pPr>
            <a:r>
              <a:rPr lang="en-US" sz="2400" dirty="0">
                <a:latin typeface="Roboto Lt" pitchFamily="2" charset="0"/>
                <a:ea typeface="Roboto Lt" pitchFamily="2" charset="0"/>
              </a:rPr>
              <a:t>75–150 days stuck in working capital</a:t>
            </a:r>
          </a:p>
          <a:p>
            <a:pPr marL="411480" indent="-411480">
              <a:lnSpc>
                <a:spcPct val="150000"/>
              </a:lnSpc>
              <a:buClr>
                <a:srgbClr val="F46524"/>
              </a:buClr>
              <a:buSzPct val="110000"/>
              <a:buFont typeface="Wingdings" pitchFamily="2" charset="2"/>
              <a:buChar char="§"/>
            </a:pPr>
            <a:r>
              <a:rPr lang="en-US" sz="2400" dirty="0">
                <a:latin typeface="Roboto Lt" pitchFamily="2" charset="0"/>
                <a:ea typeface="Roboto Lt" pitchFamily="2" charset="0"/>
              </a:rPr>
              <a:t>Departments optimize for themselves, not the enterprise</a:t>
            </a:r>
          </a:p>
          <a:p>
            <a:pPr marL="411480" indent="-411480">
              <a:lnSpc>
                <a:spcPct val="150000"/>
              </a:lnSpc>
              <a:buClr>
                <a:srgbClr val="F46524"/>
              </a:buClr>
              <a:buSzPct val="110000"/>
              <a:buFont typeface="Wingdings" pitchFamily="2" charset="2"/>
              <a:buChar char="§"/>
            </a:pPr>
            <a:r>
              <a:rPr lang="en-US" sz="2400" dirty="0">
                <a:latin typeface="Roboto Lt" pitchFamily="2" charset="0"/>
                <a:ea typeface="Roboto Lt" pitchFamily="2" charset="0"/>
              </a:rPr>
              <a:t>WC treated as a spreadsheet, not a shared KPI</a:t>
            </a:r>
          </a:p>
        </p:txBody>
      </p:sp>
      <p:sp>
        <p:nvSpPr>
          <p:cNvPr id="3" name="Slide Number Placeholder 2">
            <a:extLst>
              <a:ext uri="{FF2B5EF4-FFF2-40B4-BE49-F238E27FC236}">
                <a16:creationId xmlns:a16="http://schemas.microsoft.com/office/drawing/2014/main" id="{96CF0506-A3BA-BB68-6543-1E45C482CB85}"/>
              </a:ext>
            </a:extLst>
          </p:cNvPr>
          <p:cNvSpPr>
            <a:spLocks noGrp="1"/>
          </p:cNvSpPr>
          <p:nvPr>
            <p:ph type="sldNum" sz="quarter" idx="12"/>
          </p:nvPr>
        </p:nvSpPr>
        <p:spPr/>
        <p:txBody>
          <a:bodyPr/>
          <a:lstStyle/>
          <a:p>
            <a:fld id="{751D9983-39A7-6149-B36D-14CDBB73CB2A}" type="slidenum">
              <a:rPr lang="en-US" smtClean="0"/>
              <a:t>2</a:t>
            </a:fld>
            <a:endParaRPr lang="en-US" dirty="0"/>
          </a:p>
        </p:txBody>
      </p:sp>
      <p:sp>
        <p:nvSpPr>
          <p:cNvPr id="9" name="TextBox 8">
            <a:extLst>
              <a:ext uri="{FF2B5EF4-FFF2-40B4-BE49-F238E27FC236}">
                <a16:creationId xmlns:a16="http://schemas.microsoft.com/office/drawing/2014/main" id="{533EFAA3-AA1F-E664-5845-C4A71FA8074F}"/>
              </a:ext>
            </a:extLst>
          </p:cNvPr>
          <p:cNvSpPr txBox="1"/>
          <p:nvPr/>
        </p:nvSpPr>
        <p:spPr>
          <a:xfrm>
            <a:off x="3048000" y="515005"/>
            <a:ext cx="6096000" cy="369332"/>
          </a:xfrm>
          <a:prstGeom prst="rect">
            <a:avLst/>
          </a:prstGeom>
          <a:noFill/>
        </p:spPr>
        <p:txBody>
          <a:bodyPr wrap="square">
            <a:spAutoFit/>
          </a:bodyPr>
          <a:lstStyle/>
          <a:p>
            <a:pPr algn="ctr"/>
            <a:r>
              <a:rPr lang="en-US" dirty="0">
                <a:latin typeface="Roboto Lt" pitchFamily="2" charset="0"/>
                <a:ea typeface="Roboto Lt" pitchFamily="2" charset="0"/>
              </a:rPr>
              <a:t>THE CORE PROBLEM</a:t>
            </a:r>
          </a:p>
        </p:txBody>
      </p:sp>
      <p:sp>
        <p:nvSpPr>
          <p:cNvPr id="10" name="Rectangle 9">
            <a:extLst>
              <a:ext uri="{FF2B5EF4-FFF2-40B4-BE49-F238E27FC236}">
                <a16:creationId xmlns:a16="http://schemas.microsoft.com/office/drawing/2014/main" id="{6480DC0F-142F-6454-0E21-5510B89269D8}"/>
              </a:ext>
            </a:extLst>
          </p:cNvPr>
          <p:cNvSpPr>
            <a:spLocks/>
          </p:cNvSpPr>
          <p:nvPr/>
        </p:nvSpPr>
        <p:spPr>
          <a:xfrm>
            <a:off x="1052824" y="1342657"/>
            <a:ext cx="10086352" cy="4172686"/>
          </a:xfrm>
          <a:prstGeom prst="rect">
            <a:avLst/>
          </a:prstGeom>
          <a:noFill/>
          <a:ln>
            <a:solidFill>
              <a:srgbClr val="F4652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7306CCD-214A-938B-0103-EB8C4585E0D7}"/>
              </a:ext>
            </a:extLst>
          </p:cNvPr>
          <p:cNvSpPr>
            <a:spLocks noChangeAspect="1"/>
          </p:cNvSpPr>
          <p:nvPr/>
        </p:nvSpPr>
        <p:spPr>
          <a:xfrm>
            <a:off x="1235867" y="1173093"/>
            <a:ext cx="271164" cy="271164"/>
          </a:xfrm>
          <a:prstGeom prst="rect">
            <a:avLst/>
          </a:prstGeom>
          <a:solidFill>
            <a:srgbClr val="F465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D35DC7AA-EEAE-A37B-53FF-F8D3F87E3252}"/>
              </a:ext>
            </a:extLst>
          </p:cNvPr>
          <p:cNvSpPr>
            <a:spLocks noChangeAspect="1"/>
          </p:cNvSpPr>
          <p:nvPr/>
        </p:nvSpPr>
        <p:spPr>
          <a:xfrm>
            <a:off x="1543728" y="805578"/>
            <a:ext cx="457500" cy="457500"/>
          </a:xfrm>
          <a:prstGeom prst="rect">
            <a:avLst/>
          </a:prstGeom>
          <a:solidFill>
            <a:srgbClr val="5712E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87BBD95-FA4D-26A7-872B-09B83027BAC4}"/>
              </a:ext>
            </a:extLst>
          </p:cNvPr>
          <p:cNvSpPr>
            <a:spLocks noChangeAspect="1"/>
          </p:cNvSpPr>
          <p:nvPr/>
        </p:nvSpPr>
        <p:spPr>
          <a:xfrm>
            <a:off x="9512108" y="5366172"/>
            <a:ext cx="457500" cy="457500"/>
          </a:xfrm>
          <a:prstGeom prst="rect">
            <a:avLst/>
          </a:prstGeom>
          <a:solidFill>
            <a:srgbClr val="5712E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27264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
          <a:extLst>
            <a:ext uri="{FF2B5EF4-FFF2-40B4-BE49-F238E27FC236}">
              <a16:creationId xmlns:a16="http://schemas.microsoft.com/office/drawing/2014/main" id="{F76839F1-D070-4C61-9393-4FA6A0718904}"/>
            </a:ext>
          </a:extLst>
        </p:cNvPr>
        <p:cNvGrpSpPr/>
        <p:nvPr/>
      </p:nvGrpSpPr>
      <p:grpSpPr>
        <a:xfrm>
          <a:off x="0" y="0"/>
          <a:ext cx="0" cy="0"/>
          <a:chOff x="0" y="0"/>
          <a:chExt cx="0" cy="0"/>
        </a:xfrm>
      </p:grpSpPr>
      <p:sp>
        <p:nvSpPr>
          <p:cNvPr id="18" name="Rectangle 17">
            <a:extLst>
              <a:ext uri="{FF2B5EF4-FFF2-40B4-BE49-F238E27FC236}">
                <a16:creationId xmlns:a16="http://schemas.microsoft.com/office/drawing/2014/main" id="{F50CEB93-C505-F388-5BFA-49E199689469}"/>
              </a:ext>
            </a:extLst>
          </p:cNvPr>
          <p:cNvSpPr>
            <a:spLocks/>
          </p:cNvSpPr>
          <p:nvPr/>
        </p:nvSpPr>
        <p:spPr>
          <a:xfrm>
            <a:off x="6089458" y="1514933"/>
            <a:ext cx="6102541" cy="4151388"/>
          </a:xfrm>
          <a:prstGeom prst="rect">
            <a:avLst/>
          </a:prstGeom>
          <a:solidFill>
            <a:srgbClr val="5712EE"/>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FA840409-7A19-1A7A-9E2B-BF255A51B066}"/>
              </a:ext>
            </a:extLst>
          </p:cNvPr>
          <p:cNvSpPr>
            <a:spLocks/>
          </p:cNvSpPr>
          <p:nvPr/>
        </p:nvSpPr>
        <p:spPr>
          <a:xfrm>
            <a:off x="0" y="1514933"/>
            <a:ext cx="6095999" cy="4151388"/>
          </a:xfrm>
          <a:prstGeom prst="rect">
            <a:avLst/>
          </a:prstGeom>
          <a:solidFill>
            <a:srgbClr val="F4652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a:extLst>
              <a:ext uri="{FF2B5EF4-FFF2-40B4-BE49-F238E27FC236}">
                <a16:creationId xmlns:a16="http://schemas.microsoft.com/office/drawing/2014/main" id="{1AA02575-CFFC-CE42-98F1-4E2D7B276128}"/>
              </a:ext>
            </a:extLst>
          </p:cNvPr>
          <p:cNvSpPr>
            <a:spLocks noGrp="1"/>
          </p:cNvSpPr>
          <p:nvPr>
            <p:ph type="sldNum" sz="quarter" idx="12"/>
          </p:nvPr>
        </p:nvSpPr>
        <p:spPr/>
        <p:txBody>
          <a:bodyPr/>
          <a:lstStyle/>
          <a:p>
            <a:fld id="{751D9983-39A7-6149-B36D-14CDBB73CB2A}" type="slidenum">
              <a:rPr lang="en-US" smtClean="0"/>
              <a:t>3</a:t>
            </a:fld>
            <a:endParaRPr lang="en-US"/>
          </a:p>
        </p:txBody>
      </p:sp>
      <p:sp>
        <p:nvSpPr>
          <p:cNvPr id="8" name="TextBox 7">
            <a:extLst>
              <a:ext uri="{FF2B5EF4-FFF2-40B4-BE49-F238E27FC236}">
                <a16:creationId xmlns:a16="http://schemas.microsoft.com/office/drawing/2014/main" id="{D71EF5CC-BBD7-F712-265C-9AB6A648D08D}"/>
              </a:ext>
            </a:extLst>
          </p:cNvPr>
          <p:cNvSpPr txBox="1"/>
          <p:nvPr/>
        </p:nvSpPr>
        <p:spPr>
          <a:xfrm>
            <a:off x="678622" y="2188033"/>
            <a:ext cx="4171122" cy="1067793"/>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gn="l">
              <a:lnSpc>
                <a:spcPct val="80000"/>
              </a:lnSpc>
            </a:pPr>
            <a:r>
              <a:rPr lang="en-US" sz="3200" dirty="0">
                <a:latin typeface="Montserrat" pitchFamily="2" charset="77"/>
              </a:rPr>
              <a:t>From Reactive Collections </a:t>
            </a:r>
          </a:p>
        </p:txBody>
      </p:sp>
      <p:sp>
        <p:nvSpPr>
          <p:cNvPr id="9" name="TextBox 8">
            <a:extLst>
              <a:ext uri="{FF2B5EF4-FFF2-40B4-BE49-F238E27FC236}">
                <a16:creationId xmlns:a16="http://schemas.microsoft.com/office/drawing/2014/main" id="{46DFBCCD-E071-43B0-98B0-808C734D22CA}"/>
              </a:ext>
            </a:extLst>
          </p:cNvPr>
          <p:cNvSpPr txBox="1"/>
          <p:nvPr/>
        </p:nvSpPr>
        <p:spPr>
          <a:xfrm>
            <a:off x="622298" y="3317983"/>
            <a:ext cx="5022659" cy="1910779"/>
          </a:xfrm>
          <a:prstGeom prst="rect">
            <a:avLst/>
          </a:prstGeom>
          <a:noFill/>
        </p:spPr>
        <p:txBody>
          <a:bodyPr wrap="square">
            <a:spAutoFit/>
          </a:bodyPr>
          <a:lstStyle/>
          <a:p>
            <a:pPr marL="411480" indent="-411480">
              <a:lnSpc>
                <a:spcPct val="120000"/>
              </a:lnSpc>
              <a:buClr>
                <a:schemeClr val="tx1"/>
              </a:buClr>
              <a:buSzPct val="110000"/>
              <a:buFont typeface="Wingdings" pitchFamily="2" charset="2"/>
              <a:buChar char="§"/>
            </a:pPr>
            <a:r>
              <a:rPr lang="en-US" sz="2000" dirty="0">
                <a:solidFill>
                  <a:schemeClr val="bg1"/>
                </a:solidFill>
                <a:latin typeface="Roboto Lt" pitchFamily="2" charset="0"/>
                <a:ea typeface="Roboto Lt" pitchFamily="2" charset="0"/>
              </a:rPr>
              <a:t>Manual reports (weekly/monthly)</a:t>
            </a:r>
          </a:p>
          <a:p>
            <a:pPr marL="411480" indent="-411480">
              <a:lnSpc>
                <a:spcPct val="120000"/>
              </a:lnSpc>
              <a:buClr>
                <a:schemeClr val="tx1"/>
              </a:buClr>
              <a:buSzPct val="110000"/>
              <a:buFont typeface="Wingdings" pitchFamily="2" charset="2"/>
              <a:buChar char="§"/>
            </a:pPr>
            <a:r>
              <a:rPr lang="en-US" sz="2000" dirty="0">
                <a:solidFill>
                  <a:schemeClr val="bg1"/>
                </a:solidFill>
                <a:latin typeface="Roboto Lt" pitchFamily="2" charset="0"/>
                <a:ea typeface="Roboto Lt" pitchFamily="2" charset="0"/>
              </a:rPr>
              <a:t>Blame game: Sales vs Finance</a:t>
            </a:r>
          </a:p>
          <a:p>
            <a:pPr marL="411480" indent="-411480">
              <a:lnSpc>
                <a:spcPct val="120000"/>
              </a:lnSpc>
              <a:buClr>
                <a:schemeClr val="tx1"/>
              </a:buClr>
              <a:buSzPct val="110000"/>
              <a:buFont typeface="Wingdings" pitchFamily="2" charset="2"/>
              <a:buChar char="§"/>
            </a:pPr>
            <a:r>
              <a:rPr lang="en-US" sz="2000" dirty="0">
                <a:solidFill>
                  <a:schemeClr val="bg1"/>
                </a:solidFill>
                <a:latin typeface="Roboto Lt" pitchFamily="2" charset="0"/>
                <a:ea typeface="Roboto Lt" pitchFamily="2" charset="0"/>
              </a:rPr>
              <a:t>Follow-up calls (reactive)</a:t>
            </a:r>
          </a:p>
          <a:p>
            <a:pPr marL="411480" indent="-411480">
              <a:lnSpc>
                <a:spcPct val="120000"/>
              </a:lnSpc>
              <a:buClr>
                <a:schemeClr val="tx1"/>
              </a:buClr>
              <a:buSzPct val="110000"/>
              <a:buFont typeface="Wingdings" pitchFamily="2" charset="2"/>
              <a:buChar char="§"/>
            </a:pPr>
            <a:r>
              <a:rPr lang="en-US" sz="2000" dirty="0">
                <a:solidFill>
                  <a:schemeClr val="bg1"/>
                </a:solidFill>
                <a:latin typeface="Roboto Lt" pitchFamily="2" charset="0"/>
                <a:ea typeface="Roboto Lt" pitchFamily="2" charset="0"/>
              </a:rPr>
              <a:t>Gut-based lending decisions</a:t>
            </a:r>
          </a:p>
          <a:p>
            <a:pPr marL="411480" indent="-411480">
              <a:lnSpc>
                <a:spcPct val="120000"/>
              </a:lnSpc>
              <a:buClr>
                <a:schemeClr val="tx1"/>
              </a:buClr>
              <a:buSzPct val="110000"/>
              <a:buFont typeface="Wingdings" pitchFamily="2" charset="2"/>
              <a:buChar char="§"/>
            </a:pPr>
            <a:r>
              <a:rPr lang="en-US" sz="2000" dirty="0">
                <a:solidFill>
                  <a:schemeClr val="bg1"/>
                </a:solidFill>
                <a:latin typeface="Roboto Lt" pitchFamily="2" charset="0"/>
                <a:ea typeface="Roboto Lt" pitchFamily="2" charset="0"/>
              </a:rPr>
              <a:t>Silos</a:t>
            </a:r>
          </a:p>
        </p:txBody>
      </p:sp>
      <p:sp>
        <p:nvSpPr>
          <p:cNvPr id="10" name="Rectangle 9">
            <a:extLst>
              <a:ext uri="{FF2B5EF4-FFF2-40B4-BE49-F238E27FC236}">
                <a16:creationId xmlns:a16="http://schemas.microsoft.com/office/drawing/2014/main" id="{C95B496D-921B-C630-5A96-36FE8B1866A6}"/>
              </a:ext>
            </a:extLst>
          </p:cNvPr>
          <p:cNvSpPr>
            <a:spLocks noChangeAspect="1"/>
          </p:cNvSpPr>
          <p:nvPr/>
        </p:nvSpPr>
        <p:spPr>
          <a:xfrm>
            <a:off x="3360837" y="1268254"/>
            <a:ext cx="457500" cy="457500"/>
          </a:xfrm>
          <a:prstGeom prst="rect">
            <a:avLst/>
          </a:prstGeom>
          <a:solidFill>
            <a:srgbClr val="5712E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0364A4A-8909-B064-7573-85550B08529A}"/>
              </a:ext>
            </a:extLst>
          </p:cNvPr>
          <p:cNvSpPr>
            <a:spLocks noChangeAspect="1"/>
          </p:cNvSpPr>
          <p:nvPr/>
        </p:nvSpPr>
        <p:spPr>
          <a:xfrm>
            <a:off x="3048000" y="1626064"/>
            <a:ext cx="241032" cy="24103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0D8C3CC4-3740-E5E7-2985-2FC61A2A0C0B}"/>
              </a:ext>
            </a:extLst>
          </p:cNvPr>
          <p:cNvSpPr txBox="1"/>
          <p:nvPr/>
        </p:nvSpPr>
        <p:spPr>
          <a:xfrm>
            <a:off x="3048000" y="515005"/>
            <a:ext cx="6096000" cy="369332"/>
          </a:xfrm>
          <a:prstGeom prst="rect">
            <a:avLst/>
          </a:prstGeom>
          <a:noFill/>
        </p:spPr>
        <p:txBody>
          <a:bodyPr wrap="square">
            <a:spAutoFit/>
          </a:bodyPr>
          <a:lstStyle/>
          <a:p>
            <a:pPr algn="ctr"/>
            <a:r>
              <a:rPr lang="en-US" dirty="0">
                <a:latin typeface="Roboto Lt" pitchFamily="2" charset="0"/>
                <a:ea typeface="Roboto Lt" pitchFamily="2" charset="0"/>
              </a:rPr>
              <a:t>THE PARADIGM SHIFT</a:t>
            </a:r>
          </a:p>
        </p:txBody>
      </p:sp>
      <p:sp>
        <p:nvSpPr>
          <p:cNvPr id="15" name="TextBox 14">
            <a:extLst>
              <a:ext uri="{FF2B5EF4-FFF2-40B4-BE49-F238E27FC236}">
                <a16:creationId xmlns:a16="http://schemas.microsoft.com/office/drawing/2014/main" id="{8583147F-8ADA-C872-9A0E-A337076F036F}"/>
              </a:ext>
            </a:extLst>
          </p:cNvPr>
          <p:cNvSpPr txBox="1"/>
          <p:nvPr/>
        </p:nvSpPr>
        <p:spPr>
          <a:xfrm>
            <a:off x="6648171" y="2188033"/>
            <a:ext cx="4019829" cy="1067793"/>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gn="l">
              <a:lnSpc>
                <a:spcPct val="80000"/>
              </a:lnSpc>
            </a:pPr>
            <a:r>
              <a:rPr lang="en-US" sz="3200" dirty="0">
                <a:latin typeface="Montserrat" pitchFamily="2" charset="77"/>
              </a:rPr>
              <a:t>To Proactive Orchestration</a:t>
            </a:r>
          </a:p>
        </p:txBody>
      </p:sp>
      <p:sp>
        <p:nvSpPr>
          <p:cNvPr id="16" name="TextBox 15">
            <a:extLst>
              <a:ext uri="{FF2B5EF4-FFF2-40B4-BE49-F238E27FC236}">
                <a16:creationId xmlns:a16="http://schemas.microsoft.com/office/drawing/2014/main" id="{2822E221-EB78-E73F-724B-DBA6C6380B77}"/>
              </a:ext>
            </a:extLst>
          </p:cNvPr>
          <p:cNvSpPr txBox="1"/>
          <p:nvPr/>
        </p:nvSpPr>
        <p:spPr>
          <a:xfrm>
            <a:off x="6591848" y="3317983"/>
            <a:ext cx="5409791" cy="1910779"/>
          </a:xfrm>
          <a:prstGeom prst="rect">
            <a:avLst/>
          </a:prstGeom>
          <a:noFill/>
        </p:spPr>
        <p:txBody>
          <a:bodyPr wrap="square">
            <a:spAutoFit/>
          </a:bodyPr>
          <a:lstStyle/>
          <a:p>
            <a:pPr marL="411480" indent="-411480">
              <a:lnSpc>
                <a:spcPct val="120000"/>
              </a:lnSpc>
              <a:buClr>
                <a:srgbClr val="F46524"/>
              </a:buClr>
              <a:buSzPct val="110000"/>
              <a:buFont typeface="Wingdings" pitchFamily="2" charset="2"/>
              <a:buChar char="§"/>
            </a:pPr>
            <a:r>
              <a:rPr lang="en-US" sz="2000" dirty="0">
                <a:solidFill>
                  <a:schemeClr val="bg1"/>
                </a:solidFill>
                <a:latin typeface="Roboto Lt" pitchFamily="2" charset="0"/>
                <a:ea typeface="Roboto Lt" pitchFamily="2" charset="0"/>
              </a:rPr>
              <a:t>Live dashboards (real-time)</a:t>
            </a:r>
          </a:p>
          <a:p>
            <a:pPr marL="411480" indent="-411480">
              <a:lnSpc>
                <a:spcPct val="120000"/>
              </a:lnSpc>
              <a:buClr>
                <a:srgbClr val="F46524"/>
              </a:buClr>
              <a:buSzPct val="110000"/>
              <a:buFont typeface="Wingdings" pitchFamily="2" charset="2"/>
              <a:buChar char="§"/>
            </a:pPr>
            <a:r>
              <a:rPr lang="en-US" sz="2000" dirty="0">
                <a:solidFill>
                  <a:schemeClr val="bg1"/>
                </a:solidFill>
                <a:latin typeface="Roboto Lt" pitchFamily="2" charset="0"/>
                <a:ea typeface="Roboto Lt" pitchFamily="2" charset="0"/>
              </a:rPr>
              <a:t>AI-led risk scoring (predictive)</a:t>
            </a:r>
          </a:p>
          <a:p>
            <a:pPr marL="411480" indent="-411480">
              <a:lnSpc>
                <a:spcPct val="120000"/>
              </a:lnSpc>
              <a:buClr>
                <a:srgbClr val="F46524"/>
              </a:buClr>
              <a:buSzPct val="110000"/>
              <a:buFont typeface="Wingdings" pitchFamily="2" charset="2"/>
              <a:buChar char="§"/>
            </a:pPr>
            <a:r>
              <a:rPr lang="en-US" sz="2000" dirty="0">
                <a:solidFill>
                  <a:schemeClr val="bg1"/>
                </a:solidFill>
                <a:latin typeface="Roboto Lt" pitchFamily="2" charset="0"/>
                <a:ea typeface="Roboto Lt" pitchFamily="2" charset="0"/>
              </a:rPr>
              <a:t>Cross-functional ownership (proactive)</a:t>
            </a:r>
          </a:p>
          <a:p>
            <a:pPr marL="411480" indent="-411480">
              <a:lnSpc>
                <a:spcPct val="120000"/>
              </a:lnSpc>
              <a:buClr>
                <a:srgbClr val="F46524"/>
              </a:buClr>
              <a:buSzPct val="110000"/>
              <a:buFont typeface="Wingdings" pitchFamily="2" charset="2"/>
              <a:buChar char="§"/>
            </a:pPr>
            <a:r>
              <a:rPr lang="en-US" sz="2000" dirty="0">
                <a:solidFill>
                  <a:schemeClr val="bg1"/>
                </a:solidFill>
                <a:latin typeface="Roboto Lt" pitchFamily="2" charset="0"/>
                <a:ea typeface="Roboto Lt" pitchFamily="2" charset="0"/>
              </a:rPr>
              <a:t>Daily accountability rituals</a:t>
            </a:r>
          </a:p>
          <a:p>
            <a:pPr marL="411480" indent="-411480">
              <a:lnSpc>
                <a:spcPct val="120000"/>
              </a:lnSpc>
              <a:buClr>
                <a:srgbClr val="F46524"/>
              </a:buClr>
              <a:buSzPct val="110000"/>
              <a:buFont typeface="Wingdings" pitchFamily="2" charset="2"/>
              <a:buChar char="§"/>
            </a:pPr>
            <a:r>
              <a:rPr lang="en-US" sz="2000" dirty="0">
                <a:solidFill>
                  <a:schemeClr val="bg1"/>
                </a:solidFill>
                <a:latin typeface="Roboto Lt" pitchFamily="2" charset="0"/>
                <a:ea typeface="Roboto Lt" pitchFamily="2" charset="0"/>
              </a:rPr>
              <a:t>Integrated systems</a:t>
            </a:r>
          </a:p>
        </p:txBody>
      </p:sp>
      <p:sp>
        <p:nvSpPr>
          <p:cNvPr id="19" name="Rectangle 18">
            <a:extLst>
              <a:ext uri="{FF2B5EF4-FFF2-40B4-BE49-F238E27FC236}">
                <a16:creationId xmlns:a16="http://schemas.microsoft.com/office/drawing/2014/main" id="{238E1B5E-6F86-7F25-1E31-D5B83DA8CA57}"/>
              </a:ext>
            </a:extLst>
          </p:cNvPr>
          <p:cNvSpPr>
            <a:spLocks noChangeAspect="1"/>
          </p:cNvSpPr>
          <p:nvPr/>
        </p:nvSpPr>
        <p:spPr>
          <a:xfrm>
            <a:off x="11340951" y="1815801"/>
            <a:ext cx="457500" cy="457500"/>
          </a:xfrm>
          <a:prstGeom prst="rect">
            <a:avLst/>
          </a:prstGeom>
          <a:solidFill>
            <a:srgbClr val="F465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BE8DD026-C214-8F83-B2B5-4D07DD621B70}"/>
              </a:ext>
            </a:extLst>
          </p:cNvPr>
          <p:cNvSpPr txBox="1"/>
          <p:nvPr/>
        </p:nvSpPr>
        <p:spPr>
          <a:xfrm>
            <a:off x="622299" y="1903969"/>
            <a:ext cx="3041458" cy="369332"/>
          </a:xfrm>
          <a:prstGeom prst="rect">
            <a:avLst/>
          </a:prstGeom>
          <a:noFill/>
        </p:spPr>
        <p:txBody>
          <a:bodyPr wrap="square">
            <a:spAutoFit/>
          </a:bodyPr>
          <a:lstStyle/>
          <a:p>
            <a:r>
              <a:rPr lang="en-US" dirty="0">
                <a:solidFill>
                  <a:schemeClr val="bg1"/>
                </a:solidFill>
                <a:latin typeface="Roboto Lt" pitchFamily="2" charset="0"/>
                <a:ea typeface="Roboto Lt" pitchFamily="2" charset="0"/>
              </a:rPr>
              <a:t>OLD WC CULTURE</a:t>
            </a:r>
          </a:p>
        </p:txBody>
      </p:sp>
      <p:sp>
        <p:nvSpPr>
          <p:cNvPr id="22" name="TextBox 21">
            <a:extLst>
              <a:ext uri="{FF2B5EF4-FFF2-40B4-BE49-F238E27FC236}">
                <a16:creationId xmlns:a16="http://schemas.microsoft.com/office/drawing/2014/main" id="{5531F0C5-AA08-8182-1724-B29C8E7A1608}"/>
              </a:ext>
            </a:extLst>
          </p:cNvPr>
          <p:cNvSpPr txBox="1"/>
          <p:nvPr/>
        </p:nvSpPr>
        <p:spPr>
          <a:xfrm>
            <a:off x="6540499" y="1903969"/>
            <a:ext cx="3041458" cy="369332"/>
          </a:xfrm>
          <a:prstGeom prst="rect">
            <a:avLst/>
          </a:prstGeom>
          <a:noFill/>
        </p:spPr>
        <p:txBody>
          <a:bodyPr wrap="square">
            <a:spAutoFit/>
          </a:bodyPr>
          <a:lstStyle/>
          <a:p>
            <a:r>
              <a:rPr lang="en-US" dirty="0">
                <a:solidFill>
                  <a:schemeClr val="bg1"/>
                </a:solidFill>
                <a:latin typeface="Roboto Lt" pitchFamily="2" charset="0"/>
                <a:ea typeface="Roboto Lt" pitchFamily="2" charset="0"/>
              </a:rPr>
              <a:t>NEW WC CULTURE</a:t>
            </a:r>
          </a:p>
        </p:txBody>
      </p:sp>
      <p:sp>
        <p:nvSpPr>
          <p:cNvPr id="23" name="Right Arrow 22">
            <a:extLst>
              <a:ext uri="{FF2B5EF4-FFF2-40B4-BE49-F238E27FC236}">
                <a16:creationId xmlns:a16="http://schemas.microsoft.com/office/drawing/2014/main" id="{675DF4CF-7E19-7B79-7664-71AE6C26BEDA}"/>
              </a:ext>
            </a:extLst>
          </p:cNvPr>
          <p:cNvSpPr/>
          <p:nvPr/>
        </p:nvSpPr>
        <p:spPr>
          <a:xfrm>
            <a:off x="5946627" y="2366329"/>
            <a:ext cx="406400" cy="304800"/>
          </a:xfrm>
          <a:prstGeom prst="rightArrow">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6233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
          <a:extLst>
            <a:ext uri="{FF2B5EF4-FFF2-40B4-BE49-F238E27FC236}">
              <a16:creationId xmlns:a16="http://schemas.microsoft.com/office/drawing/2014/main" id="{78CB0523-3AB9-5A24-26BE-F0BFFB34236E}"/>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2E6CA6DE-D6AC-A0CA-9A8B-030B2AD7ACF9}"/>
              </a:ext>
            </a:extLst>
          </p:cNvPr>
          <p:cNvSpPr>
            <a:spLocks noGrp="1"/>
          </p:cNvSpPr>
          <p:nvPr>
            <p:ph type="sldNum" sz="quarter" idx="12"/>
          </p:nvPr>
        </p:nvSpPr>
        <p:spPr/>
        <p:txBody>
          <a:bodyPr/>
          <a:lstStyle/>
          <a:p>
            <a:fld id="{751D9983-39A7-6149-B36D-14CDBB73CB2A}" type="slidenum">
              <a:rPr lang="en-US" smtClean="0"/>
              <a:t>4</a:t>
            </a:fld>
            <a:endParaRPr lang="en-US"/>
          </a:p>
        </p:txBody>
      </p:sp>
      <p:sp>
        <p:nvSpPr>
          <p:cNvPr id="2" name="TextBox 1">
            <a:extLst>
              <a:ext uri="{FF2B5EF4-FFF2-40B4-BE49-F238E27FC236}">
                <a16:creationId xmlns:a16="http://schemas.microsoft.com/office/drawing/2014/main" id="{D22D1057-F448-9E4B-A84B-2AD64A971EA9}"/>
              </a:ext>
            </a:extLst>
          </p:cNvPr>
          <p:cNvSpPr txBox="1"/>
          <p:nvPr/>
        </p:nvSpPr>
        <p:spPr>
          <a:xfrm>
            <a:off x="3048000" y="515005"/>
            <a:ext cx="6096000" cy="369332"/>
          </a:xfrm>
          <a:prstGeom prst="rect">
            <a:avLst/>
          </a:prstGeom>
          <a:noFill/>
        </p:spPr>
        <p:txBody>
          <a:bodyPr wrap="square">
            <a:spAutoFit/>
          </a:bodyPr>
          <a:lstStyle/>
          <a:p>
            <a:pPr algn="ctr"/>
            <a:r>
              <a:rPr lang="en-US" dirty="0">
                <a:latin typeface="Roboto Lt" pitchFamily="2" charset="0"/>
                <a:ea typeface="Roboto Lt" pitchFamily="2" charset="0"/>
              </a:rPr>
              <a:t>LIVE CASH DASHBOARDS</a:t>
            </a:r>
          </a:p>
        </p:txBody>
      </p:sp>
      <p:sp>
        <p:nvSpPr>
          <p:cNvPr id="4" name="TextBox 3">
            <a:extLst>
              <a:ext uri="{FF2B5EF4-FFF2-40B4-BE49-F238E27FC236}">
                <a16:creationId xmlns:a16="http://schemas.microsoft.com/office/drawing/2014/main" id="{1D70ACF1-7B48-69E6-5DBD-AFC76D0D678A}"/>
              </a:ext>
            </a:extLst>
          </p:cNvPr>
          <p:cNvSpPr txBox="1"/>
          <p:nvPr/>
        </p:nvSpPr>
        <p:spPr>
          <a:xfrm>
            <a:off x="622302" y="1025156"/>
            <a:ext cx="10870968" cy="861774"/>
          </a:xfrm>
          <a:prstGeom prst="rect">
            <a:avLst/>
          </a:prstGeom>
          <a:noFill/>
          <a:ln w="19050">
            <a:noFill/>
          </a:ln>
        </p:spPr>
        <p:txBody>
          <a:bodyPr wrap="square" lIns="0" tIns="182880" rIns="91440" bIns="182880">
            <a:spAutoFit/>
          </a:bodyPr>
          <a:lstStyle>
            <a:defPPr>
              <a:defRPr lang="en-US"/>
            </a:defPPr>
            <a:lvl1pPr algn="ctr">
              <a:defRPr sz="3600" b="1">
                <a:solidFill>
                  <a:schemeClr val="bg1"/>
                </a:solidFill>
                <a:latin typeface="Montserrat ExtraBold" pitchFamily="2" charset="77"/>
              </a:defRPr>
            </a:lvl1pPr>
          </a:lstStyle>
          <a:p>
            <a:pPr algn="l"/>
            <a:r>
              <a:rPr lang="en-US" sz="3200" spc="-30" dirty="0">
                <a:solidFill>
                  <a:schemeClr val="tx1"/>
                </a:solidFill>
                <a:latin typeface="Montserrat" pitchFamily="2" charset="77"/>
              </a:rPr>
              <a:t>Real-Time Discipline      Real Working Capital</a:t>
            </a:r>
          </a:p>
        </p:txBody>
      </p:sp>
      <p:sp>
        <p:nvSpPr>
          <p:cNvPr id="5" name="Rectangle 4">
            <a:extLst>
              <a:ext uri="{FF2B5EF4-FFF2-40B4-BE49-F238E27FC236}">
                <a16:creationId xmlns:a16="http://schemas.microsoft.com/office/drawing/2014/main" id="{FD2F6A12-2440-95D9-3B0B-B99C60D70660}"/>
              </a:ext>
            </a:extLst>
          </p:cNvPr>
          <p:cNvSpPr>
            <a:spLocks/>
          </p:cNvSpPr>
          <p:nvPr/>
        </p:nvSpPr>
        <p:spPr>
          <a:xfrm>
            <a:off x="6604002" y="1997908"/>
            <a:ext cx="4961368" cy="613850"/>
          </a:xfrm>
          <a:prstGeom prst="rect">
            <a:avLst/>
          </a:prstGeom>
          <a:solidFill>
            <a:srgbClr val="5712EE"/>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2400" dirty="0">
                <a:latin typeface="Roboto" pitchFamily="2" charset="0"/>
                <a:ea typeface="Roboto" pitchFamily="2" charset="0"/>
              </a:rPr>
              <a:t>TRIGGER (Automated)</a:t>
            </a:r>
          </a:p>
        </p:txBody>
      </p:sp>
      <p:sp>
        <p:nvSpPr>
          <p:cNvPr id="6" name="Rectangle 5">
            <a:extLst>
              <a:ext uri="{FF2B5EF4-FFF2-40B4-BE49-F238E27FC236}">
                <a16:creationId xmlns:a16="http://schemas.microsoft.com/office/drawing/2014/main" id="{7D1F2D0E-916F-A81B-2EBD-AE7169773789}"/>
              </a:ext>
            </a:extLst>
          </p:cNvPr>
          <p:cNvSpPr>
            <a:spLocks/>
          </p:cNvSpPr>
          <p:nvPr/>
        </p:nvSpPr>
        <p:spPr>
          <a:xfrm>
            <a:off x="622302" y="1997908"/>
            <a:ext cx="5981700" cy="613850"/>
          </a:xfrm>
          <a:prstGeom prst="rect">
            <a:avLst/>
          </a:prstGeom>
          <a:solidFill>
            <a:srgbClr val="5712EE"/>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2400" dirty="0">
                <a:latin typeface="Roboto" pitchFamily="2" charset="0"/>
                <a:ea typeface="Roboto" pitchFamily="2" charset="0"/>
              </a:rPr>
              <a:t>MONITOR (Live)</a:t>
            </a:r>
          </a:p>
        </p:txBody>
      </p:sp>
      <p:sp>
        <p:nvSpPr>
          <p:cNvPr id="7" name="Rectangle 6">
            <a:extLst>
              <a:ext uri="{FF2B5EF4-FFF2-40B4-BE49-F238E27FC236}">
                <a16:creationId xmlns:a16="http://schemas.microsoft.com/office/drawing/2014/main" id="{DD904F32-2725-1B42-BC91-703E8C258CDA}"/>
              </a:ext>
            </a:extLst>
          </p:cNvPr>
          <p:cNvSpPr>
            <a:spLocks/>
          </p:cNvSpPr>
          <p:nvPr/>
        </p:nvSpPr>
        <p:spPr>
          <a:xfrm>
            <a:off x="2120901" y="4401176"/>
            <a:ext cx="7975600" cy="613850"/>
          </a:xfrm>
          <a:prstGeom prst="rect">
            <a:avLst/>
          </a:prstGeom>
          <a:solidFill>
            <a:srgbClr val="F4652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sz="2400" dirty="0">
                <a:latin typeface="Roboto" pitchFamily="2" charset="0"/>
                <a:ea typeface="Roboto" pitchFamily="2" charset="0"/>
              </a:rPr>
              <a:t>RESULT</a:t>
            </a:r>
          </a:p>
        </p:txBody>
      </p:sp>
      <p:sp>
        <p:nvSpPr>
          <p:cNvPr id="8" name="TextBox 7">
            <a:extLst>
              <a:ext uri="{FF2B5EF4-FFF2-40B4-BE49-F238E27FC236}">
                <a16:creationId xmlns:a16="http://schemas.microsoft.com/office/drawing/2014/main" id="{7DC4E7C6-9071-F660-5268-8826E543C053}"/>
              </a:ext>
            </a:extLst>
          </p:cNvPr>
          <p:cNvSpPr txBox="1"/>
          <p:nvPr/>
        </p:nvSpPr>
        <p:spPr>
          <a:xfrm>
            <a:off x="712855" y="2696237"/>
            <a:ext cx="5103745" cy="1426031"/>
          </a:xfrm>
          <a:prstGeom prst="rect">
            <a:avLst/>
          </a:prstGeom>
          <a:noFill/>
        </p:spPr>
        <p:txBody>
          <a:bodyPr wrap="square">
            <a:spAutoFit/>
          </a:bodyPr>
          <a:lstStyle/>
          <a:p>
            <a:pPr marL="411480" indent="-411480">
              <a:lnSpc>
                <a:spcPct val="110000"/>
              </a:lnSpc>
              <a:buClr>
                <a:srgbClr val="F46524"/>
              </a:buClr>
              <a:buSzPct val="110000"/>
              <a:buFont typeface="Wingdings" pitchFamily="2" charset="2"/>
              <a:buChar char="§"/>
            </a:pPr>
            <a:r>
              <a:rPr lang="en-US" sz="2000" dirty="0">
                <a:latin typeface="Roboto Lt" pitchFamily="2" charset="0"/>
                <a:ea typeface="Roboto Lt" pitchFamily="2" charset="0"/>
              </a:rPr>
              <a:t>DSO, DPO, Inventory aging</a:t>
            </a:r>
          </a:p>
          <a:p>
            <a:pPr marL="411480" indent="-411480">
              <a:lnSpc>
                <a:spcPct val="110000"/>
              </a:lnSpc>
              <a:buClr>
                <a:srgbClr val="F46524"/>
              </a:buClr>
              <a:buSzPct val="110000"/>
              <a:buFont typeface="Wingdings" pitchFamily="2" charset="2"/>
              <a:buChar char="§"/>
            </a:pPr>
            <a:r>
              <a:rPr lang="en-US" sz="2000" dirty="0">
                <a:latin typeface="Roboto Lt" pitchFamily="2" charset="0"/>
                <a:ea typeface="Roboto Lt" pitchFamily="2" charset="0"/>
              </a:rPr>
              <a:t>Customer payment probability</a:t>
            </a:r>
          </a:p>
          <a:p>
            <a:pPr marL="411480" indent="-411480">
              <a:lnSpc>
                <a:spcPct val="110000"/>
              </a:lnSpc>
              <a:buClr>
                <a:srgbClr val="F46524"/>
              </a:buClr>
              <a:buSzPct val="110000"/>
              <a:buFont typeface="Wingdings" pitchFamily="2" charset="2"/>
              <a:buChar char="§"/>
            </a:pPr>
            <a:r>
              <a:rPr lang="en-US" sz="2000" dirty="0">
                <a:latin typeface="Roboto Lt" pitchFamily="2" charset="0"/>
                <a:ea typeface="Roboto Lt" pitchFamily="2" charset="0"/>
              </a:rPr>
              <a:t>Vendor push-out risk</a:t>
            </a:r>
          </a:p>
          <a:p>
            <a:pPr marL="411480" indent="-411480">
              <a:lnSpc>
                <a:spcPct val="110000"/>
              </a:lnSpc>
              <a:buClr>
                <a:srgbClr val="F46524"/>
              </a:buClr>
              <a:buSzPct val="110000"/>
              <a:buFont typeface="Wingdings" pitchFamily="2" charset="2"/>
              <a:buChar char="§"/>
            </a:pPr>
            <a:r>
              <a:rPr lang="en-US" sz="2000" dirty="0">
                <a:latin typeface="Roboto Lt" pitchFamily="2" charset="0"/>
                <a:ea typeface="Roboto Lt" pitchFamily="2" charset="0"/>
              </a:rPr>
              <a:t>Cash runway (30–90 days)</a:t>
            </a:r>
          </a:p>
        </p:txBody>
      </p:sp>
      <p:sp>
        <p:nvSpPr>
          <p:cNvPr id="9" name="TextBox 8">
            <a:extLst>
              <a:ext uri="{FF2B5EF4-FFF2-40B4-BE49-F238E27FC236}">
                <a16:creationId xmlns:a16="http://schemas.microsoft.com/office/drawing/2014/main" id="{8ADE0B41-6A80-46CF-DE12-4553399C4464}"/>
              </a:ext>
            </a:extLst>
          </p:cNvPr>
          <p:cNvSpPr txBox="1"/>
          <p:nvPr/>
        </p:nvSpPr>
        <p:spPr>
          <a:xfrm>
            <a:off x="6707255" y="2696237"/>
            <a:ext cx="4858115" cy="1087477"/>
          </a:xfrm>
          <a:prstGeom prst="rect">
            <a:avLst/>
          </a:prstGeom>
          <a:noFill/>
        </p:spPr>
        <p:txBody>
          <a:bodyPr wrap="square">
            <a:spAutoFit/>
          </a:bodyPr>
          <a:lstStyle/>
          <a:p>
            <a:pPr marL="411480" indent="-411480">
              <a:lnSpc>
                <a:spcPct val="110000"/>
              </a:lnSpc>
              <a:buClr>
                <a:srgbClr val="F46524"/>
              </a:buClr>
              <a:buSzPct val="110000"/>
              <a:buFont typeface="Wingdings" pitchFamily="2" charset="2"/>
              <a:buChar char="§"/>
            </a:pPr>
            <a:r>
              <a:rPr lang="en-US" sz="2000" dirty="0">
                <a:latin typeface="Roboto Lt" pitchFamily="2" charset="0"/>
                <a:ea typeface="Roboto Lt" pitchFamily="2" charset="0"/>
              </a:rPr>
              <a:t>Alerts, not reports</a:t>
            </a:r>
          </a:p>
          <a:p>
            <a:pPr marL="411480" indent="-411480">
              <a:lnSpc>
                <a:spcPct val="110000"/>
              </a:lnSpc>
              <a:buClr>
                <a:srgbClr val="F46524"/>
              </a:buClr>
              <a:buSzPct val="110000"/>
              <a:buFont typeface="Wingdings" pitchFamily="2" charset="2"/>
              <a:buChar char="§"/>
            </a:pPr>
            <a:r>
              <a:rPr lang="en-US" sz="2000" dirty="0">
                <a:latin typeface="Roboto Lt" pitchFamily="2" charset="0"/>
                <a:ea typeface="Roboto Lt" pitchFamily="2" charset="0"/>
              </a:rPr>
              <a:t>Workflow automation</a:t>
            </a:r>
          </a:p>
          <a:p>
            <a:pPr marL="411480" indent="-411480">
              <a:lnSpc>
                <a:spcPct val="110000"/>
              </a:lnSpc>
              <a:buClr>
                <a:srgbClr val="F46524"/>
              </a:buClr>
              <a:buSzPct val="110000"/>
              <a:buFont typeface="Wingdings" pitchFamily="2" charset="2"/>
              <a:buChar char="§"/>
            </a:pPr>
            <a:r>
              <a:rPr lang="en-US" sz="2000" dirty="0">
                <a:latin typeface="Roboto Lt" pitchFamily="2" charset="0"/>
                <a:ea typeface="Roboto Lt" pitchFamily="2" charset="0"/>
              </a:rPr>
              <a:t>Call, discount, negotiate</a:t>
            </a:r>
          </a:p>
        </p:txBody>
      </p:sp>
      <p:sp>
        <p:nvSpPr>
          <p:cNvPr id="10" name="TextBox 9">
            <a:extLst>
              <a:ext uri="{FF2B5EF4-FFF2-40B4-BE49-F238E27FC236}">
                <a16:creationId xmlns:a16="http://schemas.microsoft.com/office/drawing/2014/main" id="{F5BCDEA0-7625-D29D-7717-50228658D293}"/>
              </a:ext>
            </a:extLst>
          </p:cNvPr>
          <p:cNvSpPr txBox="1"/>
          <p:nvPr/>
        </p:nvSpPr>
        <p:spPr>
          <a:xfrm>
            <a:off x="2209801" y="5121937"/>
            <a:ext cx="7975600" cy="748923"/>
          </a:xfrm>
          <a:prstGeom prst="rect">
            <a:avLst/>
          </a:prstGeom>
          <a:noFill/>
        </p:spPr>
        <p:txBody>
          <a:bodyPr wrap="square">
            <a:spAutoFit/>
          </a:bodyPr>
          <a:lstStyle/>
          <a:p>
            <a:pPr marL="411480" indent="-411480">
              <a:lnSpc>
                <a:spcPct val="110000"/>
              </a:lnSpc>
              <a:buClr>
                <a:srgbClr val="F46524"/>
              </a:buClr>
              <a:buSzPct val="110000"/>
              <a:buFont typeface="Wingdings" pitchFamily="2" charset="2"/>
              <a:buChar char="§"/>
            </a:pPr>
            <a:r>
              <a:rPr lang="en-US" sz="2000" dirty="0">
                <a:latin typeface="Roboto Lt" pitchFamily="2" charset="0"/>
                <a:ea typeface="Roboto Lt" pitchFamily="2" charset="0"/>
              </a:rPr>
              <a:t>Predict problems before they happen</a:t>
            </a:r>
          </a:p>
          <a:p>
            <a:pPr marL="411480" indent="-411480">
              <a:lnSpc>
                <a:spcPct val="110000"/>
              </a:lnSpc>
              <a:buClr>
                <a:srgbClr val="F46524"/>
              </a:buClr>
              <a:buSzPct val="110000"/>
              <a:buFont typeface="Wingdings" pitchFamily="2" charset="2"/>
              <a:buChar char="§"/>
            </a:pPr>
            <a:r>
              <a:rPr lang="en-US" sz="2000" dirty="0">
                <a:latin typeface="Roboto Lt" pitchFamily="2" charset="0"/>
                <a:ea typeface="Roboto Lt" pitchFamily="2" charset="0"/>
              </a:rPr>
              <a:t>Turn emergency collections into engineered liquidity</a:t>
            </a:r>
          </a:p>
        </p:txBody>
      </p:sp>
      <p:sp>
        <p:nvSpPr>
          <p:cNvPr id="12" name="Right Arrow 11">
            <a:extLst>
              <a:ext uri="{FF2B5EF4-FFF2-40B4-BE49-F238E27FC236}">
                <a16:creationId xmlns:a16="http://schemas.microsoft.com/office/drawing/2014/main" id="{8B7C2AD8-996E-ECE5-B5C3-55234278F07C}"/>
              </a:ext>
            </a:extLst>
          </p:cNvPr>
          <p:cNvSpPr/>
          <p:nvPr/>
        </p:nvSpPr>
        <p:spPr>
          <a:xfrm>
            <a:off x="5054600" y="1295400"/>
            <a:ext cx="406400" cy="304800"/>
          </a:xfrm>
          <a:prstGeom prst="rightArrow">
            <a:avLst/>
          </a:prstGeom>
          <a:solidFill>
            <a:srgbClr val="F465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a:extLst>
              <a:ext uri="{FF2B5EF4-FFF2-40B4-BE49-F238E27FC236}">
                <a16:creationId xmlns:a16="http://schemas.microsoft.com/office/drawing/2014/main" id="{A191BA49-6376-0B2C-B170-5FCA0318E77A}"/>
              </a:ext>
            </a:extLst>
          </p:cNvPr>
          <p:cNvSpPr/>
          <p:nvPr/>
        </p:nvSpPr>
        <p:spPr>
          <a:xfrm rot="5400000">
            <a:off x="5858892" y="3888329"/>
            <a:ext cx="499618" cy="469966"/>
          </a:xfrm>
          <a:prstGeom prst="rightArrow">
            <a:avLst/>
          </a:prstGeom>
          <a:solidFill>
            <a:srgbClr val="F465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68102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F1A0A7-C9CB-E650-CA62-2885DD290120}"/>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F0CCD55-76D6-3593-AB8A-72D686E13248}"/>
              </a:ext>
            </a:extLst>
          </p:cNvPr>
          <p:cNvSpPr>
            <a:spLocks noGrp="1"/>
          </p:cNvSpPr>
          <p:nvPr>
            <p:ph type="sldNum" sz="quarter" idx="12"/>
          </p:nvPr>
        </p:nvSpPr>
        <p:spPr/>
        <p:txBody>
          <a:bodyPr/>
          <a:lstStyle/>
          <a:p>
            <a:fld id="{751D9983-39A7-6149-B36D-14CDBB73CB2A}" type="slidenum">
              <a:rPr lang="en-US" smtClean="0"/>
              <a:t>5</a:t>
            </a:fld>
            <a:endParaRPr lang="en-US"/>
          </a:p>
        </p:txBody>
      </p:sp>
      <p:sp>
        <p:nvSpPr>
          <p:cNvPr id="2" name="TextBox 1">
            <a:extLst>
              <a:ext uri="{FF2B5EF4-FFF2-40B4-BE49-F238E27FC236}">
                <a16:creationId xmlns:a16="http://schemas.microsoft.com/office/drawing/2014/main" id="{60AC7317-46C2-FF6B-09BD-A49BCD66C322}"/>
              </a:ext>
            </a:extLst>
          </p:cNvPr>
          <p:cNvSpPr txBox="1"/>
          <p:nvPr/>
        </p:nvSpPr>
        <p:spPr>
          <a:xfrm>
            <a:off x="3048000" y="515005"/>
            <a:ext cx="6096000" cy="369332"/>
          </a:xfrm>
          <a:prstGeom prst="rect">
            <a:avLst/>
          </a:prstGeom>
          <a:noFill/>
        </p:spPr>
        <p:txBody>
          <a:bodyPr wrap="square">
            <a:spAutoFit/>
          </a:bodyPr>
          <a:lstStyle/>
          <a:p>
            <a:pPr algn="ctr"/>
            <a:r>
              <a:rPr lang="en-US" dirty="0">
                <a:latin typeface="Roboto Lt" pitchFamily="2" charset="0"/>
                <a:ea typeface="Roboto Lt" pitchFamily="2" charset="0"/>
              </a:rPr>
              <a:t>REAL RESULTS</a:t>
            </a:r>
          </a:p>
        </p:txBody>
      </p:sp>
      <p:sp>
        <p:nvSpPr>
          <p:cNvPr id="4" name="TextBox 3">
            <a:extLst>
              <a:ext uri="{FF2B5EF4-FFF2-40B4-BE49-F238E27FC236}">
                <a16:creationId xmlns:a16="http://schemas.microsoft.com/office/drawing/2014/main" id="{7DB2DCF7-9A3D-F619-1518-F1E6089657E8}"/>
              </a:ext>
            </a:extLst>
          </p:cNvPr>
          <p:cNvSpPr txBox="1"/>
          <p:nvPr/>
        </p:nvSpPr>
        <p:spPr>
          <a:xfrm>
            <a:off x="622302" y="1025156"/>
            <a:ext cx="10870968" cy="861774"/>
          </a:xfrm>
          <a:prstGeom prst="rect">
            <a:avLst/>
          </a:prstGeom>
          <a:noFill/>
          <a:ln w="19050">
            <a:noFill/>
          </a:ln>
        </p:spPr>
        <p:txBody>
          <a:bodyPr wrap="square" lIns="0" tIns="182880" rIns="91440" bIns="182880">
            <a:spAutoFit/>
          </a:bodyPr>
          <a:lstStyle>
            <a:defPPr>
              <a:defRPr lang="en-US"/>
            </a:defPPr>
            <a:lvl1pPr algn="ctr">
              <a:defRPr sz="3600" b="1">
                <a:solidFill>
                  <a:schemeClr val="bg1"/>
                </a:solidFill>
                <a:latin typeface="Montserrat ExtraBold" pitchFamily="2" charset="77"/>
              </a:defRPr>
            </a:lvl1pPr>
          </a:lstStyle>
          <a:p>
            <a:pPr algn="l"/>
            <a:r>
              <a:rPr lang="en-US" sz="3200" spc="-30" dirty="0">
                <a:solidFill>
                  <a:schemeClr val="tx1"/>
                </a:solidFill>
                <a:latin typeface="Montserrat" pitchFamily="2" charset="77"/>
              </a:rPr>
              <a:t>Smarter Working Capital = Better Businesses</a:t>
            </a:r>
          </a:p>
        </p:txBody>
      </p:sp>
      <p:grpSp>
        <p:nvGrpSpPr>
          <p:cNvPr id="38" name="Group 37">
            <a:extLst>
              <a:ext uri="{FF2B5EF4-FFF2-40B4-BE49-F238E27FC236}">
                <a16:creationId xmlns:a16="http://schemas.microsoft.com/office/drawing/2014/main" id="{AE0D99DC-FA50-806C-960F-81D78FB5D83C}"/>
              </a:ext>
            </a:extLst>
          </p:cNvPr>
          <p:cNvGrpSpPr/>
          <p:nvPr/>
        </p:nvGrpSpPr>
        <p:grpSpPr>
          <a:xfrm>
            <a:off x="1116151" y="1856363"/>
            <a:ext cx="2749484" cy="1296835"/>
            <a:chOff x="670156" y="1881763"/>
            <a:chExt cx="2749484" cy="1296835"/>
          </a:xfrm>
        </p:grpSpPr>
        <p:sp>
          <p:nvSpPr>
            <p:cNvPr id="8" name="TextBox 7">
              <a:extLst>
                <a:ext uri="{FF2B5EF4-FFF2-40B4-BE49-F238E27FC236}">
                  <a16:creationId xmlns:a16="http://schemas.microsoft.com/office/drawing/2014/main" id="{42D3AADC-243C-9939-5763-549FDC21DA69}"/>
                </a:ext>
              </a:extLst>
            </p:cNvPr>
            <p:cNvSpPr txBox="1">
              <a:spLocks noChangeAspect="1"/>
            </p:cNvSpPr>
            <p:nvPr/>
          </p:nvSpPr>
          <p:spPr>
            <a:xfrm>
              <a:off x="847955" y="2405158"/>
              <a:ext cx="686130" cy="461665"/>
            </a:xfrm>
            <a:prstGeom prst="rect">
              <a:avLst/>
            </a:prstGeom>
            <a:solidFill>
              <a:srgbClr val="5712EE"/>
            </a:solidFill>
          </p:spPr>
          <p:txBody>
            <a:bodyPr wrap="square" rtlCol="0">
              <a:spAutoFit/>
            </a:bodyPr>
            <a:lstStyle/>
            <a:p>
              <a:pPr algn="ctr"/>
              <a:r>
                <a:rPr lang="en-US" sz="2400" b="1" dirty="0">
                  <a:solidFill>
                    <a:schemeClr val="bg1"/>
                  </a:solidFill>
                  <a:latin typeface="Montserrat SemiBold" pitchFamily="2" charset="77"/>
                </a:rPr>
                <a:t>45</a:t>
              </a:r>
            </a:p>
          </p:txBody>
        </p:sp>
        <p:sp>
          <p:nvSpPr>
            <p:cNvPr id="9" name="TextBox 8">
              <a:extLst>
                <a:ext uri="{FF2B5EF4-FFF2-40B4-BE49-F238E27FC236}">
                  <a16:creationId xmlns:a16="http://schemas.microsoft.com/office/drawing/2014/main" id="{E6C8AB01-2372-D630-DAE8-021D43092CE6}"/>
                </a:ext>
              </a:extLst>
            </p:cNvPr>
            <p:cNvSpPr txBox="1"/>
            <p:nvPr/>
          </p:nvSpPr>
          <p:spPr>
            <a:xfrm>
              <a:off x="1040546" y="1881763"/>
              <a:ext cx="1867689" cy="574644"/>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nSpc>
                  <a:spcPct val="80000"/>
                </a:lnSpc>
              </a:pPr>
              <a:r>
                <a:rPr lang="en-US" sz="2400" dirty="0">
                  <a:solidFill>
                    <a:schemeClr val="tx1"/>
                  </a:solidFill>
                  <a:latin typeface="Roboto" pitchFamily="2" charset="0"/>
                  <a:ea typeface="Roboto" pitchFamily="2" charset="0"/>
                </a:rPr>
                <a:t>CCC</a:t>
              </a:r>
            </a:p>
          </p:txBody>
        </p:sp>
        <p:sp>
          <p:nvSpPr>
            <p:cNvPr id="10" name="Right Arrow 9">
              <a:extLst>
                <a:ext uri="{FF2B5EF4-FFF2-40B4-BE49-F238E27FC236}">
                  <a16:creationId xmlns:a16="http://schemas.microsoft.com/office/drawing/2014/main" id="{0E83BA14-7338-C3C5-0FAB-4531BA0DE6DE}"/>
                </a:ext>
              </a:extLst>
            </p:cNvPr>
            <p:cNvSpPr/>
            <p:nvPr/>
          </p:nvSpPr>
          <p:spPr>
            <a:xfrm rot="5400000">
              <a:off x="1724581" y="2442689"/>
              <a:ext cx="499618" cy="469966"/>
            </a:xfrm>
            <a:prstGeom prst="rightArrow">
              <a:avLst/>
            </a:prstGeom>
            <a:solidFill>
              <a:srgbClr val="F465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2449B14-A2F2-7780-E616-6EBE40639DBA}"/>
                </a:ext>
              </a:extLst>
            </p:cNvPr>
            <p:cNvSpPr txBox="1"/>
            <p:nvPr/>
          </p:nvSpPr>
          <p:spPr>
            <a:xfrm>
              <a:off x="670156" y="2862358"/>
              <a:ext cx="1174684" cy="316240"/>
            </a:xfrm>
            <a:prstGeom prst="rect">
              <a:avLst/>
            </a:prstGeom>
            <a:noFill/>
            <a:ln w="19050">
              <a:noFill/>
            </a:ln>
          </p:spPr>
          <p:txBody>
            <a:bodyPr wrap="square" lIns="0" tIns="91440" rIns="91440" bIns="0">
              <a:spAutoFit/>
            </a:bodyPr>
            <a:lstStyle>
              <a:defPPr>
                <a:defRPr lang="en-US"/>
              </a:defPPr>
              <a:lvl1pPr algn="ctr">
                <a:defRPr sz="3600" b="1">
                  <a:solidFill>
                    <a:schemeClr val="bg1"/>
                  </a:solidFill>
                  <a:latin typeface="Montserrat ExtraBold" pitchFamily="2" charset="77"/>
                </a:defRPr>
              </a:lvl1pPr>
            </a:lstStyle>
            <a:p>
              <a:pPr>
                <a:lnSpc>
                  <a:spcPct val="80000"/>
                </a:lnSpc>
              </a:pPr>
              <a:r>
                <a:rPr lang="en-US" sz="1800" b="0" dirty="0">
                  <a:solidFill>
                    <a:schemeClr val="tx1"/>
                  </a:solidFill>
                  <a:latin typeface="Roboto Lt" pitchFamily="2" charset="0"/>
                  <a:ea typeface="Roboto Lt" pitchFamily="2" charset="0"/>
                </a:rPr>
                <a:t>DAYS</a:t>
              </a:r>
            </a:p>
          </p:txBody>
        </p:sp>
        <p:sp>
          <p:nvSpPr>
            <p:cNvPr id="13" name="TextBox 12">
              <a:extLst>
                <a:ext uri="{FF2B5EF4-FFF2-40B4-BE49-F238E27FC236}">
                  <a16:creationId xmlns:a16="http://schemas.microsoft.com/office/drawing/2014/main" id="{7CEE8231-17D2-91AD-5F32-7B64B689CAC3}"/>
                </a:ext>
              </a:extLst>
            </p:cNvPr>
            <p:cNvSpPr txBox="1">
              <a:spLocks noChangeAspect="1"/>
            </p:cNvSpPr>
            <p:nvPr/>
          </p:nvSpPr>
          <p:spPr>
            <a:xfrm>
              <a:off x="2422755" y="2405158"/>
              <a:ext cx="686130" cy="461665"/>
            </a:xfrm>
            <a:prstGeom prst="rect">
              <a:avLst/>
            </a:prstGeom>
            <a:solidFill>
              <a:srgbClr val="F46524"/>
            </a:solidFill>
          </p:spPr>
          <p:txBody>
            <a:bodyPr wrap="square" rtlCol="0">
              <a:spAutoFit/>
            </a:bodyPr>
            <a:lstStyle/>
            <a:p>
              <a:pPr algn="ctr"/>
              <a:r>
                <a:rPr lang="en-US" sz="2400" b="1" dirty="0">
                  <a:solidFill>
                    <a:schemeClr val="bg1"/>
                  </a:solidFill>
                  <a:latin typeface="Montserrat SemiBold" pitchFamily="2" charset="77"/>
                </a:rPr>
                <a:t>20</a:t>
              </a:r>
            </a:p>
          </p:txBody>
        </p:sp>
        <p:sp>
          <p:nvSpPr>
            <p:cNvPr id="14" name="TextBox 13">
              <a:extLst>
                <a:ext uri="{FF2B5EF4-FFF2-40B4-BE49-F238E27FC236}">
                  <a16:creationId xmlns:a16="http://schemas.microsoft.com/office/drawing/2014/main" id="{602D4252-7183-C564-54BE-A0427E89F80F}"/>
                </a:ext>
              </a:extLst>
            </p:cNvPr>
            <p:cNvSpPr txBox="1"/>
            <p:nvPr/>
          </p:nvSpPr>
          <p:spPr>
            <a:xfrm>
              <a:off x="2244956" y="2862358"/>
              <a:ext cx="1174684" cy="316240"/>
            </a:xfrm>
            <a:prstGeom prst="rect">
              <a:avLst/>
            </a:prstGeom>
            <a:noFill/>
            <a:ln w="19050">
              <a:noFill/>
            </a:ln>
          </p:spPr>
          <p:txBody>
            <a:bodyPr wrap="square" lIns="0" tIns="91440" rIns="91440" bIns="0">
              <a:spAutoFit/>
            </a:bodyPr>
            <a:lstStyle>
              <a:defPPr>
                <a:defRPr lang="en-US"/>
              </a:defPPr>
              <a:lvl1pPr algn="ctr">
                <a:defRPr sz="3600" b="1">
                  <a:solidFill>
                    <a:schemeClr val="bg1"/>
                  </a:solidFill>
                  <a:latin typeface="Montserrat ExtraBold" pitchFamily="2" charset="77"/>
                </a:defRPr>
              </a:lvl1pPr>
            </a:lstStyle>
            <a:p>
              <a:pPr>
                <a:lnSpc>
                  <a:spcPct val="80000"/>
                </a:lnSpc>
              </a:pPr>
              <a:r>
                <a:rPr lang="en-US" sz="1800" b="0" dirty="0">
                  <a:solidFill>
                    <a:schemeClr val="tx1"/>
                  </a:solidFill>
                  <a:latin typeface="Roboto Lt" pitchFamily="2" charset="0"/>
                  <a:ea typeface="Roboto Lt" pitchFamily="2" charset="0"/>
                </a:rPr>
                <a:t>DAYS</a:t>
              </a:r>
            </a:p>
          </p:txBody>
        </p:sp>
      </p:grpSp>
      <p:grpSp>
        <p:nvGrpSpPr>
          <p:cNvPr id="35" name="Group 34">
            <a:extLst>
              <a:ext uri="{FF2B5EF4-FFF2-40B4-BE49-F238E27FC236}">
                <a16:creationId xmlns:a16="http://schemas.microsoft.com/office/drawing/2014/main" id="{AF48250A-DCE2-50AA-2411-78E1EDE3EAC2}"/>
              </a:ext>
            </a:extLst>
          </p:cNvPr>
          <p:cNvGrpSpPr/>
          <p:nvPr/>
        </p:nvGrpSpPr>
        <p:grpSpPr>
          <a:xfrm>
            <a:off x="5115725" y="3786763"/>
            <a:ext cx="2203386" cy="1296314"/>
            <a:chOff x="4964732" y="1907163"/>
            <a:chExt cx="2203386" cy="1296314"/>
          </a:xfrm>
        </p:grpSpPr>
        <p:sp>
          <p:nvSpPr>
            <p:cNvPr id="16" name="TextBox 15">
              <a:extLst>
                <a:ext uri="{FF2B5EF4-FFF2-40B4-BE49-F238E27FC236}">
                  <a16:creationId xmlns:a16="http://schemas.microsoft.com/office/drawing/2014/main" id="{782F161B-C618-DCC3-C434-BF6B98FF0BC5}"/>
                </a:ext>
              </a:extLst>
            </p:cNvPr>
            <p:cNvSpPr txBox="1"/>
            <p:nvPr/>
          </p:nvSpPr>
          <p:spPr>
            <a:xfrm>
              <a:off x="5132581" y="1907163"/>
              <a:ext cx="1867689" cy="574644"/>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nSpc>
                  <a:spcPct val="80000"/>
                </a:lnSpc>
              </a:pPr>
              <a:r>
                <a:rPr lang="en-US" sz="2400" dirty="0">
                  <a:solidFill>
                    <a:schemeClr val="tx1"/>
                  </a:solidFill>
                  <a:latin typeface="Roboto" pitchFamily="2" charset="0"/>
                  <a:ea typeface="Roboto" pitchFamily="2" charset="0"/>
                </a:rPr>
                <a:t>Free Cash</a:t>
              </a:r>
            </a:p>
          </p:txBody>
        </p:sp>
        <p:sp>
          <p:nvSpPr>
            <p:cNvPr id="19" name="TextBox 18">
              <a:extLst>
                <a:ext uri="{FF2B5EF4-FFF2-40B4-BE49-F238E27FC236}">
                  <a16:creationId xmlns:a16="http://schemas.microsoft.com/office/drawing/2014/main" id="{FCFFEC97-BC1D-B0DD-4B82-0EEA0C56714E}"/>
                </a:ext>
              </a:extLst>
            </p:cNvPr>
            <p:cNvSpPr txBox="1">
              <a:spLocks noChangeAspect="1"/>
            </p:cNvSpPr>
            <p:nvPr/>
          </p:nvSpPr>
          <p:spPr>
            <a:xfrm>
              <a:off x="5117967" y="2417858"/>
              <a:ext cx="1896916" cy="461665"/>
            </a:xfrm>
            <a:prstGeom prst="rect">
              <a:avLst/>
            </a:prstGeom>
            <a:solidFill>
              <a:srgbClr val="F46524"/>
            </a:solidFill>
          </p:spPr>
          <p:txBody>
            <a:bodyPr wrap="square" rtlCol="0">
              <a:spAutoFit/>
            </a:bodyPr>
            <a:lstStyle/>
            <a:p>
              <a:pPr algn="ctr"/>
              <a:r>
                <a:rPr lang="en-US" sz="2400" b="1" dirty="0">
                  <a:solidFill>
                    <a:schemeClr val="bg1"/>
                  </a:solidFill>
                  <a:latin typeface="Montserrat SemiBold" pitchFamily="2" charset="77"/>
                </a:rPr>
                <a:t>₹6.9 crore</a:t>
              </a:r>
            </a:p>
          </p:txBody>
        </p:sp>
        <p:sp>
          <p:nvSpPr>
            <p:cNvPr id="20" name="TextBox 19">
              <a:extLst>
                <a:ext uri="{FF2B5EF4-FFF2-40B4-BE49-F238E27FC236}">
                  <a16:creationId xmlns:a16="http://schemas.microsoft.com/office/drawing/2014/main" id="{6EBEE370-A212-70A3-8105-DC13C45E2944}"/>
                </a:ext>
              </a:extLst>
            </p:cNvPr>
            <p:cNvSpPr txBox="1"/>
            <p:nvPr/>
          </p:nvSpPr>
          <p:spPr>
            <a:xfrm>
              <a:off x="4964732" y="2862358"/>
              <a:ext cx="2203386" cy="341119"/>
            </a:xfrm>
            <a:prstGeom prst="rect">
              <a:avLst/>
            </a:prstGeom>
            <a:noFill/>
            <a:ln w="19050">
              <a:noFill/>
            </a:ln>
          </p:spPr>
          <p:txBody>
            <a:bodyPr wrap="square" lIns="0" tIns="91440" rIns="91440" bIns="0">
              <a:spAutoFit/>
            </a:bodyPr>
            <a:lstStyle>
              <a:defPPr>
                <a:defRPr lang="en-US"/>
              </a:defPPr>
              <a:lvl1pPr algn="ctr">
                <a:defRPr sz="3600" b="1">
                  <a:solidFill>
                    <a:schemeClr val="bg1"/>
                  </a:solidFill>
                  <a:latin typeface="Montserrat ExtraBold" pitchFamily="2" charset="77"/>
                </a:defRPr>
              </a:lvl1pPr>
            </a:lstStyle>
            <a:p>
              <a:pPr>
                <a:lnSpc>
                  <a:spcPct val="80000"/>
                </a:lnSpc>
              </a:pPr>
              <a:r>
                <a:rPr lang="en-US" sz="2000" b="0" dirty="0">
                  <a:solidFill>
                    <a:schemeClr val="tx1"/>
                  </a:solidFill>
                  <a:latin typeface="Roboto Lt" pitchFamily="2" charset="0"/>
                  <a:ea typeface="Roboto Lt" pitchFamily="2" charset="0"/>
                </a:rPr>
                <a:t>unlocked</a:t>
              </a:r>
            </a:p>
          </p:txBody>
        </p:sp>
      </p:grpSp>
      <p:grpSp>
        <p:nvGrpSpPr>
          <p:cNvPr id="36" name="Group 35">
            <a:extLst>
              <a:ext uri="{FF2B5EF4-FFF2-40B4-BE49-F238E27FC236}">
                <a16:creationId xmlns:a16="http://schemas.microsoft.com/office/drawing/2014/main" id="{2F42C5F4-4469-F96B-A18E-9719A821F461}"/>
              </a:ext>
            </a:extLst>
          </p:cNvPr>
          <p:cNvGrpSpPr/>
          <p:nvPr/>
        </p:nvGrpSpPr>
        <p:grpSpPr>
          <a:xfrm>
            <a:off x="1138850" y="3777055"/>
            <a:ext cx="2704086" cy="1568142"/>
            <a:chOff x="622347" y="3599255"/>
            <a:chExt cx="2704086" cy="1568142"/>
          </a:xfrm>
        </p:grpSpPr>
        <p:sp>
          <p:nvSpPr>
            <p:cNvPr id="21" name="TextBox 20">
              <a:extLst>
                <a:ext uri="{FF2B5EF4-FFF2-40B4-BE49-F238E27FC236}">
                  <a16:creationId xmlns:a16="http://schemas.microsoft.com/office/drawing/2014/main" id="{A2BFAE35-1924-F1BB-E887-36A1F0C5CF86}"/>
                </a:ext>
              </a:extLst>
            </p:cNvPr>
            <p:cNvSpPr txBox="1"/>
            <p:nvPr/>
          </p:nvSpPr>
          <p:spPr>
            <a:xfrm>
              <a:off x="653163" y="3599255"/>
              <a:ext cx="2642455" cy="574644"/>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nSpc>
                  <a:spcPct val="80000"/>
                </a:lnSpc>
              </a:pPr>
              <a:r>
                <a:rPr lang="en-US" sz="2400" dirty="0">
                  <a:solidFill>
                    <a:schemeClr val="tx1"/>
                  </a:solidFill>
                  <a:latin typeface="Roboto" pitchFamily="2" charset="0"/>
                  <a:ea typeface="Roboto" pitchFamily="2" charset="0"/>
                </a:rPr>
                <a:t>Interest Saved</a:t>
              </a:r>
            </a:p>
          </p:txBody>
        </p:sp>
        <p:sp>
          <p:nvSpPr>
            <p:cNvPr id="22" name="TextBox 21">
              <a:extLst>
                <a:ext uri="{FF2B5EF4-FFF2-40B4-BE49-F238E27FC236}">
                  <a16:creationId xmlns:a16="http://schemas.microsoft.com/office/drawing/2014/main" id="{00E9D4AC-F3D7-CF5E-E943-DA8970C166EB}"/>
                </a:ext>
              </a:extLst>
            </p:cNvPr>
            <p:cNvSpPr txBox="1">
              <a:spLocks noChangeAspect="1"/>
            </p:cNvSpPr>
            <p:nvPr/>
          </p:nvSpPr>
          <p:spPr>
            <a:xfrm>
              <a:off x="742424" y="4136390"/>
              <a:ext cx="2463933" cy="461665"/>
            </a:xfrm>
            <a:prstGeom prst="rect">
              <a:avLst/>
            </a:prstGeom>
            <a:solidFill>
              <a:srgbClr val="F46524"/>
            </a:solidFill>
          </p:spPr>
          <p:txBody>
            <a:bodyPr wrap="square" rtlCol="0">
              <a:spAutoFit/>
            </a:bodyPr>
            <a:lstStyle/>
            <a:p>
              <a:pPr algn="ctr"/>
              <a:r>
                <a:rPr lang="en-US" sz="2400" b="1" dirty="0">
                  <a:solidFill>
                    <a:schemeClr val="bg1"/>
                  </a:solidFill>
                  <a:latin typeface="Montserrat SemiBold" pitchFamily="2" charset="77"/>
                </a:rPr>
                <a:t>₹1 – 1.25 crore</a:t>
              </a:r>
            </a:p>
          </p:txBody>
        </p:sp>
        <p:sp>
          <p:nvSpPr>
            <p:cNvPr id="23" name="TextBox 22">
              <a:extLst>
                <a:ext uri="{FF2B5EF4-FFF2-40B4-BE49-F238E27FC236}">
                  <a16:creationId xmlns:a16="http://schemas.microsoft.com/office/drawing/2014/main" id="{6D2A1441-1BE9-5F9D-B6CB-39B7EFD97D31}"/>
                </a:ext>
              </a:extLst>
            </p:cNvPr>
            <p:cNvSpPr txBox="1"/>
            <p:nvPr/>
          </p:nvSpPr>
          <p:spPr>
            <a:xfrm>
              <a:off x="622347" y="4580890"/>
              <a:ext cx="2704086" cy="586507"/>
            </a:xfrm>
            <a:prstGeom prst="rect">
              <a:avLst/>
            </a:prstGeom>
            <a:noFill/>
            <a:ln w="19050">
              <a:noFill/>
            </a:ln>
          </p:spPr>
          <p:txBody>
            <a:bodyPr wrap="square" lIns="0" tIns="91440" rIns="91440" bIns="0">
              <a:spAutoFit/>
            </a:bodyPr>
            <a:lstStyle>
              <a:defPPr>
                <a:defRPr lang="en-US"/>
              </a:defPPr>
              <a:lvl1pPr algn="ctr">
                <a:defRPr sz="3600" b="1">
                  <a:solidFill>
                    <a:schemeClr val="bg1"/>
                  </a:solidFill>
                  <a:latin typeface="Montserrat ExtraBold" pitchFamily="2" charset="77"/>
                </a:defRPr>
              </a:lvl1pPr>
            </a:lstStyle>
            <a:p>
              <a:pPr>
                <a:lnSpc>
                  <a:spcPct val="80000"/>
                </a:lnSpc>
              </a:pPr>
              <a:r>
                <a:rPr lang="en-US" sz="2000" b="0" dirty="0">
                  <a:solidFill>
                    <a:schemeClr val="tx1"/>
                  </a:solidFill>
                  <a:latin typeface="Roboto Lt" pitchFamily="2" charset="0"/>
                  <a:ea typeface="Roboto Lt" pitchFamily="2" charset="0"/>
                </a:rPr>
                <a:t>annually </a:t>
              </a:r>
              <a:br>
                <a:rPr lang="en-US" sz="2000" b="0" dirty="0">
                  <a:solidFill>
                    <a:schemeClr val="tx1"/>
                  </a:solidFill>
                  <a:latin typeface="Roboto Lt" pitchFamily="2" charset="0"/>
                  <a:ea typeface="Roboto Lt" pitchFamily="2" charset="0"/>
                </a:rPr>
              </a:br>
              <a:r>
                <a:rPr lang="en-US" sz="2000" b="0" dirty="0">
                  <a:solidFill>
                    <a:schemeClr val="tx1"/>
                  </a:solidFill>
                  <a:latin typeface="Roboto Lt" pitchFamily="2" charset="0"/>
                  <a:ea typeface="Roboto Lt" pitchFamily="2" charset="0"/>
                </a:rPr>
                <a:t>(for ₹50cr company)</a:t>
              </a:r>
            </a:p>
          </p:txBody>
        </p:sp>
      </p:grpSp>
      <p:grpSp>
        <p:nvGrpSpPr>
          <p:cNvPr id="37" name="Group 36">
            <a:extLst>
              <a:ext uri="{FF2B5EF4-FFF2-40B4-BE49-F238E27FC236}">
                <a16:creationId xmlns:a16="http://schemas.microsoft.com/office/drawing/2014/main" id="{1169067D-B301-7715-7E60-20ED2CEC9B0B}"/>
              </a:ext>
            </a:extLst>
          </p:cNvPr>
          <p:cNvGrpSpPr/>
          <p:nvPr/>
        </p:nvGrpSpPr>
        <p:grpSpPr>
          <a:xfrm>
            <a:off x="4598938" y="1855210"/>
            <a:ext cx="3236961" cy="1700121"/>
            <a:chOff x="4421138" y="1944110"/>
            <a:chExt cx="3236961" cy="1700121"/>
          </a:xfrm>
        </p:grpSpPr>
        <p:sp>
          <p:nvSpPr>
            <p:cNvPr id="24" name="TextBox 23">
              <a:extLst>
                <a:ext uri="{FF2B5EF4-FFF2-40B4-BE49-F238E27FC236}">
                  <a16:creationId xmlns:a16="http://schemas.microsoft.com/office/drawing/2014/main" id="{88AFDACA-0697-619F-FFEF-8F1FDCC586A6}"/>
                </a:ext>
              </a:extLst>
            </p:cNvPr>
            <p:cNvSpPr txBox="1"/>
            <p:nvPr/>
          </p:nvSpPr>
          <p:spPr>
            <a:xfrm>
              <a:off x="4611946" y="1944110"/>
              <a:ext cx="2908958" cy="574644"/>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nSpc>
                  <a:spcPct val="80000"/>
                </a:lnSpc>
              </a:pPr>
              <a:r>
                <a:rPr lang="en-US" sz="2400" dirty="0">
                  <a:solidFill>
                    <a:schemeClr val="tx1"/>
                  </a:solidFill>
                  <a:latin typeface="Roboto" pitchFamily="2" charset="0"/>
                  <a:ea typeface="Roboto" pitchFamily="2" charset="0"/>
                </a:rPr>
                <a:t>Supplier Growth</a:t>
              </a:r>
            </a:p>
          </p:txBody>
        </p:sp>
        <p:sp>
          <p:nvSpPr>
            <p:cNvPr id="26" name="TextBox 25">
              <a:extLst>
                <a:ext uri="{FF2B5EF4-FFF2-40B4-BE49-F238E27FC236}">
                  <a16:creationId xmlns:a16="http://schemas.microsoft.com/office/drawing/2014/main" id="{728F08C6-AF30-4F64-92D2-84E6D8C740A1}"/>
                </a:ext>
              </a:extLst>
            </p:cNvPr>
            <p:cNvSpPr txBox="1"/>
            <p:nvPr/>
          </p:nvSpPr>
          <p:spPr>
            <a:xfrm>
              <a:off x="4421138" y="2443258"/>
              <a:ext cx="3236961" cy="341119"/>
            </a:xfrm>
            <a:prstGeom prst="rect">
              <a:avLst/>
            </a:prstGeom>
            <a:noFill/>
            <a:ln w="19050">
              <a:noFill/>
            </a:ln>
          </p:spPr>
          <p:txBody>
            <a:bodyPr wrap="square" lIns="0" tIns="91440" rIns="91440" bIns="0">
              <a:spAutoFit/>
            </a:bodyPr>
            <a:lstStyle>
              <a:defPPr>
                <a:defRPr lang="en-US"/>
              </a:defPPr>
              <a:lvl1pPr algn="ctr">
                <a:defRPr sz="3600" b="1">
                  <a:solidFill>
                    <a:schemeClr val="bg1"/>
                  </a:solidFill>
                  <a:latin typeface="Montserrat ExtraBold" pitchFamily="2" charset="77"/>
                </a:defRPr>
              </a:lvl1pPr>
            </a:lstStyle>
            <a:p>
              <a:pPr>
                <a:lnSpc>
                  <a:spcPct val="80000"/>
                </a:lnSpc>
              </a:pPr>
              <a:r>
                <a:rPr lang="en-US" sz="2000" b="0" dirty="0">
                  <a:solidFill>
                    <a:schemeClr val="tx1"/>
                  </a:solidFill>
                  <a:latin typeface="Roboto Lt" pitchFamily="2" charset="0"/>
                  <a:ea typeface="Roboto Lt" pitchFamily="2" charset="0"/>
                </a:rPr>
                <a:t>Accelerates: Paid in</a:t>
              </a:r>
            </a:p>
          </p:txBody>
        </p:sp>
        <p:sp>
          <p:nvSpPr>
            <p:cNvPr id="27" name="TextBox 26">
              <a:extLst>
                <a:ext uri="{FF2B5EF4-FFF2-40B4-BE49-F238E27FC236}">
                  <a16:creationId xmlns:a16="http://schemas.microsoft.com/office/drawing/2014/main" id="{E0BE4D59-9F0A-D614-0B18-4620B96BCA8F}"/>
                </a:ext>
              </a:extLst>
            </p:cNvPr>
            <p:cNvSpPr txBox="1">
              <a:spLocks noChangeAspect="1"/>
            </p:cNvSpPr>
            <p:nvPr/>
          </p:nvSpPr>
          <p:spPr>
            <a:xfrm>
              <a:off x="4937355" y="2875058"/>
              <a:ext cx="686130" cy="461665"/>
            </a:xfrm>
            <a:prstGeom prst="rect">
              <a:avLst/>
            </a:prstGeom>
            <a:solidFill>
              <a:srgbClr val="5712EE"/>
            </a:solidFill>
          </p:spPr>
          <p:txBody>
            <a:bodyPr wrap="square" rtlCol="0">
              <a:spAutoFit/>
            </a:bodyPr>
            <a:lstStyle/>
            <a:p>
              <a:pPr algn="ctr"/>
              <a:r>
                <a:rPr lang="en-US" sz="2400" b="1" dirty="0">
                  <a:solidFill>
                    <a:schemeClr val="bg1"/>
                  </a:solidFill>
                  <a:latin typeface="Montserrat SemiBold" pitchFamily="2" charset="77"/>
                </a:rPr>
                <a:t>60</a:t>
              </a:r>
            </a:p>
          </p:txBody>
        </p:sp>
        <p:sp>
          <p:nvSpPr>
            <p:cNvPr id="28" name="Right Arrow 27">
              <a:extLst>
                <a:ext uri="{FF2B5EF4-FFF2-40B4-BE49-F238E27FC236}">
                  <a16:creationId xmlns:a16="http://schemas.microsoft.com/office/drawing/2014/main" id="{CFAFD5DD-641F-EC8B-45DC-FA511856D6C3}"/>
                </a:ext>
              </a:extLst>
            </p:cNvPr>
            <p:cNvSpPr/>
            <p:nvPr/>
          </p:nvSpPr>
          <p:spPr>
            <a:xfrm rot="5400000">
              <a:off x="5811661" y="2912589"/>
              <a:ext cx="499618" cy="469966"/>
            </a:xfrm>
            <a:prstGeom prst="rightArrow">
              <a:avLst/>
            </a:prstGeom>
            <a:solidFill>
              <a:srgbClr val="F465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A9DE4F32-C601-0BEA-F72F-24A90663704A}"/>
                </a:ext>
              </a:extLst>
            </p:cNvPr>
            <p:cNvSpPr txBox="1"/>
            <p:nvPr/>
          </p:nvSpPr>
          <p:spPr>
            <a:xfrm>
              <a:off x="4759556" y="3327991"/>
              <a:ext cx="1174684" cy="316240"/>
            </a:xfrm>
            <a:prstGeom prst="rect">
              <a:avLst/>
            </a:prstGeom>
            <a:noFill/>
            <a:ln w="19050">
              <a:noFill/>
            </a:ln>
          </p:spPr>
          <p:txBody>
            <a:bodyPr wrap="square" lIns="0" tIns="91440" rIns="91440" bIns="0">
              <a:spAutoFit/>
            </a:bodyPr>
            <a:lstStyle>
              <a:defPPr>
                <a:defRPr lang="en-US"/>
              </a:defPPr>
              <a:lvl1pPr algn="ctr">
                <a:defRPr sz="3600" b="1">
                  <a:solidFill>
                    <a:schemeClr val="bg1"/>
                  </a:solidFill>
                  <a:latin typeface="Montserrat ExtraBold" pitchFamily="2" charset="77"/>
                </a:defRPr>
              </a:lvl1pPr>
            </a:lstStyle>
            <a:p>
              <a:pPr>
                <a:lnSpc>
                  <a:spcPct val="80000"/>
                </a:lnSpc>
              </a:pPr>
              <a:r>
                <a:rPr lang="en-US" sz="1800" b="0" dirty="0">
                  <a:solidFill>
                    <a:schemeClr val="tx1"/>
                  </a:solidFill>
                  <a:latin typeface="Roboto Lt" pitchFamily="2" charset="0"/>
                  <a:ea typeface="Roboto Lt" pitchFamily="2" charset="0"/>
                </a:rPr>
                <a:t>DAYS</a:t>
              </a:r>
            </a:p>
          </p:txBody>
        </p:sp>
        <p:sp>
          <p:nvSpPr>
            <p:cNvPr id="30" name="TextBox 29">
              <a:extLst>
                <a:ext uri="{FF2B5EF4-FFF2-40B4-BE49-F238E27FC236}">
                  <a16:creationId xmlns:a16="http://schemas.microsoft.com/office/drawing/2014/main" id="{C06EA6FB-2D7B-9F86-9158-BFF5517CA9EB}"/>
                </a:ext>
              </a:extLst>
            </p:cNvPr>
            <p:cNvSpPr txBox="1">
              <a:spLocks noChangeAspect="1"/>
            </p:cNvSpPr>
            <p:nvPr/>
          </p:nvSpPr>
          <p:spPr>
            <a:xfrm>
              <a:off x="6499455" y="2875058"/>
              <a:ext cx="686130" cy="461665"/>
            </a:xfrm>
            <a:prstGeom prst="rect">
              <a:avLst/>
            </a:prstGeom>
            <a:solidFill>
              <a:srgbClr val="F46524"/>
            </a:solidFill>
          </p:spPr>
          <p:txBody>
            <a:bodyPr wrap="square" rtlCol="0">
              <a:spAutoFit/>
            </a:bodyPr>
            <a:lstStyle/>
            <a:p>
              <a:pPr algn="ctr"/>
              <a:r>
                <a:rPr lang="en-US" sz="2400" b="1" dirty="0">
                  <a:solidFill>
                    <a:schemeClr val="bg1"/>
                  </a:solidFill>
                  <a:latin typeface="Montserrat SemiBold" pitchFamily="2" charset="77"/>
                </a:rPr>
                <a:t>15</a:t>
              </a:r>
            </a:p>
          </p:txBody>
        </p:sp>
        <p:sp>
          <p:nvSpPr>
            <p:cNvPr id="31" name="TextBox 30">
              <a:extLst>
                <a:ext uri="{FF2B5EF4-FFF2-40B4-BE49-F238E27FC236}">
                  <a16:creationId xmlns:a16="http://schemas.microsoft.com/office/drawing/2014/main" id="{C7B911F5-73F3-4B6A-5534-350B42B2F0CB}"/>
                </a:ext>
              </a:extLst>
            </p:cNvPr>
            <p:cNvSpPr txBox="1"/>
            <p:nvPr/>
          </p:nvSpPr>
          <p:spPr>
            <a:xfrm>
              <a:off x="6321656" y="3327991"/>
              <a:ext cx="1174684" cy="316240"/>
            </a:xfrm>
            <a:prstGeom prst="rect">
              <a:avLst/>
            </a:prstGeom>
            <a:noFill/>
            <a:ln w="19050">
              <a:noFill/>
            </a:ln>
          </p:spPr>
          <p:txBody>
            <a:bodyPr wrap="square" lIns="0" tIns="91440" rIns="91440" bIns="0">
              <a:spAutoFit/>
            </a:bodyPr>
            <a:lstStyle>
              <a:defPPr>
                <a:defRPr lang="en-US"/>
              </a:defPPr>
              <a:lvl1pPr algn="ctr">
                <a:defRPr sz="3600" b="1">
                  <a:solidFill>
                    <a:schemeClr val="bg1"/>
                  </a:solidFill>
                  <a:latin typeface="Montserrat ExtraBold" pitchFamily="2" charset="77"/>
                </a:defRPr>
              </a:lvl1pPr>
            </a:lstStyle>
            <a:p>
              <a:pPr>
                <a:lnSpc>
                  <a:spcPct val="80000"/>
                </a:lnSpc>
              </a:pPr>
              <a:r>
                <a:rPr lang="en-US" sz="1800" b="0" dirty="0">
                  <a:solidFill>
                    <a:schemeClr val="tx1"/>
                  </a:solidFill>
                  <a:latin typeface="Roboto Lt" pitchFamily="2" charset="0"/>
                  <a:ea typeface="Roboto Lt" pitchFamily="2" charset="0"/>
                </a:rPr>
                <a:t>DAYS</a:t>
              </a:r>
            </a:p>
          </p:txBody>
        </p:sp>
      </p:grpSp>
      <p:sp>
        <p:nvSpPr>
          <p:cNvPr id="32" name="TextBox 31">
            <a:extLst>
              <a:ext uri="{FF2B5EF4-FFF2-40B4-BE49-F238E27FC236}">
                <a16:creationId xmlns:a16="http://schemas.microsoft.com/office/drawing/2014/main" id="{8EBFC8CB-3B67-56C3-2B98-67DE0916F094}"/>
              </a:ext>
            </a:extLst>
          </p:cNvPr>
          <p:cNvSpPr txBox="1"/>
          <p:nvPr/>
        </p:nvSpPr>
        <p:spPr>
          <a:xfrm>
            <a:off x="1256180" y="5582765"/>
            <a:ext cx="6637770" cy="575542"/>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gn="l">
              <a:lnSpc>
                <a:spcPct val="80000"/>
              </a:lnSpc>
            </a:pPr>
            <a:r>
              <a:rPr lang="en-US" sz="2400" b="0" dirty="0">
                <a:solidFill>
                  <a:schemeClr val="tx1"/>
                </a:solidFill>
                <a:latin typeface="Roboto Lt" pitchFamily="2" charset="0"/>
                <a:ea typeface="Roboto Lt" pitchFamily="2" charset="0"/>
              </a:rPr>
              <a:t>Default Risk </a:t>
            </a:r>
            <a:r>
              <a:rPr lang="en-US" sz="2400" b="0" dirty="0">
                <a:solidFill>
                  <a:srgbClr val="5712EE"/>
                </a:solidFill>
                <a:latin typeface="Roboto Lt" pitchFamily="2" charset="0"/>
                <a:ea typeface="Roboto Lt" pitchFamily="2" charset="0"/>
              </a:rPr>
              <a:t>drops</a:t>
            </a:r>
            <a:r>
              <a:rPr lang="en-US" sz="2400" b="0" dirty="0">
                <a:solidFill>
                  <a:schemeClr val="tx1"/>
                </a:solidFill>
                <a:latin typeface="Roboto Lt" pitchFamily="2" charset="0"/>
                <a:ea typeface="Roboto Lt" pitchFamily="2" charset="0"/>
              </a:rPr>
              <a:t> due to diversified lenders</a:t>
            </a:r>
          </a:p>
        </p:txBody>
      </p:sp>
      <p:grpSp>
        <p:nvGrpSpPr>
          <p:cNvPr id="51" name="Group 50">
            <a:extLst>
              <a:ext uri="{FF2B5EF4-FFF2-40B4-BE49-F238E27FC236}">
                <a16:creationId xmlns:a16="http://schemas.microsoft.com/office/drawing/2014/main" id="{F398346F-D33C-110C-2A7A-761D2B6B1230}"/>
              </a:ext>
            </a:extLst>
          </p:cNvPr>
          <p:cNvGrpSpPr/>
          <p:nvPr/>
        </p:nvGrpSpPr>
        <p:grpSpPr>
          <a:xfrm>
            <a:off x="8706503" y="1854546"/>
            <a:ext cx="2908958" cy="4121841"/>
            <a:chOff x="8795403" y="1803746"/>
            <a:chExt cx="2908958" cy="4121841"/>
          </a:xfrm>
        </p:grpSpPr>
        <p:sp>
          <p:nvSpPr>
            <p:cNvPr id="39" name="TextBox 38">
              <a:extLst>
                <a:ext uri="{FF2B5EF4-FFF2-40B4-BE49-F238E27FC236}">
                  <a16:creationId xmlns:a16="http://schemas.microsoft.com/office/drawing/2014/main" id="{F936D6C7-66B9-1372-730D-CE2112C18A4D}"/>
                </a:ext>
              </a:extLst>
            </p:cNvPr>
            <p:cNvSpPr txBox="1"/>
            <p:nvPr/>
          </p:nvSpPr>
          <p:spPr>
            <a:xfrm>
              <a:off x="8795403" y="1803746"/>
              <a:ext cx="2908958" cy="574644"/>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nSpc>
                  <a:spcPct val="80000"/>
                </a:lnSpc>
              </a:pPr>
              <a:r>
                <a:rPr lang="en-US" sz="2400" dirty="0">
                  <a:solidFill>
                    <a:schemeClr val="tx1"/>
                  </a:solidFill>
                  <a:latin typeface="Montserrat" pitchFamily="2" charset="77"/>
                </a:rPr>
                <a:t>CASE STUDY</a:t>
              </a:r>
            </a:p>
          </p:txBody>
        </p:sp>
        <p:sp>
          <p:nvSpPr>
            <p:cNvPr id="41" name="TextBox 40">
              <a:extLst>
                <a:ext uri="{FF2B5EF4-FFF2-40B4-BE49-F238E27FC236}">
                  <a16:creationId xmlns:a16="http://schemas.microsoft.com/office/drawing/2014/main" id="{2F36AEAC-2AE0-0CAE-C93C-2ABBE340956E}"/>
                </a:ext>
              </a:extLst>
            </p:cNvPr>
            <p:cNvSpPr txBox="1"/>
            <p:nvPr/>
          </p:nvSpPr>
          <p:spPr>
            <a:xfrm>
              <a:off x="9429525" y="2513239"/>
              <a:ext cx="1640715" cy="341119"/>
            </a:xfrm>
            <a:prstGeom prst="rect">
              <a:avLst/>
            </a:prstGeom>
            <a:noFill/>
            <a:ln w="19050">
              <a:noFill/>
            </a:ln>
          </p:spPr>
          <p:txBody>
            <a:bodyPr wrap="square" lIns="0" tIns="91440" rIns="91440" bIns="0">
              <a:spAutoFit/>
            </a:bodyPr>
            <a:lstStyle>
              <a:defPPr>
                <a:defRPr lang="en-US"/>
              </a:defPPr>
              <a:lvl1pPr algn="ctr">
                <a:defRPr sz="3600" b="1">
                  <a:solidFill>
                    <a:schemeClr val="bg1"/>
                  </a:solidFill>
                  <a:latin typeface="Montserrat ExtraBold" pitchFamily="2" charset="77"/>
                </a:defRPr>
              </a:lvl1pPr>
            </a:lstStyle>
            <a:p>
              <a:pPr>
                <a:lnSpc>
                  <a:spcPct val="80000"/>
                </a:lnSpc>
              </a:pPr>
              <a:r>
                <a:rPr lang="en-US" sz="2000" b="0" dirty="0">
                  <a:solidFill>
                    <a:schemeClr val="tx1"/>
                  </a:solidFill>
                  <a:latin typeface="Roboto Lt" pitchFamily="2" charset="0"/>
                  <a:ea typeface="Roboto Lt" pitchFamily="2" charset="0"/>
                </a:rPr>
                <a:t>Company</a:t>
              </a:r>
            </a:p>
          </p:txBody>
        </p:sp>
        <p:sp>
          <p:nvSpPr>
            <p:cNvPr id="42" name="TextBox 41">
              <a:extLst>
                <a:ext uri="{FF2B5EF4-FFF2-40B4-BE49-F238E27FC236}">
                  <a16:creationId xmlns:a16="http://schemas.microsoft.com/office/drawing/2014/main" id="{87435DCE-9A83-165E-BE7E-31D5DC6C2461}"/>
                </a:ext>
              </a:extLst>
            </p:cNvPr>
            <p:cNvSpPr txBox="1">
              <a:spLocks noChangeAspect="1"/>
            </p:cNvSpPr>
            <p:nvPr/>
          </p:nvSpPr>
          <p:spPr>
            <a:xfrm>
              <a:off x="9557590" y="2911222"/>
              <a:ext cx="1384584" cy="461665"/>
            </a:xfrm>
            <a:prstGeom prst="rect">
              <a:avLst/>
            </a:prstGeom>
            <a:solidFill>
              <a:srgbClr val="5712EE"/>
            </a:solidFill>
          </p:spPr>
          <p:txBody>
            <a:bodyPr wrap="square" rtlCol="0">
              <a:spAutoFit/>
            </a:bodyPr>
            <a:lstStyle/>
            <a:p>
              <a:pPr algn="ctr"/>
              <a:r>
                <a:rPr lang="en-US" sz="2400" b="1" dirty="0">
                  <a:solidFill>
                    <a:schemeClr val="bg1"/>
                  </a:solidFill>
                  <a:latin typeface="Montserrat SemiBold" pitchFamily="2" charset="77"/>
                </a:rPr>
                <a:t>FMCG</a:t>
              </a:r>
            </a:p>
          </p:txBody>
        </p:sp>
        <p:sp>
          <p:nvSpPr>
            <p:cNvPr id="43" name="TextBox 42">
              <a:extLst>
                <a:ext uri="{FF2B5EF4-FFF2-40B4-BE49-F238E27FC236}">
                  <a16:creationId xmlns:a16="http://schemas.microsoft.com/office/drawing/2014/main" id="{B579493D-3702-8ACB-31D7-C3D71CAFF91A}"/>
                </a:ext>
              </a:extLst>
            </p:cNvPr>
            <p:cNvSpPr txBox="1"/>
            <p:nvPr/>
          </p:nvSpPr>
          <p:spPr>
            <a:xfrm>
              <a:off x="9429525" y="3618139"/>
              <a:ext cx="1640715" cy="341119"/>
            </a:xfrm>
            <a:prstGeom prst="rect">
              <a:avLst/>
            </a:prstGeom>
            <a:noFill/>
            <a:ln w="19050">
              <a:noFill/>
            </a:ln>
          </p:spPr>
          <p:txBody>
            <a:bodyPr wrap="square" lIns="0" tIns="91440" rIns="91440" bIns="0">
              <a:spAutoFit/>
            </a:bodyPr>
            <a:lstStyle>
              <a:defPPr>
                <a:defRPr lang="en-US"/>
              </a:defPPr>
              <a:lvl1pPr algn="ctr">
                <a:defRPr sz="3600" b="1">
                  <a:solidFill>
                    <a:schemeClr val="bg1"/>
                  </a:solidFill>
                  <a:latin typeface="Montserrat ExtraBold" pitchFamily="2" charset="77"/>
                </a:defRPr>
              </a:lvl1pPr>
            </a:lstStyle>
            <a:p>
              <a:pPr>
                <a:lnSpc>
                  <a:spcPct val="80000"/>
                </a:lnSpc>
              </a:pPr>
              <a:r>
                <a:rPr lang="en-US" sz="2000" b="0" dirty="0">
                  <a:solidFill>
                    <a:schemeClr val="tx1"/>
                  </a:solidFill>
                  <a:latin typeface="Roboto Lt" pitchFamily="2" charset="0"/>
                  <a:ea typeface="Roboto Lt" pitchFamily="2" charset="0"/>
                </a:rPr>
                <a:t>Revenue</a:t>
              </a:r>
            </a:p>
          </p:txBody>
        </p:sp>
        <p:sp>
          <p:nvSpPr>
            <p:cNvPr id="44" name="TextBox 43">
              <a:extLst>
                <a:ext uri="{FF2B5EF4-FFF2-40B4-BE49-F238E27FC236}">
                  <a16:creationId xmlns:a16="http://schemas.microsoft.com/office/drawing/2014/main" id="{3013E86B-8BF6-3ED3-F1D3-358A738D986F}"/>
                </a:ext>
              </a:extLst>
            </p:cNvPr>
            <p:cNvSpPr txBox="1">
              <a:spLocks noChangeAspect="1"/>
            </p:cNvSpPr>
            <p:nvPr/>
          </p:nvSpPr>
          <p:spPr>
            <a:xfrm>
              <a:off x="9557590" y="4016122"/>
              <a:ext cx="1384584" cy="830997"/>
            </a:xfrm>
            <a:prstGeom prst="rect">
              <a:avLst/>
            </a:prstGeom>
            <a:solidFill>
              <a:srgbClr val="5712EE"/>
            </a:solidFill>
          </p:spPr>
          <p:txBody>
            <a:bodyPr wrap="square" rtlCol="0">
              <a:spAutoFit/>
            </a:bodyPr>
            <a:lstStyle/>
            <a:p>
              <a:pPr algn="ctr"/>
              <a:r>
                <a:rPr lang="en-US" sz="2400" b="1" dirty="0">
                  <a:solidFill>
                    <a:schemeClr val="bg1"/>
                  </a:solidFill>
                  <a:latin typeface="Montserrat SemiBold" pitchFamily="2" charset="77"/>
                </a:rPr>
                <a:t>₹100 Crore</a:t>
              </a:r>
            </a:p>
          </p:txBody>
        </p:sp>
        <p:sp>
          <p:nvSpPr>
            <p:cNvPr id="45" name="TextBox 44">
              <a:extLst>
                <a:ext uri="{FF2B5EF4-FFF2-40B4-BE49-F238E27FC236}">
                  <a16:creationId xmlns:a16="http://schemas.microsoft.com/office/drawing/2014/main" id="{4BA00038-AC00-4E7C-8DA9-0872A6F90ECB}"/>
                </a:ext>
              </a:extLst>
            </p:cNvPr>
            <p:cNvSpPr txBox="1"/>
            <p:nvPr/>
          </p:nvSpPr>
          <p:spPr>
            <a:xfrm>
              <a:off x="9429525" y="5065939"/>
              <a:ext cx="1640715" cy="341119"/>
            </a:xfrm>
            <a:prstGeom prst="rect">
              <a:avLst/>
            </a:prstGeom>
            <a:noFill/>
            <a:ln w="19050">
              <a:noFill/>
            </a:ln>
          </p:spPr>
          <p:txBody>
            <a:bodyPr wrap="square" lIns="0" tIns="91440" rIns="91440" bIns="0">
              <a:spAutoFit/>
            </a:bodyPr>
            <a:lstStyle>
              <a:defPPr>
                <a:defRPr lang="en-US"/>
              </a:defPPr>
              <a:lvl1pPr algn="ctr">
                <a:defRPr sz="3600" b="1">
                  <a:solidFill>
                    <a:schemeClr val="bg1"/>
                  </a:solidFill>
                  <a:latin typeface="Montserrat ExtraBold" pitchFamily="2" charset="77"/>
                </a:defRPr>
              </a:lvl1pPr>
            </a:lstStyle>
            <a:p>
              <a:pPr>
                <a:lnSpc>
                  <a:spcPct val="80000"/>
                </a:lnSpc>
              </a:pPr>
              <a:r>
                <a:rPr lang="en-US" sz="2000" b="0" dirty="0">
                  <a:solidFill>
                    <a:schemeClr val="tx1"/>
                  </a:solidFill>
                  <a:latin typeface="Roboto Lt" pitchFamily="2" charset="0"/>
                  <a:ea typeface="Roboto Lt" pitchFamily="2" charset="0"/>
                </a:rPr>
                <a:t>Growth</a:t>
              </a:r>
            </a:p>
          </p:txBody>
        </p:sp>
        <p:sp>
          <p:nvSpPr>
            <p:cNvPr id="46" name="TextBox 45">
              <a:extLst>
                <a:ext uri="{FF2B5EF4-FFF2-40B4-BE49-F238E27FC236}">
                  <a16:creationId xmlns:a16="http://schemas.microsoft.com/office/drawing/2014/main" id="{6CFD0CB5-AAF0-FBA7-6D0E-8180BF8FB696}"/>
                </a:ext>
              </a:extLst>
            </p:cNvPr>
            <p:cNvSpPr txBox="1">
              <a:spLocks noChangeAspect="1"/>
            </p:cNvSpPr>
            <p:nvPr/>
          </p:nvSpPr>
          <p:spPr>
            <a:xfrm>
              <a:off x="9557590" y="5463922"/>
              <a:ext cx="1384584" cy="461665"/>
            </a:xfrm>
            <a:prstGeom prst="rect">
              <a:avLst/>
            </a:prstGeom>
            <a:solidFill>
              <a:srgbClr val="5712EE"/>
            </a:solidFill>
          </p:spPr>
          <p:txBody>
            <a:bodyPr wrap="square" rtlCol="0">
              <a:spAutoFit/>
            </a:bodyPr>
            <a:lstStyle/>
            <a:p>
              <a:pPr algn="ctr"/>
              <a:r>
                <a:rPr lang="en-US" sz="2400" b="1" dirty="0">
                  <a:solidFill>
                    <a:schemeClr val="bg1"/>
                  </a:solidFill>
                  <a:latin typeface="Montserrat SemiBold" pitchFamily="2" charset="77"/>
                </a:rPr>
                <a:t>18%</a:t>
              </a:r>
            </a:p>
          </p:txBody>
        </p:sp>
      </p:grpSp>
      <p:cxnSp>
        <p:nvCxnSpPr>
          <p:cNvPr id="48" name="Straight Connector 47">
            <a:extLst>
              <a:ext uri="{FF2B5EF4-FFF2-40B4-BE49-F238E27FC236}">
                <a16:creationId xmlns:a16="http://schemas.microsoft.com/office/drawing/2014/main" id="{91E58FE1-F4BB-C8F8-9046-1655C8239C68}"/>
              </a:ext>
            </a:extLst>
          </p:cNvPr>
          <p:cNvCxnSpPr>
            <a:cxnSpLocks/>
          </p:cNvCxnSpPr>
          <p:nvPr/>
        </p:nvCxnSpPr>
        <p:spPr>
          <a:xfrm>
            <a:off x="8420100" y="1943446"/>
            <a:ext cx="0" cy="4169642"/>
          </a:xfrm>
          <a:prstGeom prst="line">
            <a:avLst/>
          </a:prstGeom>
          <a:ln>
            <a:solidFill>
              <a:srgbClr val="5712EE"/>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49717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
          <a:extLst>
            <a:ext uri="{FF2B5EF4-FFF2-40B4-BE49-F238E27FC236}">
              <a16:creationId xmlns:a16="http://schemas.microsoft.com/office/drawing/2014/main" id="{50E2C757-DF01-3382-5226-CB697356F9B6}"/>
            </a:ext>
          </a:extLst>
        </p:cNvPr>
        <p:cNvGrpSpPr/>
        <p:nvPr/>
      </p:nvGrpSpPr>
      <p:grpSpPr>
        <a:xfrm>
          <a:off x="0" y="0"/>
          <a:ext cx="0" cy="0"/>
          <a:chOff x="0" y="0"/>
          <a:chExt cx="0" cy="0"/>
        </a:xfrm>
      </p:grpSpPr>
      <p:sp>
        <p:nvSpPr>
          <p:cNvPr id="18" name="Rectangle 17">
            <a:extLst>
              <a:ext uri="{FF2B5EF4-FFF2-40B4-BE49-F238E27FC236}">
                <a16:creationId xmlns:a16="http://schemas.microsoft.com/office/drawing/2014/main" id="{80A21CB8-1D41-83D6-CC9C-79976F70762C}"/>
              </a:ext>
            </a:extLst>
          </p:cNvPr>
          <p:cNvSpPr>
            <a:spLocks/>
          </p:cNvSpPr>
          <p:nvPr/>
        </p:nvSpPr>
        <p:spPr>
          <a:xfrm>
            <a:off x="6089458" y="1989650"/>
            <a:ext cx="6102541" cy="3316626"/>
          </a:xfrm>
          <a:prstGeom prst="rect">
            <a:avLst/>
          </a:prstGeom>
          <a:solidFill>
            <a:srgbClr val="5712EE"/>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FEFE0D8-B77B-667A-9202-CB3BF3C71A36}"/>
              </a:ext>
            </a:extLst>
          </p:cNvPr>
          <p:cNvSpPr>
            <a:spLocks/>
          </p:cNvSpPr>
          <p:nvPr/>
        </p:nvSpPr>
        <p:spPr>
          <a:xfrm>
            <a:off x="0" y="1989650"/>
            <a:ext cx="6095999" cy="3316626"/>
          </a:xfrm>
          <a:prstGeom prst="rect">
            <a:avLst/>
          </a:prstGeom>
          <a:solidFill>
            <a:srgbClr val="F46524"/>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a:extLst>
              <a:ext uri="{FF2B5EF4-FFF2-40B4-BE49-F238E27FC236}">
                <a16:creationId xmlns:a16="http://schemas.microsoft.com/office/drawing/2014/main" id="{C73DDDED-BA40-D600-2E3B-87ECD0043D5A}"/>
              </a:ext>
            </a:extLst>
          </p:cNvPr>
          <p:cNvSpPr>
            <a:spLocks noGrp="1"/>
          </p:cNvSpPr>
          <p:nvPr>
            <p:ph type="sldNum" sz="quarter" idx="12"/>
          </p:nvPr>
        </p:nvSpPr>
        <p:spPr/>
        <p:txBody>
          <a:bodyPr/>
          <a:lstStyle/>
          <a:p>
            <a:fld id="{751D9983-39A7-6149-B36D-14CDBB73CB2A}" type="slidenum">
              <a:rPr lang="en-US" smtClean="0"/>
              <a:t>6</a:t>
            </a:fld>
            <a:endParaRPr lang="en-US"/>
          </a:p>
        </p:txBody>
      </p:sp>
      <p:sp>
        <p:nvSpPr>
          <p:cNvPr id="8" name="TextBox 7">
            <a:extLst>
              <a:ext uri="{FF2B5EF4-FFF2-40B4-BE49-F238E27FC236}">
                <a16:creationId xmlns:a16="http://schemas.microsoft.com/office/drawing/2014/main" id="{AD9EA263-780B-213A-13B0-377CA6403CD0}"/>
              </a:ext>
            </a:extLst>
          </p:cNvPr>
          <p:cNvSpPr txBox="1"/>
          <p:nvPr/>
        </p:nvSpPr>
        <p:spPr>
          <a:xfrm>
            <a:off x="653222" y="2302333"/>
            <a:ext cx="4171122" cy="673839"/>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gn="l">
              <a:lnSpc>
                <a:spcPct val="80000"/>
              </a:lnSpc>
            </a:pPr>
            <a:r>
              <a:rPr lang="en-US" sz="3200" dirty="0">
                <a:latin typeface="Montserrat" pitchFamily="2" charset="77"/>
              </a:rPr>
              <a:t>OLD MODEL</a:t>
            </a:r>
          </a:p>
        </p:txBody>
      </p:sp>
      <p:sp>
        <p:nvSpPr>
          <p:cNvPr id="9" name="TextBox 8">
            <a:extLst>
              <a:ext uri="{FF2B5EF4-FFF2-40B4-BE49-F238E27FC236}">
                <a16:creationId xmlns:a16="http://schemas.microsoft.com/office/drawing/2014/main" id="{19829720-C814-AA62-0688-FA8B793DC6F9}"/>
              </a:ext>
            </a:extLst>
          </p:cNvPr>
          <p:cNvSpPr txBox="1"/>
          <p:nvPr/>
        </p:nvSpPr>
        <p:spPr>
          <a:xfrm>
            <a:off x="596898" y="3368783"/>
            <a:ext cx="5022659" cy="1541448"/>
          </a:xfrm>
          <a:prstGeom prst="rect">
            <a:avLst/>
          </a:prstGeom>
          <a:noFill/>
        </p:spPr>
        <p:txBody>
          <a:bodyPr wrap="square">
            <a:spAutoFit/>
          </a:bodyPr>
          <a:lstStyle/>
          <a:p>
            <a:pPr marL="411480" indent="-411480">
              <a:lnSpc>
                <a:spcPct val="120000"/>
              </a:lnSpc>
              <a:buClr>
                <a:schemeClr val="tx1"/>
              </a:buClr>
              <a:buSzPct val="110000"/>
              <a:buFont typeface="Wingdings" pitchFamily="2" charset="2"/>
              <a:buChar char="§"/>
            </a:pPr>
            <a:r>
              <a:rPr lang="en-US" sz="2000" dirty="0">
                <a:solidFill>
                  <a:schemeClr val="bg1"/>
                </a:solidFill>
                <a:latin typeface="Roboto Lt" pitchFamily="2" charset="0"/>
                <a:ea typeface="Roboto Lt" pitchFamily="2" charset="0"/>
              </a:rPr>
              <a:t>MSMEs ignored</a:t>
            </a:r>
          </a:p>
          <a:p>
            <a:pPr marL="411480" indent="-411480">
              <a:lnSpc>
                <a:spcPct val="120000"/>
              </a:lnSpc>
              <a:buClr>
                <a:schemeClr val="tx1"/>
              </a:buClr>
              <a:buSzPct val="110000"/>
              <a:buFont typeface="Wingdings" pitchFamily="2" charset="2"/>
              <a:buChar char="§"/>
            </a:pPr>
            <a:r>
              <a:rPr lang="en-US" sz="2000" dirty="0">
                <a:solidFill>
                  <a:schemeClr val="bg1"/>
                </a:solidFill>
                <a:latin typeface="Roboto Lt" pitchFamily="2" charset="0"/>
                <a:ea typeface="Roboto Lt" pitchFamily="2" charset="0"/>
              </a:rPr>
              <a:t>High documentation burden</a:t>
            </a:r>
          </a:p>
          <a:p>
            <a:pPr marL="411480" indent="-411480">
              <a:lnSpc>
                <a:spcPct val="120000"/>
              </a:lnSpc>
              <a:buClr>
                <a:schemeClr val="tx1"/>
              </a:buClr>
              <a:buSzPct val="110000"/>
              <a:buFont typeface="Wingdings" pitchFamily="2" charset="2"/>
              <a:buChar char="§"/>
            </a:pPr>
            <a:r>
              <a:rPr lang="en-US" sz="2000" dirty="0">
                <a:solidFill>
                  <a:schemeClr val="bg1"/>
                </a:solidFill>
                <a:latin typeface="Roboto Lt" pitchFamily="2" charset="0"/>
                <a:ea typeface="Roboto Lt" pitchFamily="2" charset="0"/>
              </a:rPr>
              <a:t>High risk concentration</a:t>
            </a:r>
          </a:p>
          <a:p>
            <a:pPr marL="411480" indent="-411480">
              <a:lnSpc>
                <a:spcPct val="120000"/>
              </a:lnSpc>
              <a:buClr>
                <a:schemeClr val="tx1"/>
              </a:buClr>
              <a:buSzPct val="110000"/>
              <a:buFont typeface="Wingdings" pitchFamily="2" charset="2"/>
              <a:buChar char="§"/>
            </a:pPr>
            <a:r>
              <a:rPr lang="en-US" sz="2000" dirty="0">
                <a:solidFill>
                  <a:schemeClr val="bg1"/>
                </a:solidFill>
                <a:latin typeface="Roboto Lt" pitchFamily="2" charset="0"/>
                <a:ea typeface="Roboto Lt" pitchFamily="2" charset="0"/>
              </a:rPr>
              <a:t>Access denied if 'not creditworthy'</a:t>
            </a:r>
          </a:p>
        </p:txBody>
      </p:sp>
      <p:sp>
        <p:nvSpPr>
          <p:cNvPr id="10" name="Rectangle 9">
            <a:extLst>
              <a:ext uri="{FF2B5EF4-FFF2-40B4-BE49-F238E27FC236}">
                <a16:creationId xmlns:a16="http://schemas.microsoft.com/office/drawing/2014/main" id="{43FBDDFD-104F-10DF-E7F8-7D5542BE4F12}"/>
              </a:ext>
            </a:extLst>
          </p:cNvPr>
          <p:cNvSpPr>
            <a:spLocks noChangeAspect="1"/>
          </p:cNvSpPr>
          <p:nvPr/>
        </p:nvSpPr>
        <p:spPr>
          <a:xfrm>
            <a:off x="1125343" y="5161459"/>
            <a:ext cx="457500" cy="457500"/>
          </a:xfrm>
          <a:prstGeom prst="rect">
            <a:avLst/>
          </a:prstGeom>
          <a:solidFill>
            <a:srgbClr val="5712E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C594B5E-A2B3-B052-6CA5-3BBCFD037EE8}"/>
              </a:ext>
            </a:extLst>
          </p:cNvPr>
          <p:cNvSpPr>
            <a:spLocks noChangeAspect="1"/>
          </p:cNvSpPr>
          <p:nvPr/>
        </p:nvSpPr>
        <p:spPr>
          <a:xfrm>
            <a:off x="10882164" y="2137340"/>
            <a:ext cx="241032" cy="24103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36531C49-DE9A-F1DE-0DDF-AFF96CEB5889}"/>
              </a:ext>
            </a:extLst>
          </p:cNvPr>
          <p:cNvSpPr txBox="1"/>
          <p:nvPr/>
        </p:nvSpPr>
        <p:spPr>
          <a:xfrm>
            <a:off x="3048000" y="515005"/>
            <a:ext cx="6096000" cy="369332"/>
          </a:xfrm>
          <a:prstGeom prst="rect">
            <a:avLst/>
          </a:prstGeom>
          <a:noFill/>
        </p:spPr>
        <p:txBody>
          <a:bodyPr wrap="square">
            <a:spAutoFit/>
          </a:bodyPr>
          <a:lstStyle/>
          <a:p>
            <a:pPr algn="ctr"/>
            <a:r>
              <a:rPr lang="en-US" dirty="0">
                <a:latin typeface="Roboto Lt" pitchFamily="2" charset="0"/>
                <a:ea typeface="Roboto Lt" pitchFamily="2" charset="0"/>
              </a:rPr>
              <a:t>THE PARADIGM SHIFT</a:t>
            </a:r>
          </a:p>
        </p:txBody>
      </p:sp>
      <p:sp>
        <p:nvSpPr>
          <p:cNvPr id="15" name="TextBox 14">
            <a:extLst>
              <a:ext uri="{FF2B5EF4-FFF2-40B4-BE49-F238E27FC236}">
                <a16:creationId xmlns:a16="http://schemas.microsoft.com/office/drawing/2014/main" id="{B77E7621-BFC3-CE8D-53EA-A42B84607118}"/>
              </a:ext>
            </a:extLst>
          </p:cNvPr>
          <p:cNvSpPr txBox="1"/>
          <p:nvPr/>
        </p:nvSpPr>
        <p:spPr>
          <a:xfrm>
            <a:off x="6648171" y="2302333"/>
            <a:ext cx="4845098" cy="673839"/>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gn="l">
              <a:lnSpc>
                <a:spcPct val="80000"/>
              </a:lnSpc>
            </a:pPr>
            <a:r>
              <a:rPr lang="en-US" sz="3200" dirty="0">
                <a:latin typeface="Montserrat" pitchFamily="2" charset="77"/>
              </a:rPr>
              <a:t>MODERN MODEL</a:t>
            </a:r>
          </a:p>
        </p:txBody>
      </p:sp>
      <p:sp>
        <p:nvSpPr>
          <p:cNvPr id="16" name="TextBox 15">
            <a:extLst>
              <a:ext uri="{FF2B5EF4-FFF2-40B4-BE49-F238E27FC236}">
                <a16:creationId xmlns:a16="http://schemas.microsoft.com/office/drawing/2014/main" id="{F8CDAA22-9B5A-DD60-93A7-B358D1F359B1}"/>
              </a:ext>
            </a:extLst>
          </p:cNvPr>
          <p:cNvSpPr txBox="1"/>
          <p:nvPr/>
        </p:nvSpPr>
        <p:spPr>
          <a:xfrm>
            <a:off x="6591848" y="3368783"/>
            <a:ext cx="5409791" cy="1905073"/>
          </a:xfrm>
          <a:prstGeom prst="rect">
            <a:avLst/>
          </a:prstGeom>
          <a:noFill/>
        </p:spPr>
        <p:txBody>
          <a:bodyPr wrap="square">
            <a:spAutoFit/>
          </a:bodyPr>
          <a:lstStyle/>
          <a:p>
            <a:pPr marL="411480" indent="-411480">
              <a:lnSpc>
                <a:spcPct val="120000"/>
              </a:lnSpc>
              <a:buClr>
                <a:srgbClr val="F46524"/>
              </a:buClr>
              <a:buSzPct val="110000"/>
              <a:buFont typeface="Wingdings" pitchFamily="2" charset="2"/>
              <a:buChar char="§"/>
            </a:pPr>
            <a:r>
              <a:rPr lang="en-US" sz="2000" dirty="0">
                <a:solidFill>
                  <a:schemeClr val="bg1"/>
                </a:solidFill>
                <a:latin typeface="Roboto Lt" pitchFamily="2" charset="0"/>
                <a:ea typeface="Roboto Lt" pitchFamily="2" charset="0"/>
              </a:rPr>
              <a:t>Risk sliced at Invoice level</a:t>
            </a:r>
          </a:p>
          <a:p>
            <a:pPr marL="411480" indent="-411480">
              <a:lnSpc>
                <a:spcPct val="120000"/>
              </a:lnSpc>
              <a:buClr>
                <a:srgbClr val="F46524"/>
              </a:buClr>
              <a:buSzPct val="110000"/>
              <a:buFont typeface="Wingdings" pitchFamily="2" charset="2"/>
              <a:buChar char="§"/>
            </a:pPr>
            <a:r>
              <a:rPr lang="en-US" sz="2000" dirty="0">
                <a:solidFill>
                  <a:schemeClr val="bg1"/>
                </a:solidFill>
                <a:latin typeface="Roboto Lt" pitchFamily="2" charset="0"/>
                <a:ea typeface="Roboto Lt" pitchFamily="2" charset="0"/>
              </a:rPr>
              <a:t>Integrated &amp; robust fintech platform</a:t>
            </a:r>
          </a:p>
          <a:p>
            <a:pPr marL="411480" indent="-411480">
              <a:lnSpc>
                <a:spcPct val="120000"/>
              </a:lnSpc>
              <a:buClr>
                <a:srgbClr val="F46524"/>
              </a:buClr>
              <a:buSzPct val="110000"/>
              <a:buFont typeface="Wingdings" pitchFamily="2" charset="2"/>
              <a:buChar char="§"/>
            </a:pPr>
            <a:r>
              <a:rPr lang="en-US" sz="2000" dirty="0">
                <a:solidFill>
                  <a:schemeClr val="bg1"/>
                </a:solidFill>
                <a:latin typeface="Roboto Lt" pitchFamily="2" charset="0"/>
                <a:ea typeface="Roboto Lt" pitchFamily="2" charset="0"/>
              </a:rPr>
              <a:t>Buyer / Suppliers onboarded without collateral</a:t>
            </a:r>
          </a:p>
          <a:p>
            <a:pPr marL="411480" indent="-411480">
              <a:lnSpc>
                <a:spcPct val="120000"/>
              </a:lnSpc>
              <a:buClr>
                <a:srgbClr val="F46524"/>
              </a:buClr>
              <a:buSzPct val="110000"/>
              <a:buFont typeface="Wingdings" pitchFamily="2" charset="2"/>
              <a:buChar char="§"/>
            </a:pPr>
            <a:r>
              <a:rPr lang="en-US" sz="2000" dirty="0">
                <a:solidFill>
                  <a:schemeClr val="bg1"/>
                </a:solidFill>
                <a:latin typeface="Roboto Lt" pitchFamily="2" charset="0"/>
                <a:ea typeface="Roboto Lt" pitchFamily="2" charset="0"/>
              </a:rPr>
              <a:t>Data becomes collateral</a:t>
            </a:r>
          </a:p>
        </p:txBody>
      </p:sp>
      <p:sp>
        <p:nvSpPr>
          <p:cNvPr id="19" name="Rectangle 18">
            <a:extLst>
              <a:ext uri="{FF2B5EF4-FFF2-40B4-BE49-F238E27FC236}">
                <a16:creationId xmlns:a16="http://schemas.microsoft.com/office/drawing/2014/main" id="{1280241B-E3F9-2E87-85BA-46C3D805E364}"/>
              </a:ext>
            </a:extLst>
          </p:cNvPr>
          <p:cNvSpPr>
            <a:spLocks noChangeAspect="1"/>
          </p:cNvSpPr>
          <p:nvPr/>
        </p:nvSpPr>
        <p:spPr>
          <a:xfrm>
            <a:off x="10316331" y="1755878"/>
            <a:ext cx="457500" cy="457500"/>
          </a:xfrm>
          <a:prstGeom prst="rect">
            <a:avLst/>
          </a:prstGeom>
          <a:solidFill>
            <a:srgbClr val="F465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7645D914-548D-C9D3-75FC-5248EB65AFD0}"/>
              </a:ext>
            </a:extLst>
          </p:cNvPr>
          <p:cNvSpPr txBox="1"/>
          <p:nvPr/>
        </p:nvSpPr>
        <p:spPr>
          <a:xfrm>
            <a:off x="622299" y="2894569"/>
            <a:ext cx="3041458" cy="369332"/>
          </a:xfrm>
          <a:prstGeom prst="rect">
            <a:avLst/>
          </a:prstGeom>
          <a:noFill/>
        </p:spPr>
        <p:txBody>
          <a:bodyPr wrap="square">
            <a:spAutoFit/>
          </a:bodyPr>
          <a:lstStyle/>
          <a:p>
            <a:r>
              <a:rPr lang="en-US" dirty="0">
                <a:solidFill>
                  <a:schemeClr val="bg1"/>
                </a:solidFill>
                <a:latin typeface="Roboto Lt" pitchFamily="2" charset="0"/>
                <a:ea typeface="Roboto Lt" pitchFamily="2" charset="0"/>
              </a:rPr>
              <a:t>Banks Only</a:t>
            </a:r>
          </a:p>
        </p:txBody>
      </p:sp>
      <p:sp>
        <p:nvSpPr>
          <p:cNvPr id="22" name="TextBox 21">
            <a:extLst>
              <a:ext uri="{FF2B5EF4-FFF2-40B4-BE49-F238E27FC236}">
                <a16:creationId xmlns:a16="http://schemas.microsoft.com/office/drawing/2014/main" id="{58DCCC76-F773-5C56-09CC-9D4758404E70}"/>
              </a:ext>
            </a:extLst>
          </p:cNvPr>
          <p:cNvSpPr txBox="1"/>
          <p:nvPr/>
        </p:nvSpPr>
        <p:spPr>
          <a:xfrm>
            <a:off x="6565898" y="2894569"/>
            <a:ext cx="3750433" cy="369332"/>
          </a:xfrm>
          <a:prstGeom prst="rect">
            <a:avLst/>
          </a:prstGeom>
          <a:noFill/>
        </p:spPr>
        <p:txBody>
          <a:bodyPr wrap="square">
            <a:spAutoFit/>
          </a:bodyPr>
          <a:lstStyle/>
          <a:p>
            <a:r>
              <a:rPr lang="en-US" dirty="0">
                <a:solidFill>
                  <a:schemeClr val="bg1"/>
                </a:solidFill>
                <a:latin typeface="Roboto Lt" pitchFamily="2" charset="0"/>
                <a:ea typeface="Roboto Lt" pitchFamily="2" charset="0"/>
              </a:rPr>
              <a:t>Banks + NBFCs + </a:t>
            </a:r>
            <a:r>
              <a:rPr lang="en-US" dirty="0" err="1">
                <a:solidFill>
                  <a:schemeClr val="bg1"/>
                </a:solidFill>
                <a:latin typeface="Roboto Lt" pitchFamily="2" charset="0"/>
                <a:ea typeface="Roboto Lt" pitchFamily="2" charset="0"/>
              </a:rPr>
              <a:t>FinTechs</a:t>
            </a:r>
            <a:endParaRPr lang="en-US" dirty="0">
              <a:solidFill>
                <a:schemeClr val="bg1"/>
              </a:solidFill>
              <a:latin typeface="Roboto Lt" pitchFamily="2" charset="0"/>
              <a:ea typeface="Roboto Lt" pitchFamily="2" charset="0"/>
            </a:endParaRPr>
          </a:p>
        </p:txBody>
      </p:sp>
      <p:sp>
        <p:nvSpPr>
          <p:cNvPr id="2" name="TextBox 1">
            <a:extLst>
              <a:ext uri="{FF2B5EF4-FFF2-40B4-BE49-F238E27FC236}">
                <a16:creationId xmlns:a16="http://schemas.microsoft.com/office/drawing/2014/main" id="{ED9F80A2-A1AD-1101-74D8-7F64429695A4}"/>
              </a:ext>
            </a:extLst>
          </p:cNvPr>
          <p:cNvSpPr txBox="1"/>
          <p:nvPr/>
        </p:nvSpPr>
        <p:spPr>
          <a:xfrm>
            <a:off x="622302" y="1025156"/>
            <a:ext cx="10870968" cy="861774"/>
          </a:xfrm>
          <a:prstGeom prst="rect">
            <a:avLst/>
          </a:prstGeom>
          <a:noFill/>
          <a:ln w="19050">
            <a:noFill/>
          </a:ln>
        </p:spPr>
        <p:txBody>
          <a:bodyPr wrap="square" lIns="0" tIns="182880" rIns="91440" bIns="182880">
            <a:spAutoFit/>
          </a:bodyPr>
          <a:lstStyle>
            <a:defPPr>
              <a:defRPr lang="en-US"/>
            </a:defPPr>
            <a:lvl1pPr algn="ctr">
              <a:defRPr sz="3600" b="1">
                <a:solidFill>
                  <a:schemeClr val="bg1"/>
                </a:solidFill>
                <a:latin typeface="Montserrat ExtraBold" pitchFamily="2" charset="77"/>
              </a:defRPr>
            </a:lvl1pPr>
          </a:lstStyle>
          <a:p>
            <a:pPr algn="l"/>
            <a:r>
              <a:rPr lang="en-US" sz="3200" spc="-30" dirty="0">
                <a:solidFill>
                  <a:schemeClr val="tx1"/>
                </a:solidFill>
                <a:latin typeface="Montserrat" pitchFamily="2" charset="77"/>
              </a:rPr>
              <a:t>Banks ≠ Enough: Democratizing Access</a:t>
            </a:r>
          </a:p>
        </p:txBody>
      </p:sp>
      <p:sp>
        <p:nvSpPr>
          <p:cNvPr id="20" name="TextBox 19">
            <a:extLst>
              <a:ext uri="{FF2B5EF4-FFF2-40B4-BE49-F238E27FC236}">
                <a16:creationId xmlns:a16="http://schemas.microsoft.com/office/drawing/2014/main" id="{7DE54D83-78BD-6F3B-569B-3E2F6C4A2355}"/>
              </a:ext>
            </a:extLst>
          </p:cNvPr>
          <p:cNvSpPr txBox="1"/>
          <p:nvPr/>
        </p:nvSpPr>
        <p:spPr>
          <a:xfrm>
            <a:off x="654050" y="6063401"/>
            <a:ext cx="11012920" cy="400110"/>
          </a:xfrm>
          <a:prstGeom prst="rect">
            <a:avLst/>
          </a:prstGeom>
          <a:noFill/>
        </p:spPr>
        <p:txBody>
          <a:bodyPr wrap="square">
            <a:spAutoFit/>
          </a:bodyPr>
          <a:lstStyle/>
          <a:p>
            <a:r>
              <a:rPr lang="en-US" sz="2000" b="1" spc="-30" dirty="0">
                <a:latin typeface="Montserrat" pitchFamily="2" charset="77"/>
              </a:rPr>
              <a:t>'Treasury Transformation.' It's already live. It's already winning.</a:t>
            </a:r>
          </a:p>
        </p:txBody>
      </p:sp>
    </p:spTree>
    <p:extLst>
      <p:ext uri="{BB962C8B-B14F-4D97-AF65-F5344CB8AC3E}">
        <p14:creationId xmlns:p14="http://schemas.microsoft.com/office/powerpoint/2010/main" val="1335140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
          <a:extLst>
            <a:ext uri="{FF2B5EF4-FFF2-40B4-BE49-F238E27FC236}">
              <a16:creationId xmlns:a16="http://schemas.microsoft.com/office/drawing/2014/main" id="{AB922DB1-CA26-9916-C778-5FA7C24682F4}"/>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DB0B429-8D2A-C27D-CB66-E582BA91C721}"/>
              </a:ext>
            </a:extLst>
          </p:cNvPr>
          <p:cNvSpPr>
            <a:spLocks noGrp="1"/>
          </p:cNvSpPr>
          <p:nvPr>
            <p:ph type="sldNum" sz="quarter" idx="12"/>
          </p:nvPr>
        </p:nvSpPr>
        <p:spPr/>
        <p:txBody>
          <a:bodyPr/>
          <a:lstStyle/>
          <a:p>
            <a:fld id="{751D9983-39A7-6149-B36D-14CDBB73CB2A}" type="slidenum">
              <a:rPr lang="en-US" smtClean="0"/>
              <a:t>7</a:t>
            </a:fld>
            <a:endParaRPr lang="en-US"/>
          </a:p>
        </p:txBody>
      </p:sp>
      <p:sp>
        <p:nvSpPr>
          <p:cNvPr id="2" name="TextBox 1">
            <a:extLst>
              <a:ext uri="{FF2B5EF4-FFF2-40B4-BE49-F238E27FC236}">
                <a16:creationId xmlns:a16="http://schemas.microsoft.com/office/drawing/2014/main" id="{31E0160D-9D24-DBB8-89B4-B645D6289485}"/>
              </a:ext>
            </a:extLst>
          </p:cNvPr>
          <p:cNvSpPr txBox="1"/>
          <p:nvPr/>
        </p:nvSpPr>
        <p:spPr>
          <a:xfrm>
            <a:off x="3048000" y="515005"/>
            <a:ext cx="6096000" cy="369332"/>
          </a:xfrm>
          <a:prstGeom prst="rect">
            <a:avLst/>
          </a:prstGeom>
          <a:noFill/>
        </p:spPr>
        <p:txBody>
          <a:bodyPr wrap="square">
            <a:spAutoFit/>
          </a:bodyPr>
          <a:lstStyle/>
          <a:p>
            <a:pPr algn="ctr"/>
            <a:r>
              <a:rPr lang="en-US" dirty="0">
                <a:latin typeface="Roboto Lt" pitchFamily="2" charset="0"/>
                <a:ea typeface="Roboto Lt" pitchFamily="2" charset="0"/>
              </a:rPr>
              <a:t>FASTER PAYMENTS  (THE HOW)</a:t>
            </a:r>
          </a:p>
        </p:txBody>
      </p:sp>
      <p:sp>
        <p:nvSpPr>
          <p:cNvPr id="4" name="Rectangle 3">
            <a:extLst>
              <a:ext uri="{FF2B5EF4-FFF2-40B4-BE49-F238E27FC236}">
                <a16:creationId xmlns:a16="http://schemas.microsoft.com/office/drawing/2014/main" id="{70D60954-C86A-E20D-AE20-A30FE820306E}"/>
              </a:ext>
            </a:extLst>
          </p:cNvPr>
          <p:cNvSpPr>
            <a:spLocks/>
          </p:cNvSpPr>
          <p:nvPr/>
        </p:nvSpPr>
        <p:spPr>
          <a:xfrm>
            <a:off x="6170833" y="1934033"/>
            <a:ext cx="5405599" cy="1914067"/>
          </a:xfrm>
          <a:prstGeom prst="rect">
            <a:avLst/>
          </a:prstGeom>
          <a:solidFill>
            <a:srgbClr val="F8FAFC"/>
          </a:solidFill>
          <a:ln>
            <a:solidFill>
              <a:srgbClr val="5712EE"/>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 name="Rectangle 4">
            <a:extLst>
              <a:ext uri="{FF2B5EF4-FFF2-40B4-BE49-F238E27FC236}">
                <a16:creationId xmlns:a16="http://schemas.microsoft.com/office/drawing/2014/main" id="{565D5386-6B76-C311-2511-B82112520CFA}"/>
              </a:ext>
            </a:extLst>
          </p:cNvPr>
          <p:cNvSpPr>
            <a:spLocks/>
          </p:cNvSpPr>
          <p:nvPr/>
        </p:nvSpPr>
        <p:spPr>
          <a:xfrm>
            <a:off x="603443" y="1934033"/>
            <a:ext cx="5422514" cy="1914067"/>
          </a:xfrm>
          <a:prstGeom prst="rect">
            <a:avLst/>
          </a:prstGeom>
          <a:solidFill>
            <a:srgbClr val="F8FAFC"/>
          </a:solidFill>
          <a:ln>
            <a:solidFill>
              <a:srgbClr val="F46524"/>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Rectangle 5">
            <a:extLst>
              <a:ext uri="{FF2B5EF4-FFF2-40B4-BE49-F238E27FC236}">
                <a16:creationId xmlns:a16="http://schemas.microsoft.com/office/drawing/2014/main" id="{CBCB626F-49E8-4698-7B09-04FBC7E9E238}"/>
              </a:ext>
            </a:extLst>
          </p:cNvPr>
          <p:cNvSpPr>
            <a:spLocks/>
          </p:cNvSpPr>
          <p:nvPr/>
        </p:nvSpPr>
        <p:spPr>
          <a:xfrm>
            <a:off x="6170833" y="3953333"/>
            <a:ext cx="5405599" cy="1914067"/>
          </a:xfrm>
          <a:prstGeom prst="rect">
            <a:avLst/>
          </a:prstGeom>
          <a:solidFill>
            <a:srgbClr val="F8FAFC"/>
          </a:solidFill>
          <a:ln>
            <a:solidFill>
              <a:srgbClr val="F46524"/>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Rectangle 6">
            <a:extLst>
              <a:ext uri="{FF2B5EF4-FFF2-40B4-BE49-F238E27FC236}">
                <a16:creationId xmlns:a16="http://schemas.microsoft.com/office/drawing/2014/main" id="{44A54F0B-EFAB-7733-ACEA-2E0837036490}"/>
              </a:ext>
            </a:extLst>
          </p:cNvPr>
          <p:cNvSpPr>
            <a:spLocks/>
          </p:cNvSpPr>
          <p:nvPr/>
        </p:nvSpPr>
        <p:spPr>
          <a:xfrm>
            <a:off x="603443" y="3953333"/>
            <a:ext cx="5422514" cy="1914067"/>
          </a:xfrm>
          <a:prstGeom prst="rect">
            <a:avLst/>
          </a:prstGeom>
          <a:solidFill>
            <a:srgbClr val="F8FAFC"/>
          </a:solidFill>
          <a:ln>
            <a:solidFill>
              <a:srgbClr val="5712EE"/>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extBox 7">
            <a:extLst>
              <a:ext uri="{FF2B5EF4-FFF2-40B4-BE49-F238E27FC236}">
                <a16:creationId xmlns:a16="http://schemas.microsoft.com/office/drawing/2014/main" id="{E5C2133D-0016-C811-B0F3-E3706BCF808E}"/>
              </a:ext>
            </a:extLst>
          </p:cNvPr>
          <p:cNvSpPr txBox="1"/>
          <p:nvPr/>
        </p:nvSpPr>
        <p:spPr>
          <a:xfrm>
            <a:off x="1003298" y="2126980"/>
            <a:ext cx="4171122" cy="624273"/>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gn="l">
              <a:lnSpc>
                <a:spcPct val="80000"/>
              </a:lnSpc>
            </a:pPr>
            <a:r>
              <a:rPr lang="en-US" sz="2800" spc="-30" dirty="0">
                <a:solidFill>
                  <a:srgbClr val="F46524"/>
                </a:solidFill>
                <a:latin typeface="Montserrat" pitchFamily="2" charset="77"/>
              </a:rPr>
              <a:t>ERP API</a:t>
            </a:r>
          </a:p>
        </p:txBody>
      </p:sp>
      <p:sp>
        <p:nvSpPr>
          <p:cNvPr id="9" name="TextBox 8">
            <a:extLst>
              <a:ext uri="{FF2B5EF4-FFF2-40B4-BE49-F238E27FC236}">
                <a16:creationId xmlns:a16="http://schemas.microsoft.com/office/drawing/2014/main" id="{8A945A7F-2DB3-C2C8-5979-DD4D21FB1CDF}"/>
              </a:ext>
            </a:extLst>
          </p:cNvPr>
          <p:cNvSpPr txBox="1"/>
          <p:nvPr/>
        </p:nvSpPr>
        <p:spPr>
          <a:xfrm>
            <a:off x="1003298" y="2729633"/>
            <a:ext cx="5022659" cy="816634"/>
          </a:xfrm>
          <a:prstGeom prst="rect">
            <a:avLst/>
          </a:prstGeom>
          <a:noFill/>
        </p:spPr>
        <p:txBody>
          <a:bodyPr wrap="square" lIns="0">
            <a:spAutoFit/>
          </a:bodyPr>
          <a:lstStyle/>
          <a:p>
            <a:pPr>
              <a:lnSpc>
                <a:spcPct val="110000"/>
              </a:lnSpc>
              <a:buClr>
                <a:schemeClr val="tx1"/>
              </a:buClr>
              <a:buSzPct val="110000"/>
            </a:pPr>
            <a:r>
              <a:rPr lang="en-US" sz="2400" b="1" dirty="0">
                <a:latin typeface="Roboto" pitchFamily="2" charset="0"/>
                <a:ea typeface="Roboto" pitchFamily="2" charset="0"/>
              </a:rPr>
              <a:t>Invoice automation </a:t>
            </a:r>
            <a:br>
              <a:rPr lang="en-US" sz="2000" dirty="0">
                <a:latin typeface="Roboto Lt" pitchFamily="2" charset="0"/>
                <a:ea typeface="Roboto Lt" pitchFamily="2" charset="0"/>
              </a:rPr>
            </a:br>
            <a:r>
              <a:rPr lang="en-US" sz="2000" dirty="0">
                <a:latin typeface="Roboto Lt" pitchFamily="2" charset="0"/>
                <a:ea typeface="Roboto Lt" pitchFamily="2" charset="0"/>
              </a:rPr>
              <a:t>(no manual uploads, no excuses)</a:t>
            </a:r>
          </a:p>
        </p:txBody>
      </p:sp>
      <p:sp>
        <p:nvSpPr>
          <p:cNvPr id="10" name="TextBox 9">
            <a:extLst>
              <a:ext uri="{FF2B5EF4-FFF2-40B4-BE49-F238E27FC236}">
                <a16:creationId xmlns:a16="http://schemas.microsoft.com/office/drawing/2014/main" id="{963E127A-1FDF-5B80-152A-FAEADD0C94A8}"/>
              </a:ext>
            </a:extLst>
          </p:cNvPr>
          <p:cNvSpPr txBox="1"/>
          <p:nvPr/>
        </p:nvSpPr>
        <p:spPr>
          <a:xfrm>
            <a:off x="6540498" y="2126980"/>
            <a:ext cx="4171122" cy="624273"/>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gn="l">
              <a:lnSpc>
                <a:spcPct val="80000"/>
              </a:lnSpc>
            </a:pPr>
            <a:r>
              <a:rPr lang="en-US" sz="2800" spc="-30" dirty="0">
                <a:solidFill>
                  <a:srgbClr val="5712EE"/>
                </a:solidFill>
                <a:latin typeface="Montserrat" pitchFamily="2" charset="77"/>
              </a:rPr>
              <a:t>AI Credit</a:t>
            </a:r>
          </a:p>
        </p:txBody>
      </p:sp>
      <p:sp>
        <p:nvSpPr>
          <p:cNvPr id="11" name="TextBox 10">
            <a:extLst>
              <a:ext uri="{FF2B5EF4-FFF2-40B4-BE49-F238E27FC236}">
                <a16:creationId xmlns:a16="http://schemas.microsoft.com/office/drawing/2014/main" id="{0498A89B-7596-2756-FD16-EA0489C06D01}"/>
              </a:ext>
            </a:extLst>
          </p:cNvPr>
          <p:cNvSpPr txBox="1"/>
          <p:nvPr/>
        </p:nvSpPr>
        <p:spPr>
          <a:xfrm>
            <a:off x="6540498" y="2729633"/>
            <a:ext cx="5022659" cy="816634"/>
          </a:xfrm>
          <a:prstGeom prst="rect">
            <a:avLst/>
          </a:prstGeom>
          <a:noFill/>
        </p:spPr>
        <p:txBody>
          <a:bodyPr wrap="square" lIns="0">
            <a:spAutoFit/>
          </a:bodyPr>
          <a:lstStyle/>
          <a:p>
            <a:pPr>
              <a:lnSpc>
                <a:spcPct val="110000"/>
              </a:lnSpc>
              <a:buClr>
                <a:schemeClr val="tx1"/>
              </a:buClr>
              <a:buSzPct val="110000"/>
            </a:pPr>
            <a:r>
              <a:rPr lang="en-US" sz="2400" b="1" dirty="0">
                <a:latin typeface="Roboto" pitchFamily="2" charset="0"/>
                <a:ea typeface="Roboto" pitchFamily="2" charset="0"/>
              </a:rPr>
              <a:t>2–8 hour decisions</a:t>
            </a:r>
            <a:br>
              <a:rPr lang="en-US" sz="2000" dirty="0">
                <a:latin typeface="Roboto Lt" pitchFamily="2" charset="0"/>
                <a:ea typeface="Roboto Lt" pitchFamily="2" charset="0"/>
              </a:rPr>
            </a:br>
            <a:r>
              <a:rPr lang="en-US" sz="2000" dirty="0">
                <a:latin typeface="Roboto Lt" pitchFamily="2" charset="0"/>
                <a:ea typeface="Roboto Lt" pitchFamily="2" charset="0"/>
              </a:rPr>
              <a:t>(not gut-based: data-based underwriting)</a:t>
            </a:r>
          </a:p>
        </p:txBody>
      </p:sp>
      <p:sp>
        <p:nvSpPr>
          <p:cNvPr id="12" name="TextBox 11">
            <a:extLst>
              <a:ext uri="{FF2B5EF4-FFF2-40B4-BE49-F238E27FC236}">
                <a16:creationId xmlns:a16="http://schemas.microsoft.com/office/drawing/2014/main" id="{11F94B3A-DED4-FDB6-608C-9095991CDD67}"/>
              </a:ext>
            </a:extLst>
          </p:cNvPr>
          <p:cNvSpPr txBox="1"/>
          <p:nvPr/>
        </p:nvSpPr>
        <p:spPr>
          <a:xfrm>
            <a:off x="1003297" y="4158980"/>
            <a:ext cx="5009319" cy="624273"/>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gn="l">
              <a:lnSpc>
                <a:spcPct val="80000"/>
              </a:lnSpc>
            </a:pPr>
            <a:r>
              <a:rPr lang="en-US" sz="2800" spc="-30" dirty="0">
                <a:solidFill>
                  <a:srgbClr val="5712EE"/>
                </a:solidFill>
                <a:latin typeface="Montserrat" pitchFamily="2" charset="77"/>
              </a:rPr>
              <a:t>NPCI / UPI / RTP Rails</a:t>
            </a:r>
          </a:p>
        </p:txBody>
      </p:sp>
      <p:sp>
        <p:nvSpPr>
          <p:cNvPr id="13" name="TextBox 12">
            <a:extLst>
              <a:ext uri="{FF2B5EF4-FFF2-40B4-BE49-F238E27FC236}">
                <a16:creationId xmlns:a16="http://schemas.microsoft.com/office/drawing/2014/main" id="{10657D47-D743-700C-0C38-23AD6492E109}"/>
              </a:ext>
            </a:extLst>
          </p:cNvPr>
          <p:cNvSpPr txBox="1"/>
          <p:nvPr/>
        </p:nvSpPr>
        <p:spPr>
          <a:xfrm>
            <a:off x="1003298" y="4761633"/>
            <a:ext cx="5022659" cy="816634"/>
          </a:xfrm>
          <a:prstGeom prst="rect">
            <a:avLst/>
          </a:prstGeom>
          <a:noFill/>
        </p:spPr>
        <p:txBody>
          <a:bodyPr wrap="square" lIns="0">
            <a:spAutoFit/>
          </a:bodyPr>
          <a:lstStyle/>
          <a:p>
            <a:pPr>
              <a:lnSpc>
                <a:spcPct val="110000"/>
              </a:lnSpc>
              <a:buClr>
                <a:schemeClr val="tx1"/>
              </a:buClr>
              <a:buSzPct val="110000"/>
            </a:pPr>
            <a:r>
              <a:rPr lang="en-US" sz="2400" b="1" dirty="0">
                <a:latin typeface="Roboto" pitchFamily="2" charset="0"/>
                <a:ea typeface="Roboto" pitchFamily="2" charset="0"/>
              </a:rPr>
              <a:t>4–6 hour settlement</a:t>
            </a:r>
            <a:br>
              <a:rPr lang="en-US" sz="2000" dirty="0">
                <a:latin typeface="Roboto Lt" pitchFamily="2" charset="0"/>
                <a:ea typeface="Roboto Lt" pitchFamily="2" charset="0"/>
              </a:rPr>
            </a:br>
            <a:r>
              <a:rPr lang="en-US" sz="2000" dirty="0">
                <a:latin typeface="Roboto Lt" pitchFamily="2" charset="0"/>
                <a:ea typeface="Roboto Lt" pitchFamily="2" charset="0"/>
              </a:rPr>
              <a:t>(real-time, not tomorrow)</a:t>
            </a:r>
          </a:p>
        </p:txBody>
      </p:sp>
      <p:sp>
        <p:nvSpPr>
          <p:cNvPr id="14" name="TextBox 13">
            <a:extLst>
              <a:ext uri="{FF2B5EF4-FFF2-40B4-BE49-F238E27FC236}">
                <a16:creationId xmlns:a16="http://schemas.microsoft.com/office/drawing/2014/main" id="{7195D3C6-CDBB-8F56-C0B3-FA77DC4446E3}"/>
              </a:ext>
            </a:extLst>
          </p:cNvPr>
          <p:cNvSpPr txBox="1"/>
          <p:nvPr/>
        </p:nvSpPr>
        <p:spPr>
          <a:xfrm>
            <a:off x="6540498" y="4158980"/>
            <a:ext cx="5022659" cy="624273"/>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gn="l">
              <a:lnSpc>
                <a:spcPct val="80000"/>
              </a:lnSpc>
            </a:pPr>
            <a:r>
              <a:rPr lang="en-US" sz="2800" spc="-30" dirty="0">
                <a:solidFill>
                  <a:srgbClr val="F46524"/>
                </a:solidFill>
                <a:latin typeface="Montserrat" pitchFamily="2" charset="77"/>
              </a:rPr>
              <a:t>Early Payment Programs</a:t>
            </a:r>
          </a:p>
        </p:txBody>
      </p:sp>
      <p:sp>
        <p:nvSpPr>
          <p:cNvPr id="15" name="TextBox 14">
            <a:extLst>
              <a:ext uri="{FF2B5EF4-FFF2-40B4-BE49-F238E27FC236}">
                <a16:creationId xmlns:a16="http://schemas.microsoft.com/office/drawing/2014/main" id="{FF9DF7F1-7EEF-A154-1632-2014C3411593}"/>
              </a:ext>
            </a:extLst>
          </p:cNvPr>
          <p:cNvSpPr txBox="1"/>
          <p:nvPr/>
        </p:nvSpPr>
        <p:spPr>
          <a:xfrm>
            <a:off x="6540498" y="4761633"/>
            <a:ext cx="5022659" cy="816634"/>
          </a:xfrm>
          <a:prstGeom prst="rect">
            <a:avLst/>
          </a:prstGeom>
          <a:noFill/>
        </p:spPr>
        <p:txBody>
          <a:bodyPr wrap="square" lIns="0">
            <a:spAutoFit/>
          </a:bodyPr>
          <a:lstStyle/>
          <a:p>
            <a:pPr>
              <a:lnSpc>
                <a:spcPct val="110000"/>
              </a:lnSpc>
              <a:buClr>
                <a:schemeClr val="tx1"/>
              </a:buClr>
              <a:buSzPct val="110000"/>
            </a:pPr>
            <a:r>
              <a:rPr lang="en-US" sz="2400" b="1" dirty="0">
                <a:latin typeface="Roboto" pitchFamily="2" charset="0"/>
                <a:ea typeface="Roboto" pitchFamily="2" charset="0"/>
              </a:rPr>
              <a:t>Financially engineered incentives</a:t>
            </a:r>
            <a:br>
              <a:rPr lang="en-US" sz="2000" dirty="0">
                <a:latin typeface="Roboto Lt" pitchFamily="2" charset="0"/>
                <a:ea typeface="Roboto Lt" pitchFamily="2" charset="0"/>
              </a:rPr>
            </a:br>
            <a:r>
              <a:rPr lang="en-US" sz="2000" dirty="0">
                <a:latin typeface="Roboto Lt" pitchFamily="2" charset="0"/>
                <a:ea typeface="Roboto Lt" pitchFamily="2" charset="0"/>
              </a:rPr>
              <a:t>(arbitrage, not expense)</a:t>
            </a:r>
          </a:p>
        </p:txBody>
      </p:sp>
      <p:sp>
        <p:nvSpPr>
          <p:cNvPr id="16" name="TextBox 15">
            <a:extLst>
              <a:ext uri="{FF2B5EF4-FFF2-40B4-BE49-F238E27FC236}">
                <a16:creationId xmlns:a16="http://schemas.microsoft.com/office/drawing/2014/main" id="{D3F7C5D9-6254-F37C-BC68-F3FFF79744C8}"/>
              </a:ext>
            </a:extLst>
          </p:cNvPr>
          <p:cNvSpPr txBox="1"/>
          <p:nvPr/>
        </p:nvSpPr>
        <p:spPr>
          <a:xfrm>
            <a:off x="584201" y="1025156"/>
            <a:ext cx="11321855" cy="861774"/>
          </a:xfrm>
          <a:prstGeom prst="rect">
            <a:avLst/>
          </a:prstGeom>
          <a:noFill/>
          <a:ln w="19050">
            <a:noFill/>
          </a:ln>
        </p:spPr>
        <p:txBody>
          <a:bodyPr wrap="square" lIns="0" tIns="182880" rIns="91440" bIns="182880">
            <a:spAutoFit/>
          </a:bodyPr>
          <a:lstStyle>
            <a:defPPr>
              <a:defRPr lang="en-US"/>
            </a:defPPr>
            <a:lvl1pPr algn="ctr">
              <a:defRPr sz="3600" b="1">
                <a:solidFill>
                  <a:schemeClr val="bg1"/>
                </a:solidFill>
                <a:latin typeface="Montserrat ExtraBold" pitchFamily="2" charset="77"/>
              </a:defRPr>
            </a:lvl1pPr>
          </a:lstStyle>
          <a:p>
            <a:pPr algn="l"/>
            <a:r>
              <a:rPr lang="en-US" sz="3200" spc="-30" dirty="0">
                <a:solidFill>
                  <a:schemeClr val="tx1"/>
                </a:solidFill>
                <a:latin typeface="Montserrat" pitchFamily="2" charset="77"/>
              </a:rPr>
              <a:t>From Days to Hours: Technology-Enabled Discipline</a:t>
            </a:r>
          </a:p>
        </p:txBody>
      </p:sp>
    </p:spTree>
    <p:extLst>
      <p:ext uri="{BB962C8B-B14F-4D97-AF65-F5344CB8AC3E}">
        <p14:creationId xmlns:p14="http://schemas.microsoft.com/office/powerpoint/2010/main" val="197624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
          <a:extLst>
            <a:ext uri="{FF2B5EF4-FFF2-40B4-BE49-F238E27FC236}">
              <a16:creationId xmlns:a16="http://schemas.microsoft.com/office/drawing/2014/main" id="{62252D66-391D-9BDB-2A26-EE4F00BEFA0B}"/>
            </a:ext>
          </a:extLst>
        </p:cNvPr>
        <p:cNvGrpSpPr/>
        <p:nvPr/>
      </p:nvGrpSpPr>
      <p:grpSpPr>
        <a:xfrm>
          <a:off x="0" y="0"/>
          <a:ext cx="0" cy="0"/>
          <a:chOff x="0" y="0"/>
          <a:chExt cx="0" cy="0"/>
        </a:xfrm>
      </p:grpSpPr>
      <p:sp>
        <p:nvSpPr>
          <p:cNvPr id="16" name="Rectangle 15">
            <a:extLst>
              <a:ext uri="{FF2B5EF4-FFF2-40B4-BE49-F238E27FC236}">
                <a16:creationId xmlns:a16="http://schemas.microsoft.com/office/drawing/2014/main" id="{34C8FACC-CC3A-9104-122D-01B983056E67}"/>
              </a:ext>
            </a:extLst>
          </p:cNvPr>
          <p:cNvSpPr>
            <a:spLocks noGrp="1" noRot="1" noMove="1" noResize="1" noEditPoints="1" noAdjustHandles="1" noChangeArrowheads="1" noChangeShapeType="1"/>
          </p:cNvSpPr>
          <p:nvPr/>
        </p:nvSpPr>
        <p:spPr>
          <a:xfrm>
            <a:off x="0" y="0"/>
            <a:ext cx="12192000" cy="6858000"/>
          </a:xfrm>
          <a:prstGeom prst="rect">
            <a:avLst/>
          </a:prstGeom>
          <a:solidFill>
            <a:srgbClr val="5712E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489008E7-99A5-6D22-0B17-CF41E4A5552D}"/>
              </a:ext>
            </a:extLst>
          </p:cNvPr>
          <p:cNvSpPr>
            <a:spLocks noChangeAspect="1"/>
          </p:cNvSpPr>
          <p:nvPr/>
        </p:nvSpPr>
        <p:spPr>
          <a:xfrm>
            <a:off x="11225906" y="6144689"/>
            <a:ext cx="457200" cy="453760"/>
          </a:xfrm>
          <a:prstGeom prst="rect">
            <a:avLst/>
          </a:prstGeom>
          <a:solidFill>
            <a:srgbClr val="F4652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a:extLst>
              <a:ext uri="{FF2B5EF4-FFF2-40B4-BE49-F238E27FC236}">
                <a16:creationId xmlns:a16="http://schemas.microsoft.com/office/drawing/2014/main" id="{DCBD115C-31DD-9CA1-C75F-49416DA51BA5}"/>
              </a:ext>
            </a:extLst>
          </p:cNvPr>
          <p:cNvSpPr>
            <a:spLocks noGrp="1"/>
          </p:cNvSpPr>
          <p:nvPr>
            <p:ph type="sldNum" sz="quarter" idx="12"/>
          </p:nvPr>
        </p:nvSpPr>
        <p:spPr/>
        <p:txBody>
          <a:bodyPr/>
          <a:lstStyle/>
          <a:p>
            <a:fld id="{751D9983-39A7-6149-B36D-14CDBB73CB2A}" type="slidenum">
              <a:rPr lang="en-US" smtClean="0"/>
              <a:t>8</a:t>
            </a:fld>
            <a:endParaRPr lang="en-US"/>
          </a:p>
        </p:txBody>
      </p:sp>
      <p:sp>
        <p:nvSpPr>
          <p:cNvPr id="2" name="TextBox 1">
            <a:extLst>
              <a:ext uri="{FF2B5EF4-FFF2-40B4-BE49-F238E27FC236}">
                <a16:creationId xmlns:a16="http://schemas.microsoft.com/office/drawing/2014/main" id="{9E0ADEAC-3A79-F809-CFAA-829385DBD952}"/>
              </a:ext>
            </a:extLst>
          </p:cNvPr>
          <p:cNvSpPr txBox="1"/>
          <p:nvPr/>
        </p:nvSpPr>
        <p:spPr>
          <a:xfrm>
            <a:off x="3048000" y="515005"/>
            <a:ext cx="6096000" cy="369332"/>
          </a:xfrm>
          <a:prstGeom prst="rect">
            <a:avLst/>
          </a:prstGeom>
          <a:noFill/>
        </p:spPr>
        <p:txBody>
          <a:bodyPr wrap="square">
            <a:spAutoFit/>
          </a:bodyPr>
          <a:lstStyle/>
          <a:p>
            <a:pPr algn="ctr"/>
            <a:r>
              <a:rPr lang="en-US" dirty="0">
                <a:solidFill>
                  <a:schemeClr val="bg1"/>
                </a:solidFill>
                <a:latin typeface="Roboto Lt" pitchFamily="2" charset="0"/>
                <a:ea typeface="Roboto Lt" pitchFamily="2" charset="0"/>
              </a:rPr>
              <a:t>THREE CULTURAL LEVERS</a:t>
            </a:r>
          </a:p>
        </p:txBody>
      </p:sp>
      <p:sp>
        <p:nvSpPr>
          <p:cNvPr id="4" name="TextBox 3">
            <a:extLst>
              <a:ext uri="{FF2B5EF4-FFF2-40B4-BE49-F238E27FC236}">
                <a16:creationId xmlns:a16="http://schemas.microsoft.com/office/drawing/2014/main" id="{0A483976-E8A6-F235-C510-9D3E4AFC07B2}"/>
              </a:ext>
            </a:extLst>
          </p:cNvPr>
          <p:cNvSpPr txBox="1"/>
          <p:nvPr/>
        </p:nvSpPr>
        <p:spPr>
          <a:xfrm>
            <a:off x="622302" y="1025156"/>
            <a:ext cx="10870968" cy="861774"/>
          </a:xfrm>
          <a:prstGeom prst="rect">
            <a:avLst/>
          </a:prstGeom>
          <a:noFill/>
          <a:ln w="19050">
            <a:noFill/>
          </a:ln>
        </p:spPr>
        <p:txBody>
          <a:bodyPr wrap="square" lIns="0" tIns="182880" rIns="91440" bIns="182880">
            <a:spAutoFit/>
          </a:bodyPr>
          <a:lstStyle>
            <a:defPPr>
              <a:defRPr lang="en-US"/>
            </a:defPPr>
            <a:lvl1pPr algn="ctr">
              <a:defRPr sz="3600" b="1">
                <a:solidFill>
                  <a:schemeClr val="bg1"/>
                </a:solidFill>
                <a:latin typeface="Montserrat ExtraBold" pitchFamily="2" charset="77"/>
              </a:defRPr>
            </a:lvl1pPr>
          </a:lstStyle>
          <a:p>
            <a:pPr algn="l"/>
            <a:r>
              <a:rPr lang="en-US" sz="3200" spc="-30" dirty="0">
                <a:latin typeface="Montserrat" pitchFamily="2" charset="77"/>
              </a:rPr>
              <a:t>The Working Capital Triad: Culture in Action</a:t>
            </a:r>
          </a:p>
        </p:txBody>
      </p:sp>
      <p:grpSp>
        <p:nvGrpSpPr>
          <p:cNvPr id="19" name="Group 18">
            <a:extLst>
              <a:ext uri="{FF2B5EF4-FFF2-40B4-BE49-F238E27FC236}">
                <a16:creationId xmlns:a16="http://schemas.microsoft.com/office/drawing/2014/main" id="{7CA7B8A1-F561-6A04-E8D5-8C1D8F54AF99}"/>
              </a:ext>
            </a:extLst>
          </p:cNvPr>
          <p:cNvGrpSpPr/>
          <p:nvPr/>
        </p:nvGrpSpPr>
        <p:grpSpPr>
          <a:xfrm>
            <a:off x="651656" y="1818261"/>
            <a:ext cx="3246467" cy="4238961"/>
            <a:chOff x="550056" y="1818261"/>
            <a:chExt cx="3246467" cy="4238961"/>
          </a:xfrm>
        </p:grpSpPr>
        <p:sp>
          <p:nvSpPr>
            <p:cNvPr id="6" name="Rectangle 5">
              <a:extLst>
                <a:ext uri="{FF2B5EF4-FFF2-40B4-BE49-F238E27FC236}">
                  <a16:creationId xmlns:a16="http://schemas.microsoft.com/office/drawing/2014/main" id="{C956E343-B031-3A3D-9D19-88EBFFAB1EC4}"/>
                </a:ext>
              </a:extLst>
            </p:cNvPr>
            <p:cNvSpPr>
              <a:spLocks/>
            </p:cNvSpPr>
            <p:nvPr/>
          </p:nvSpPr>
          <p:spPr>
            <a:xfrm>
              <a:off x="550056" y="1909493"/>
              <a:ext cx="3246467" cy="4147729"/>
            </a:xfrm>
            <a:prstGeom prst="rect">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35A427D-A897-3AE6-993D-6D5CD95244B3}"/>
                </a:ext>
              </a:extLst>
            </p:cNvPr>
            <p:cNvSpPr txBox="1"/>
            <p:nvPr/>
          </p:nvSpPr>
          <p:spPr>
            <a:xfrm>
              <a:off x="698499" y="3013183"/>
              <a:ext cx="3063781" cy="2862322"/>
            </a:xfrm>
            <a:prstGeom prst="rect">
              <a:avLst/>
            </a:prstGeom>
            <a:noFill/>
          </p:spPr>
          <p:txBody>
            <a:bodyPr wrap="square">
              <a:spAutoFit/>
            </a:bodyPr>
            <a:lstStyle/>
            <a:p>
              <a:pPr marL="320040" indent="-320040">
                <a:spcAft>
                  <a:spcPts val="800"/>
                </a:spcAft>
                <a:buClr>
                  <a:srgbClr val="F46524"/>
                </a:buClr>
                <a:buSzPct val="110000"/>
                <a:buFont typeface="Wingdings" pitchFamily="2" charset="2"/>
                <a:buChar char="§"/>
              </a:pPr>
              <a:r>
                <a:rPr lang="en-US" sz="2000" dirty="0">
                  <a:latin typeface="Roboto Lt" pitchFamily="2" charset="0"/>
                  <a:ea typeface="Roboto Lt" pitchFamily="2" charset="0"/>
                </a:rPr>
                <a:t>Customer incentive engineering</a:t>
              </a:r>
            </a:p>
            <a:p>
              <a:pPr marL="320040" indent="-320040">
                <a:spcAft>
                  <a:spcPts val="800"/>
                </a:spcAft>
                <a:buClr>
                  <a:srgbClr val="F46524"/>
                </a:buClr>
                <a:buSzPct val="110000"/>
                <a:buFont typeface="Wingdings" pitchFamily="2" charset="2"/>
                <a:buChar char="§"/>
              </a:pPr>
              <a:r>
                <a:rPr lang="en-US" sz="2000" b="1" dirty="0">
                  <a:solidFill>
                    <a:srgbClr val="5712EE"/>
                  </a:solidFill>
                  <a:latin typeface="Roboto" pitchFamily="2" charset="0"/>
                  <a:ea typeface="Roboto" pitchFamily="2" charset="0"/>
                </a:rPr>
                <a:t>Sales KPI </a:t>
              </a:r>
              <a:br>
                <a:rPr lang="en-US" sz="2000" dirty="0">
                  <a:solidFill>
                    <a:srgbClr val="5712EE"/>
                  </a:solidFill>
                  <a:latin typeface="Roboto Lt" pitchFamily="2" charset="0"/>
                  <a:ea typeface="Roboto Lt" pitchFamily="2" charset="0"/>
                </a:rPr>
              </a:br>
              <a:r>
                <a:rPr lang="en-US" sz="2000" dirty="0">
                  <a:latin typeface="Roboto Lt" pitchFamily="2" charset="0"/>
                  <a:ea typeface="Roboto Lt" pitchFamily="2" charset="0"/>
                </a:rPr>
                <a:t>= DSO ownership</a:t>
              </a:r>
            </a:p>
            <a:p>
              <a:pPr marL="320040" indent="-320040">
                <a:spcAft>
                  <a:spcPts val="800"/>
                </a:spcAft>
                <a:buClr>
                  <a:srgbClr val="F46524"/>
                </a:buClr>
                <a:buSzPct val="110000"/>
                <a:buFont typeface="Wingdings" pitchFamily="2" charset="2"/>
                <a:buChar char="§"/>
              </a:pPr>
              <a:r>
                <a:rPr lang="en-US" sz="2000" dirty="0">
                  <a:latin typeface="Roboto Lt" pitchFamily="2" charset="0"/>
                  <a:ea typeface="Roboto Lt" pitchFamily="2" charset="0"/>
                </a:rPr>
                <a:t>Finance ROI &gt; Bank Interest Cost</a:t>
              </a:r>
            </a:p>
            <a:p>
              <a:pPr marL="320040" indent="-320040">
                <a:spcAft>
                  <a:spcPts val="800"/>
                </a:spcAft>
                <a:buClr>
                  <a:srgbClr val="F46524"/>
                </a:buClr>
                <a:buSzPct val="110000"/>
                <a:buFont typeface="Wingdings" pitchFamily="2" charset="2"/>
                <a:buChar char="§"/>
              </a:pPr>
              <a:r>
                <a:rPr lang="en-US" sz="2000" dirty="0">
                  <a:latin typeface="Roboto Lt" pitchFamily="2" charset="0"/>
                  <a:ea typeface="Roboto Lt" pitchFamily="2" charset="0"/>
                </a:rPr>
                <a:t>Frees ₹4 crore instantly</a:t>
              </a:r>
            </a:p>
          </p:txBody>
        </p:sp>
        <p:sp>
          <p:nvSpPr>
            <p:cNvPr id="9" name="TextBox 8">
              <a:extLst>
                <a:ext uri="{FF2B5EF4-FFF2-40B4-BE49-F238E27FC236}">
                  <a16:creationId xmlns:a16="http://schemas.microsoft.com/office/drawing/2014/main" id="{F5194426-1B67-7AD0-2CA2-D0D8DB03D3A5}"/>
                </a:ext>
              </a:extLst>
            </p:cNvPr>
            <p:cNvSpPr txBox="1">
              <a:spLocks noChangeAspect="1"/>
            </p:cNvSpPr>
            <p:nvPr/>
          </p:nvSpPr>
          <p:spPr>
            <a:xfrm>
              <a:off x="749298" y="1818261"/>
              <a:ext cx="444502" cy="400110"/>
            </a:xfrm>
            <a:prstGeom prst="rect">
              <a:avLst/>
            </a:prstGeom>
            <a:solidFill>
              <a:srgbClr val="F46524"/>
            </a:solidFill>
          </p:spPr>
          <p:txBody>
            <a:bodyPr wrap="square" rtlCol="0">
              <a:spAutoFit/>
            </a:bodyPr>
            <a:lstStyle/>
            <a:p>
              <a:pPr algn="ctr"/>
              <a:r>
                <a:rPr lang="en-US" sz="2000" b="1" dirty="0">
                  <a:solidFill>
                    <a:schemeClr val="bg1"/>
                  </a:solidFill>
                  <a:latin typeface="Montserrat SemiBold" pitchFamily="2" charset="77"/>
                </a:rPr>
                <a:t>1</a:t>
              </a:r>
            </a:p>
          </p:txBody>
        </p:sp>
        <p:sp>
          <p:nvSpPr>
            <p:cNvPr id="10" name="TextBox 9">
              <a:extLst>
                <a:ext uri="{FF2B5EF4-FFF2-40B4-BE49-F238E27FC236}">
                  <a16:creationId xmlns:a16="http://schemas.microsoft.com/office/drawing/2014/main" id="{A076C2B4-AE6C-37D2-6CD4-01652A09FB18}"/>
                </a:ext>
              </a:extLst>
            </p:cNvPr>
            <p:cNvSpPr txBox="1"/>
            <p:nvPr/>
          </p:nvSpPr>
          <p:spPr>
            <a:xfrm>
              <a:off x="761211" y="2199263"/>
              <a:ext cx="3001070" cy="870110"/>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gn="l">
                <a:lnSpc>
                  <a:spcPct val="80000"/>
                </a:lnSpc>
              </a:pPr>
              <a:r>
                <a:rPr lang="en-US" sz="2400" dirty="0">
                  <a:solidFill>
                    <a:schemeClr val="tx1"/>
                  </a:solidFill>
                  <a:latin typeface="Montserrat" pitchFamily="2" charset="77"/>
                </a:rPr>
                <a:t>EARLY PAYMENT DISCIPLINE</a:t>
              </a:r>
            </a:p>
          </p:txBody>
        </p:sp>
      </p:grpSp>
      <p:grpSp>
        <p:nvGrpSpPr>
          <p:cNvPr id="20" name="Group 19">
            <a:extLst>
              <a:ext uri="{FF2B5EF4-FFF2-40B4-BE49-F238E27FC236}">
                <a16:creationId xmlns:a16="http://schemas.microsoft.com/office/drawing/2014/main" id="{57773F07-C9B1-7329-4C76-3F207B9F2F4B}"/>
              </a:ext>
            </a:extLst>
          </p:cNvPr>
          <p:cNvGrpSpPr/>
          <p:nvPr/>
        </p:nvGrpSpPr>
        <p:grpSpPr>
          <a:xfrm>
            <a:off x="4435379" y="1818261"/>
            <a:ext cx="3246467" cy="4238961"/>
            <a:chOff x="4346479" y="1818261"/>
            <a:chExt cx="3246467" cy="4238961"/>
          </a:xfrm>
        </p:grpSpPr>
        <p:sp>
          <p:nvSpPr>
            <p:cNvPr id="5" name="Rectangle 4">
              <a:extLst>
                <a:ext uri="{FF2B5EF4-FFF2-40B4-BE49-F238E27FC236}">
                  <a16:creationId xmlns:a16="http://schemas.microsoft.com/office/drawing/2014/main" id="{28339C5D-E7E6-64F5-6CC1-E3D6E7A645C2}"/>
                </a:ext>
              </a:extLst>
            </p:cNvPr>
            <p:cNvSpPr>
              <a:spLocks/>
            </p:cNvSpPr>
            <p:nvPr/>
          </p:nvSpPr>
          <p:spPr>
            <a:xfrm>
              <a:off x="4346479" y="1909493"/>
              <a:ext cx="3246467" cy="4147729"/>
            </a:xfrm>
            <a:prstGeom prst="rect">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925267D8-C4CC-4EB1-00D7-864D388512AC}"/>
                </a:ext>
              </a:extLst>
            </p:cNvPr>
            <p:cNvSpPr txBox="1"/>
            <p:nvPr/>
          </p:nvSpPr>
          <p:spPr>
            <a:xfrm>
              <a:off x="4458249" y="3013183"/>
              <a:ext cx="3113154" cy="2246769"/>
            </a:xfrm>
            <a:prstGeom prst="rect">
              <a:avLst/>
            </a:prstGeom>
            <a:noFill/>
          </p:spPr>
          <p:txBody>
            <a:bodyPr wrap="square">
              <a:spAutoFit/>
            </a:bodyPr>
            <a:lstStyle/>
            <a:p>
              <a:pPr marL="320040" indent="-320040">
                <a:spcAft>
                  <a:spcPts val="800"/>
                </a:spcAft>
                <a:buClr>
                  <a:srgbClr val="F46524"/>
                </a:buClr>
                <a:buSzPct val="110000"/>
                <a:buFont typeface="Wingdings" pitchFamily="2" charset="2"/>
                <a:buChar char="§"/>
              </a:pPr>
              <a:r>
                <a:rPr lang="en-US" sz="2000" dirty="0">
                  <a:latin typeface="Roboto Lt" pitchFamily="2" charset="0"/>
                  <a:ea typeface="Roboto Lt" pitchFamily="2" charset="0"/>
                </a:rPr>
                <a:t>Reduce carrying costs</a:t>
              </a:r>
            </a:p>
            <a:p>
              <a:pPr marL="320040" indent="-320040">
                <a:spcAft>
                  <a:spcPts val="800"/>
                </a:spcAft>
                <a:buClr>
                  <a:srgbClr val="F46524"/>
                </a:buClr>
                <a:buSzPct val="110000"/>
                <a:buFont typeface="Wingdings" pitchFamily="2" charset="2"/>
                <a:buChar char="§"/>
              </a:pPr>
              <a:r>
                <a:rPr lang="en-US" sz="2000" dirty="0">
                  <a:latin typeface="Roboto Lt" pitchFamily="2" charset="0"/>
                  <a:ea typeface="Roboto Lt" pitchFamily="2" charset="0"/>
                </a:rPr>
                <a:t>Shift from stock to velocity</a:t>
              </a:r>
            </a:p>
            <a:p>
              <a:pPr marL="320040" indent="-320040">
                <a:spcAft>
                  <a:spcPts val="800"/>
                </a:spcAft>
                <a:buClr>
                  <a:srgbClr val="F46524"/>
                </a:buClr>
                <a:buSzPct val="110000"/>
                <a:buFont typeface="Wingdings" pitchFamily="2" charset="2"/>
                <a:buChar char="§"/>
              </a:pPr>
              <a:r>
                <a:rPr lang="en-US" sz="2000" b="1" dirty="0">
                  <a:solidFill>
                    <a:srgbClr val="5712EE"/>
                  </a:solidFill>
                  <a:latin typeface="Roboto" pitchFamily="2" charset="0"/>
                  <a:ea typeface="Roboto" pitchFamily="2" charset="0"/>
                </a:rPr>
                <a:t>Proc KPI </a:t>
              </a:r>
              <a:br>
                <a:rPr lang="en-US" sz="2000" dirty="0">
                  <a:solidFill>
                    <a:srgbClr val="5712EE"/>
                  </a:solidFill>
                  <a:latin typeface="Roboto Lt" pitchFamily="2" charset="0"/>
                  <a:ea typeface="Roboto Lt" pitchFamily="2" charset="0"/>
                </a:rPr>
              </a:br>
              <a:r>
                <a:rPr lang="en-US" sz="2000" dirty="0">
                  <a:latin typeface="Roboto Lt" pitchFamily="2" charset="0"/>
                  <a:ea typeface="Roboto Lt" pitchFamily="2" charset="0"/>
                </a:rPr>
                <a:t>= DIO ownership</a:t>
              </a:r>
            </a:p>
            <a:p>
              <a:pPr marL="320040" indent="-320040">
                <a:spcAft>
                  <a:spcPts val="800"/>
                </a:spcAft>
                <a:buClr>
                  <a:srgbClr val="F46524"/>
                </a:buClr>
                <a:buSzPct val="110000"/>
                <a:buFont typeface="Wingdings" pitchFamily="2" charset="2"/>
                <a:buChar char="§"/>
              </a:pPr>
              <a:r>
                <a:rPr lang="en-US" sz="2000" dirty="0">
                  <a:latin typeface="Roboto Lt" pitchFamily="2" charset="0"/>
                  <a:ea typeface="Roboto Lt" pitchFamily="2" charset="0"/>
                </a:rPr>
                <a:t>Cuts costs 15–20%</a:t>
              </a:r>
            </a:p>
          </p:txBody>
        </p:sp>
        <p:sp>
          <p:nvSpPr>
            <p:cNvPr id="11" name="TextBox 10">
              <a:extLst>
                <a:ext uri="{FF2B5EF4-FFF2-40B4-BE49-F238E27FC236}">
                  <a16:creationId xmlns:a16="http://schemas.microsoft.com/office/drawing/2014/main" id="{C9FD81A1-4E04-517F-EAA5-FC5F668AC514}"/>
                </a:ext>
              </a:extLst>
            </p:cNvPr>
            <p:cNvSpPr txBox="1"/>
            <p:nvPr/>
          </p:nvSpPr>
          <p:spPr>
            <a:xfrm>
              <a:off x="4534516" y="2226827"/>
              <a:ext cx="2884937" cy="870110"/>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gn="l">
                <a:lnSpc>
                  <a:spcPct val="80000"/>
                </a:lnSpc>
              </a:pPr>
              <a:r>
                <a:rPr lang="en-US" sz="2400" dirty="0">
                  <a:solidFill>
                    <a:schemeClr val="tx1"/>
                  </a:solidFill>
                  <a:latin typeface="Montserrat" pitchFamily="2" charset="77"/>
                </a:rPr>
                <a:t>JUST-IN-TIME INVENTORY</a:t>
              </a:r>
            </a:p>
          </p:txBody>
        </p:sp>
        <p:sp>
          <p:nvSpPr>
            <p:cNvPr id="12" name="TextBox 11">
              <a:extLst>
                <a:ext uri="{FF2B5EF4-FFF2-40B4-BE49-F238E27FC236}">
                  <a16:creationId xmlns:a16="http://schemas.microsoft.com/office/drawing/2014/main" id="{76DD1362-8D43-5D23-9874-0F05865C9391}"/>
                </a:ext>
              </a:extLst>
            </p:cNvPr>
            <p:cNvSpPr txBox="1">
              <a:spLocks noChangeAspect="1"/>
            </p:cNvSpPr>
            <p:nvPr/>
          </p:nvSpPr>
          <p:spPr>
            <a:xfrm>
              <a:off x="4521198" y="1818261"/>
              <a:ext cx="444502" cy="400110"/>
            </a:xfrm>
            <a:prstGeom prst="rect">
              <a:avLst/>
            </a:prstGeom>
            <a:solidFill>
              <a:srgbClr val="F46524"/>
            </a:solidFill>
          </p:spPr>
          <p:txBody>
            <a:bodyPr wrap="square" rtlCol="0">
              <a:spAutoFit/>
            </a:bodyPr>
            <a:lstStyle/>
            <a:p>
              <a:pPr algn="ctr"/>
              <a:r>
                <a:rPr lang="en-US" sz="2000" b="1" dirty="0">
                  <a:solidFill>
                    <a:schemeClr val="bg1"/>
                  </a:solidFill>
                  <a:latin typeface="Montserrat SemiBold" pitchFamily="2" charset="77"/>
                </a:rPr>
                <a:t>2</a:t>
              </a:r>
            </a:p>
          </p:txBody>
        </p:sp>
      </p:grpSp>
      <p:grpSp>
        <p:nvGrpSpPr>
          <p:cNvPr id="21" name="Group 20">
            <a:extLst>
              <a:ext uri="{FF2B5EF4-FFF2-40B4-BE49-F238E27FC236}">
                <a16:creationId xmlns:a16="http://schemas.microsoft.com/office/drawing/2014/main" id="{911D5376-B2B7-CD11-28F7-681D1897DC6F}"/>
              </a:ext>
            </a:extLst>
          </p:cNvPr>
          <p:cNvGrpSpPr/>
          <p:nvPr/>
        </p:nvGrpSpPr>
        <p:grpSpPr>
          <a:xfrm>
            <a:off x="8219102" y="1818261"/>
            <a:ext cx="3325649" cy="4238961"/>
            <a:chOff x="8142902" y="1818261"/>
            <a:chExt cx="3325649" cy="4238961"/>
          </a:xfrm>
        </p:grpSpPr>
        <p:sp>
          <p:nvSpPr>
            <p:cNvPr id="13" name="Rectangle 12">
              <a:extLst>
                <a:ext uri="{FF2B5EF4-FFF2-40B4-BE49-F238E27FC236}">
                  <a16:creationId xmlns:a16="http://schemas.microsoft.com/office/drawing/2014/main" id="{5DC630E3-04BD-F993-19C7-CA5B15A9086D}"/>
                </a:ext>
              </a:extLst>
            </p:cNvPr>
            <p:cNvSpPr>
              <a:spLocks/>
            </p:cNvSpPr>
            <p:nvPr/>
          </p:nvSpPr>
          <p:spPr>
            <a:xfrm>
              <a:off x="8142902" y="1909493"/>
              <a:ext cx="3325649" cy="4147729"/>
            </a:xfrm>
            <a:prstGeom prst="rect">
              <a:avLst/>
            </a:prstGeom>
            <a:solidFill>
              <a:schemeClr val="bg1"/>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F6B37FF3-38F1-ACBE-AA81-84B650115467}"/>
                </a:ext>
              </a:extLst>
            </p:cNvPr>
            <p:cNvSpPr txBox="1">
              <a:spLocks noChangeAspect="1"/>
            </p:cNvSpPr>
            <p:nvPr/>
          </p:nvSpPr>
          <p:spPr>
            <a:xfrm>
              <a:off x="8318498" y="1818261"/>
              <a:ext cx="444502" cy="400110"/>
            </a:xfrm>
            <a:prstGeom prst="rect">
              <a:avLst/>
            </a:prstGeom>
            <a:solidFill>
              <a:srgbClr val="F46524"/>
            </a:solidFill>
          </p:spPr>
          <p:txBody>
            <a:bodyPr wrap="square" rtlCol="0">
              <a:spAutoFit/>
            </a:bodyPr>
            <a:lstStyle/>
            <a:p>
              <a:pPr algn="ctr"/>
              <a:r>
                <a:rPr lang="en-US" sz="2000" b="1" dirty="0">
                  <a:solidFill>
                    <a:schemeClr val="bg1"/>
                  </a:solidFill>
                  <a:latin typeface="Montserrat SemiBold" pitchFamily="2" charset="77"/>
                </a:rPr>
                <a:t>3</a:t>
              </a:r>
            </a:p>
          </p:txBody>
        </p:sp>
        <p:sp>
          <p:nvSpPr>
            <p:cNvPr id="15" name="TextBox 14">
              <a:extLst>
                <a:ext uri="{FF2B5EF4-FFF2-40B4-BE49-F238E27FC236}">
                  <a16:creationId xmlns:a16="http://schemas.microsoft.com/office/drawing/2014/main" id="{2896F5FB-0747-2476-AF4B-B154BF8B305B}"/>
                </a:ext>
              </a:extLst>
            </p:cNvPr>
            <p:cNvSpPr txBox="1"/>
            <p:nvPr/>
          </p:nvSpPr>
          <p:spPr>
            <a:xfrm>
              <a:off x="8280675" y="3013183"/>
              <a:ext cx="3162476" cy="2862322"/>
            </a:xfrm>
            <a:prstGeom prst="rect">
              <a:avLst/>
            </a:prstGeom>
            <a:noFill/>
          </p:spPr>
          <p:txBody>
            <a:bodyPr wrap="square">
              <a:spAutoFit/>
            </a:bodyPr>
            <a:lstStyle/>
            <a:p>
              <a:pPr marL="320040" indent="-320040">
                <a:spcAft>
                  <a:spcPts val="800"/>
                </a:spcAft>
                <a:buClr>
                  <a:srgbClr val="F46524"/>
                </a:buClr>
                <a:buSzPct val="110000"/>
                <a:buFont typeface="Wingdings" pitchFamily="2" charset="2"/>
                <a:buChar char="§"/>
              </a:pPr>
              <a:r>
                <a:rPr lang="en-US" sz="2000" dirty="0">
                  <a:latin typeface="Roboto Lt" pitchFamily="2" charset="0"/>
                  <a:ea typeface="Roboto Lt" pitchFamily="2" charset="0"/>
                </a:rPr>
                <a:t>Use Supply Chain Finance to extend DPO</a:t>
              </a:r>
            </a:p>
            <a:p>
              <a:pPr marL="320040" indent="-320040">
                <a:spcAft>
                  <a:spcPts val="800"/>
                </a:spcAft>
                <a:buClr>
                  <a:srgbClr val="F46524"/>
                </a:buClr>
                <a:buSzPct val="110000"/>
                <a:buFont typeface="Wingdings" pitchFamily="2" charset="2"/>
                <a:buChar char="§"/>
              </a:pPr>
              <a:r>
                <a:rPr lang="en-US" sz="2000" dirty="0">
                  <a:latin typeface="Roboto Lt" pitchFamily="2" charset="0"/>
                  <a:ea typeface="Roboto Lt" pitchFamily="2" charset="0"/>
                </a:rPr>
                <a:t>Relationship Intact, Paid by Ecosystem</a:t>
              </a:r>
            </a:p>
            <a:p>
              <a:pPr marL="320040" indent="-320040">
                <a:spcAft>
                  <a:spcPts val="800"/>
                </a:spcAft>
                <a:buClr>
                  <a:srgbClr val="F46524"/>
                </a:buClr>
                <a:buSzPct val="110000"/>
                <a:buFont typeface="Wingdings" pitchFamily="2" charset="2"/>
                <a:buChar char="§"/>
              </a:pPr>
              <a:r>
                <a:rPr lang="en-US" sz="2000" b="1" dirty="0">
                  <a:solidFill>
                    <a:srgbClr val="5712EE"/>
                  </a:solidFill>
                  <a:latin typeface="Roboto" pitchFamily="2" charset="0"/>
                  <a:ea typeface="Roboto" pitchFamily="2" charset="0"/>
                </a:rPr>
                <a:t>Finance KPI </a:t>
              </a:r>
              <a:br>
                <a:rPr lang="en-US" sz="2000" dirty="0">
                  <a:solidFill>
                    <a:srgbClr val="5712EE"/>
                  </a:solidFill>
                  <a:latin typeface="Roboto Lt" pitchFamily="2" charset="0"/>
                  <a:ea typeface="Roboto Lt" pitchFamily="2" charset="0"/>
                </a:rPr>
              </a:br>
              <a:r>
                <a:rPr lang="en-US" sz="2000" dirty="0">
                  <a:latin typeface="Roboto Lt" pitchFamily="2" charset="0"/>
                  <a:ea typeface="Roboto Lt" pitchFamily="2" charset="0"/>
                </a:rPr>
                <a:t>= DPO </a:t>
              </a:r>
              <a:r>
                <a:rPr lang="en-US" sz="2000" dirty="0">
                  <a:solidFill>
                    <a:srgbClr val="F46524"/>
                  </a:solidFill>
                  <a:latin typeface="Roboto Lt" pitchFamily="2" charset="0"/>
                  <a:ea typeface="Roboto Lt" pitchFamily="2" charset="0"/>
                </a:rPr>
                <a:t>+</a:t>
              </a:r>
              <a:r>
                <a:rPr lang="en-US" sz="2000" dirty="0">
                  <a:latin typeface="Roboto Lt" pitchFamily="2" charset="0"/>
                  <a:ea typeface="Roboto Lt" pitchFamily="2" charset="0"/>
                </a:rPr>
                <a:t> Cost of Fund</a:t>
              </a:r>
            </a:p>
            <a:p>
              <a:pPr marL="320040" indent="-320040">
                <a:spcAft>
                  <a:spcPts val="800"/>
                </a:spcAft>
                <a:buClr>
                  <a:srgbClr val="F46524"/>
                </a:buClr>
                <a:buSzPct val="110000"/>
                <a:buFont typeface="Wingdings" pitchFamily="2" charset="2"/>
                <a:buChar char="§"/>
              </a:pPr>
              <a:r>
                <a:rPr lang="en-US" sz="2000" dirty="0">
                  <a:latin typeface="Roboto Lt" pitchFamily="2" charset="0"/>
                  <a:ea typeface="Roboto Lt" pitchFamily="2" charset="0"/>
                </a:rPr>
                <a:t>Improves free Cashflow</a:t>
              </a:r>
            </a:p>
          </p:txBody>
        </p:sp>
        <p:sp>
          <p:nvSpPr>
            <p:cNvPr id="18" name="TextBox 17">
              <a:extLst>
                <a:ext uri="{FF2B5EF4-FFF2-40B4-BE49-F238E27FC236}">
                  <a16:creationId xmlns:a16="http://schemas.microsoft.com/office/drawing/2014/main" id="{190CE3EB-4866-EDB2-0971-38BDBFEB3EEC}"/>
                </a:ext>
              </a:extLst>
            </p:cNvPr>
            <p:cNvSpPr txBox="1"/>
            <p:nvPr/>
          </p:nvSpPr>
          <p:spPr>
            <a:xfrm>
              <a:off x="8357215" y="2226827"/>
              <a:ext cx="2890207" cy="870110"/>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gn="l">
                <a:lnSpc>
                  <a:spcPct val="80000"/>
                </a:lnSpc>
              </a:pPr>
              <a:r>
                <a:rPr lang="en-US" sz="2400" dirty="0">
                  <a:solidFill>
                    <a:schemeClr val="tx1"/>
                  </a:solidFill>
                  <a:latin typeface="Montserrat" pitchFamily="2" charset="77"/>
                </a:rPr>
                <a:t>SUPPLIER TERMS AND SCF</a:t>
              </a:r>
            </a:p>
          </p:txBody>
        </p:sp>
      </p:grpSp>
    </p:spTree>
    <p:extLst>
      <p:ext uri="{BB962C8B-B14F-4D97-AF65-F5344CB8AC3E}">
        <p14:creationId xmlns:p14="http://schemas.microsoft.com/office/powerpoint/2010/main" val="490514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8FAFC"/>
        </a:solidFill>
        <a:effectLst/>
      </p:bgPr>
    </p:bg>
    <p:spTree>
      <p:nvGrpSpPr>
        <p:cNvPr id="1" name="">
          <a:extLst>
            <a:ext uri="{FF2B5EF4-FFF2-40B4-BE49-F238E27FC236}">
              <a16:creationId xmlns:a16="http://schemas.microsoft.com/office/drawing/2014/main" id="{9A86F2BF-8330-63F2-6C36-9BBF59420144}"/>
            </a:ext>
          </a:extLst>
        </p:cNvPr>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B41DD0B-3BE0-17A4-9250-387CC07C25FD}"/>
              </a:ext>
            </a:extLst>
          </p:cNvPr>
          <p:cNvSpPr>
            <a:spLocks noGrp="1"/>
          </p:cNvSpPr>
          <p:nvPr>
            <p:ph type="sldNum" sz="quarter" idx="12"/>
          </p:nvPr>
        </p:nvSpPr>
        <p:spPr/>
        <p:txBody>
          <a:bodyPr/>
          <a:lstStyle/>
          <a:p>
            <a:fld id="{751D9983-39A7-6149-B36D-14CDBB73CB2A}" type="slidenum">
              <a:rPr lang="en-US" smtClean="0"/>
              <a:t>9</a:t>
            </a:fld>
            <a:endParaRPr lang="en-US"/>
          </a:p>
        </p:txBody>
      </p:sp>
      <p:sp>
        <p:nvSpPr>
          <p:cNvPr id="2" name="TextBox 1">
            <a:extLst>
              <a:ext uri="{FF2B5EF4-FFF2-40B4-BE49-F238E27FC236}">
                <a16:creationId xmlns:a16="http://schemas.microsoft.com/office/drawing/2014/main" id="{A1C19F52-A54F-ACAD-DE04-2C341CA6C7A7}"/>
              </a:ext>
            </a:extLst>
          </p:cNvPr>
          <p:cNvSpPr txBox="1"/>
          <p:nvPr/>
        </p:nvSpPr>
        <p:spPr>
          <a:xfrm>
            <a:off x="3048000" y="515005"/>
            <a:ext cx="6096000" cy="369332"/>
          </a:xfrm>
          <a:prstGeom prst="rect">
            <a:avLst/>
          </a:prstGeom>
          <a:noFill/>
        </p:spPr>
        <p:txBody>
          <a:bodyPr wrap="square">
            <a:spAutoFit/>
          </a:bodyPr>
          <a:lstStyle/>
          <a:p>
            <a:pPr algn="ctr"/>
            <a:r>
              <a:rPr lang="en-US" dirty="0" err="1">
                <a:latin typeface="Roboto Lt" pitchFamily="2" charset="0"/>
                <a:ea typeface="Roboto Lt" pitchFamily="2" charset="0"/>
              </a:rPr>
              <a:t>TReDS</a:t>
            </a:r>
            <a:r>
              <a:rPr lang="en-US" dirty="0">
                <a:latin typeface="Roboto Lt" pitchFamily="2" charset="0"/>
                <a:ea typeface="Roboto Lt" pitchFamily="2" charset="0"/>
              </a:rPr>
              <a:t> AS DISCIPLINE</a:t>
            </a:r>
          </a:p>
        </p:txBody>
      </p:sp>
      <p:sp>
        <p:nvSpPr>
          <p:cNvPr id="4" name="TextBox 3">
            <a:extLst>
              <a:ext uri="{FF2B5EF4-FFF2-40B4-BE49-F238E27FC236}">
                <a16:creationId xmlns:a16="http://schemas.microsoft.com/office/drawing/2014/main" id="{DAAF1D71-6231-DA03-F488-D6D05A5AAC5B}"/>
              </a:ext>
            </a:extLst>
          </p:cNvPr>
          <p:cNvSpPr txBox="1"/>
          <p:nvPr/>
        </p:nvSpPr>
        <p:spPr>
          <a:xfrm>
            <a:off x="622302" y="1025156"/>
            <a:ext cx="10870968" cy="861774"/>
          </a:xfrm>
          <a:prstGeom prst="rect">
            <a:avLst/>
          </a:prstGeom>
          <a:noFill/>
          <a:ln w="19050">
            <a:noFill/>
          </a:ln>
        </p:spPr>
        <p:txBody>
          <a:bodyPr wrap="square" lIns="0" tIns="182880" rIns="91440" bIns="182880">
            <a:spAutoFit/>
          </a:bodyPr>
          <a:lstStyle>
            <a:defPPr>
              <a:defRPr lang="en-US"/>
            </a:defPPr>
            <a:lvl1pPr algn="ctr">
              <a:defRPr sz="3600" b="1">
                <a:solidFill>
                  <a:schemeClr val="bg1"/>
                </a:solidFill>
                <a:latin typeface="Montserrat ExtraBold" pitchFamily="2" charset="77"/>
              </a:defRPr>
            </a:lvl1pPr>
          </a:lstStyle>
          <a:p>
            <a:pPr algn="l"/>
            <a:r>
              <a:rPr lang="en-US" sz="3200" spc="-30" dirty="0">
                <a:solidFill>
                  <a:schemeClr val="tx1"/>
                </a:solidFill>
                <a:latin typeface="Montserrat" pitchFamily="2" charset="77"/>
              </a:rPr>
              <a:t>The First Indian Standard for Invoice Liquidity</a:t>
            </a:r>
          </a:p>
        </p:txBody>
      </p:sp>
      <p:sp>
        <p:nvSpPr>
          <p:cNvPr id="5" name="Rectangle 4">
            <a:extLst>
              <a:ext uri="{FF2B5EF4-FFF2-40B4-BE49-F238E27FC236}">
                <a16:creationId xmlns:a16="http://schemas.microsoft.com/office/drawing/2014/main" id="{239FF082-B709-8D62-12A9-862CED0339F9}"/>
              </a:ext>
            </a:extLst>
          </p:cNvPr>
          <p:cNvSpPr>
            <a:spLocks/>
          </p:cNvSpPr>
          <p:nvPr/>
        </p:nvSpPr>
        <p:spPr>
          <a:xfrm>
            <a:off x="6170833" y="1934033"/>
            <a:ext cx="5405599" cy="1914067"/>
          </a:xfrm>
          <a:prstGeom prst="rect">
            <a:avLst/>
          </a:prstGeom>
          <a:solidFill>
            <a:srgbClr val="F8FAFC"/>
          </a:solidFill>
          <a:ln>
            <a:solidFill>
              <a:srgbClr val="5712EE"/>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 name="Rectangle 5">
            <a:extLst>
              <a:ext uri="{FF2B5EF4-FFF2-40B4-BE49-F238E27FC236}">
                <a16:creationId xmlns:a16="http://schemas.microsoft.com/office/drawing/2014/main" id="{77E108A2-DC33-2BF8-5A99-936A153D9664}"/>
              </a:ext>
            </a:extLst>
          </p:cNvPr>
          <p:cNvSpPr>
            <a:spLocks/>
          </p:cNvSpPr>
          <p:nvPr/>
        </p:nvSpPr>
        <p:spPr>
          <a:xfrm>
            <a:off x="603443" y="1934033"/>
            <a:ext cx="5422514" cy="1914067"/>
          </a:xfrm>
          <a:prstGeom prst="rect">
            <a:avLst/>
          </a:prstGeom>
          <a:solidFill>
            <a:srgbClr val="F8FAFC"/>
          </a:solidFill>
          <a:ln>
            <a:solidFill>
              <a:srgbClr val="F46524"/>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Rectangle 6">
            <a:extLst>
              <a:ext uri="{FF2B5EF4-FFF2-40B4-BE49-F238E27FC236}">
                <a16:creationId xmlns:a16="http://schemas.microsoft.com/office/drawing/2014/main" id="{111F889E-28BC-4A71-A9F1-05B893C25CA7}"/>
              </a:ext>
            </a:extLst>
          </p:cNvPr>
          <p:cNvSpPr>
            <a:spLocks/>
          </p:cNvSpPr>
          <p:nvPr/>
        </p:nvSpPr>
        <p:spPr>
          <a:xfrm>
            <a:off x="6170833" y="3953333"/>
            <a:ext cx="5405599" cy="1914067"/>
          </a:xfrm>
          <a:prstGeom prst="rect">
            <a:avLst/>
          </a:prstGeom>
          <a:solidFill>
            <a:srgbClr val="F8FAFC"/>
          </a:solidFill>
          <a:ln>
            <a:solidFill>
              <a:srgbClr val="F46524"/>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Rectangle 7">
            <a:extLst>
              <a:ext uri="{FF2B5EF4-FFF2-40B4-BE49-F238E27FC236}">
                <a16:creationId xmlns:a16="http://schemas.microsoft.com/office/drawing/2014/main" id="{782CDBD0-28B3-E5F2-E995-4B7710CBBEAD}"/>
              </a:ext>
            </a:extLst>
          </p:cNvPr>
          <p:cNvSpPr>
            <a:spLocks/>
          </p:cNvSpPr>
          <p:nvPr/>
        </p:nvSpPr>
        <p:spPr>
          <a:xfrm>
            <a:off x="603443" y="3953333"/>
            <a:ext cx="5422514" cy="1914067"/>
          </a:xfrm>
          <a:prstGeom prst="rect">
            <a:avLst/>
          </a:prstGeom>
          <a:solidFill>
            <a:srgbClr val="F8FAFC"/>
          </a:solidFill>
          <a:ln>
            <a:solidFill>
              <a:srgbClr val="5712EE"/>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extBox 8">
            <a:extLst>
              <a:ext uri="{FF2B5EF4-FFF2-40B4-BE49-F238E27FC236}">
                <a16:creationId xmlns:a16="http://schemas.microsoft.com/office/drawing/2014/main" id="{631294CF-D0B4-E7DB-BEA6-94F83FB279DE}"/>
              </a:ext>
            </a:extLst>
          </p:cNvPr>
          <p:cNvSpPr txBox="1"/>
          <p:nvPr/>
        </p:nvSpPr>
        <p:spPr>
          <a:xfrm>
            <a:off x="1003298" y="2152380"/>
            <a:ext cx="4171122" cy="624273"/>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gn="l">
              <a:lnSpc>
                <a:spcPct val="80000"/>
              </a:lnSpc>
            </a:pPr>
            <a:r>
              <a:rPr lang="en-US" sz="2800" spc="-30" dirty="0">
                <a:solidFill>
                  <a:srgbClr val="F46524"/>
                </a:solidFill>
                <a:latin typeface="Montserrat" pitchFamily="2" charset="77"/>
              </a:rPr>
              <a:t>RBI Regulated</a:t>
            </a:r>
          </a:p>
        </p:txBody>
      </p:sp>
      <p:sp>
        <p:nvSpPr>
          <p:cNvPr id="10" name="TextBox 9">
            <a:extLst>
              <a:ext uri="{FF2B5EF4-FFF2-40B4-BE49-F238E27FC236}">
                <a16:creationId xmlns:a16="http://schemas.microsoft.com/office/drawing/2014/main" id="{DCDF384E-DE3A-D77C-0D74-9F278398F5B9}"/>
              </a:ext>
            </a:extLst>
          </p:cNvPr>
          <p:cNvSpPr txBox="1"/>
          <p:nvPr/>
        </p:nvSpPr>
        <p:spPr>
          <a:xfrm>
            <a:off x="1003299" y="2755033"/>
            <a:ext cx="4315998" cy="646331"/>
          </a:xfrm>
          <a:prstGeom prst="rect">
            <a:avLst/>
          </a:prstGeom>
          <a:noFill/>
        </p:spPr>
        <p:txBody>
          <a:bodyPr wrap="square" lIns="0">
            <a:spAutoFit/>
          </a:bodyPr>
          <a:lstStyle/>
          <a:p>
            <a:pPr>
              <a:lnSpc>
                <a:spcPct val="90000"/>
              </a:lnSpc>
              <a:buClr>
                <a:schemeClr val="tx1"/>
              </a:buClr>
              <a:buSzPct val="110000"/>
            </a:pPr>
            <a:r>
              <a:rPr lang="en-US" sz="2000" dirty="0">
                <a:solidFill>
                  <a:sysClr val="windowText" lastClr="000000"/>
                </a:solidFill>
                <a:latin typeface="Roboto Lt" pitchFamily="2" charset="0"/>
                <a:ea typeface="Roboto Lt" pitchFamily="2" charset="0"/>
              </a:rPr>
              <a:t>Standardized process, compliance built-in</a:t>
            </a:r>
          </a:p>
        </p:txBody>
      </p:sp>
      <p:sp>
        <p:nvSpPr>
          <p:cNvPr id="11" name="TextBox 10">
            <a:extLst>
              <a:ext uri="{FF2B5EF4-FFF2-40B4-BE49-F238E27FC236}">
                <a16:creationId xmlns:a16="http://schemas.microsoft.com/office/drawing/2014/main" id="{E9B4FF36-4602-E0C6-EBA7-4B394463BCDE}"/>
              </a:ext>
            </a:extLst>
          </p:cNvPr>
          <p:cNvSpPr txBox="1"/>
          <p:nvPr/>
        </p:nvSpPr>
        <p:spPr>
          <a:xfrm>
            <a:off x="6540498" y="2152380"/>
            <a:ext cx="4800602" cy="968983"/>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gn="l">
              <a:lnSpc>
                <a:spcPct val="80000"/>
              </a:lnSpc>
            </a:pPr>
            <a:r>
              <a:rPr lang="en-US" sz="2800" spc="-30" dirty="0">
                <a:solidFill>
                  <a:srgbClr val="5712EE"/>
                </a:solidFill>
                <a:latin typeface="Montserrat" pitchFamily="2" charset="77"/>
              </a:rPr>
              <a:t>Common KYC + Standard Invoice Validation</a:t>
            </a:r>
          </a:p>
        </p:txBody>
      </p:sp>
      <p:sp>
        <p:nvSpPr>
          <p:cNvPr id="12" name="TextBox 11">
            <a:extLst>
              <a:ext uri="{FF2B5EF4-FFF2-40B4-BE49-F238E27FC236}">
                <a16:creationId xmlns:a16="http://schemas.microsoft.com/office/drawing/2014/main" id="{40D3922F-C0A9-BE1C-87C7-34CFEAF22999}"/>
              </a:ext>
            </a:extLst>
          </p:cNvPr>
          <p:cNvSpPr txBox="1"/>
          <p:nvPr/>
        </p:nvSpPr>
        <p:spPr>
          <a:xfrm>
            <a:off x="6540498" y="3072533"/>
            <a:ext cx="5022659" cy="410369"/>
          </a:xfrm>
          <a:prstGeom prst="rect">
            <a:avLst/>
          </a:prstGeom>
          <a:noFill/>
        </p:spPr>
        <p:txBody>
          <a:bodyPr wrap="square" lIns="0">
            <a:spAutoFit/>
          </a:bodyPr>
          <a:lstStyle/>
          <a:p>
            <a:pPr>
              <a:lnSpc>
                <a:spcPct val="110000"/>
              </a:lnSpc>
              <a:buClr>
                <a:schemeClr val="tx1"/>
              </a:buClr>
              <a:buSzPct val="110000"/>
            </a:pPr>
            <a:r>
              <a:rPr lang="en-US" sz="2000" dirty="0">
                <a:solidFill>
                  <a:sysClr val="windowText" lastClr="000000"/>
                </a:solidFill>
                <a:latin typeface="Roboto Lt" pitchFamily="2" charset="0"/>
                <a:ea typeface="Roboto Lt" pitchFamily="2" charset="0"/>
              </a:rPr>
              <a:t>Removes relationship bias</a:t>
            </a:r>
          </a:p>
        </p:txBody>
      </p:sp>
      <p:sp>
        <p:nvSpPr>
          <p:cNvPr id="13" name="TextBox 12">
            <a:extLst>
              <a:ext uri="{FF2B5EF4-FFF2-40B4-BE49-F238E27FC236}">
                <a16:creationId xmlns:a16="http://schemas.microsoft.com/office/drawing/2014/main" id="{AE627C81-8EA5-7A83-C84C-9535DCCC6B28}"/>
              </a:ext>
            </a:extLst>
          </p:cNvPr>
          <p:cNvSpPr txBox="1"/>
          <p:nvPr/>
        </p:nvSpPr>
        <p:spPr>
          <a:xfrm>
            <a:off x="1003297" y="4184380"/>
            <a:ext cx="5009319" cy="624273"/>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gn="l">
              <a:lnSpc>
                <a:spcPct val="80000"/>
              </a:lnSpc>
            </a:pPr>
            <a:r>
              <a:rPr lang="en-US" sz="2800" spc="-30" dirty="0">
                <a:solidFill>
                  <a:srgbClr val="5712EE"/>
                </a:solidFill>
                <a:latin typeface="Montserrat" pitchFamily="2" charset="77"/>
              </a:rPr>
              <a:t>50+ Lenders Bid</a:t>
            </a:r>
          </a:p>
        </p:txBody>
      </p:sp>
      <p:sp>
        <p:nvSpPr>
          <p:cNvPr id="14" name="TextBox 13">
            <a:extLst>
              <a:ext uri="{FF2B5EF4-FFF2-40B4-BE49-F238E27FC236}">
                <a16:creationId xmlns:a16="http://schemas.microsoft.com/office/drawing/2014/main" id="{E3371FBE-B3A5-DFD0-7B61-21DCC3A7A52A}"/>
              </a:ext>
            </a:extLst>
          </p:cNvPr>
          <p:cNvSpPr txBox="1"/>
          <p:nvPr/>
        </p:nvSpPr>
        <p:spPr>
          <a:xfrm>
            <a:off x="1003298" y="4799733"/>
            <a:ext cx="5022659" cy="410369"/>
          </a:xfrm>
          <a:prstGeom prst="rect">
            <a:avLst/>
          </a:prstGeom>
          <a:noFill/>
        </p:spPr>
        <p:txBody>
          <a:bodyPr wrap="square" lIns="0">
            <a:spAutoFit/>
          </a:bodyPr>
          <a:lstStyle/>
          <a:p>
            <a:pPr>
              <a:lnSpc>
                <a:spcPct val="110000"/>
              </a:lnSpc>
              <a:buClr>
                <a:schemeClr val="tx1"/>
              </a:buClr>
              <a:buSzPct val="110000"/>
            </a:pPr>
            <a:r>
              <a:rPr lang="en-US" sz="2000" dirty="0">
                <a:solidFill>
                  <a:sysClr val="windowText" lastClr="000000"/>
                </a:solidFill>
                <a:latin typeface="Roboto Lt" pitchFamily="2" charset="0"/>
                <a:ea typeface="Roboto Lt" pitchFamily="2" charset="0"/>
              </a:rPr>
              <a:t>Transparent price discovery</a:t>
            </a:r>
          </a:p>
        </p:txBody>
      </p:sp>
      <p:sp>
        <p:nvSpPr>
          <p:cNvPr id="15" name="TextBox 14">
            <a:extLst>
              <a:ext uri="{FF2B5EF4-FFF2-40B4-BE49-F238E27FC236}">
                <a16:creationId xmlns:a16="http://schemas.microsoft.com/office/drawing/2014/main" id="{4E80351F-2B28-749D-7EB9-97E16D828AD2}"/>
              </a:ext>
            </a:extLst>
          </p:cNvPr>
          <p:cNvSpPr txBox="1"/>
          <p:nvPr/>
        </p:nvSpPr>
        <p:spPr>
          <a:xfrm>
            <a:off x="6540498" y="4184380"/>
            <a:ext cx="5022659" cy="624273"/>
          </a:xfrm>
          <a:prstGeom prst="rect">
            <a:avLst/>
          </a:prstGeom>
          <a:noFill/>
          <a:ln w="19050">
            <a:noFill/>
          </a:ln>
        </p:spPr>
        <p:txBody>
          <a:bodyPr wrap="square" lIns="0" tIns="182880" rIns="91440" bIns="91440">
            <a:spAutoFit/>
          </a:bodyPr>
          <a:lstStyle>
            <a:defPPr>
              <a:defRPr lang="en-US"/>
            </a:defPPr>
            <a:lvl1pPr algn="ctr">
              <a:defRPr sz="3600" b="1">
                <a:solidFill>
                  <a:schemeClr val="bg1"/>
                </a:solidFill>
                <a:latin typeface="Montserrat ExtraBold" pitchFamily="2" charset="77"/>
              </a:defRPr>
            </a:lvl1pPr>
          </a:lstStyle>
          <a:p>
            <a:pPr algn="l">
              <a:lnSpc>
                <a:spcPct val="80000"/>
              </a:lnSpc>
            </a:pPr>
            <a:r>
              <a:rPr lang="en-US" sz="2800" spc="-30" dirty="0">
                <a:solidFill>
                  <a:srgbClr val="F46524"/>
                </a:solidFill>
                <a:latin typeface="Montserrat" pitchFamily="2" charset="77"/>
              </a:rPr>
              <a:t>Cheaper Operations</a:t>
            </a:r>
          </a:p>
        </p:txBody>
      </p:sp>
      <p:sp>
        <p:nvSpPr>
          <p:cNvPr id="16" name="TextBox 15">
            <a:extLst>
              <a:ext uri="{FF2B5EF4-FFF2-40B4-BE49-F238E27FC236}">
                <a16:creationId xmlns:a16="http://schemas.microsoft.com/office/drawing/2014/main" id="{79FFA9BD-DABF-954A-B894-C83318532346}"/>
              </a:ext>
            </a:extLst>
          </p:cNvPr>
          <p:cNvSpPr txBox="1"/>
          <p:nvPr/>
        </p:nvSpPr>
        <p:spPr>
          <a:xfrm>
            <a:off x="6540499" y="4799733"/>
            <a:ext cx="4178302" cy="369332"/>
          </a:xfrm>
          <a:prstGeom prst="rect">
            <a:avLst/>
          </a:prstGeom>
          <a:noFill/>
        </p:spPr>
        <p:txBody>
          <a:bodyPr wrap="square" lIns="0">
            <a:spAutoFit/>
          </a:bodyPr>
          <a:lstStyle/>
          <a:p>
            <a:pPr>
              <a:lnSpc>
                <a:spcPct val="90000"/>
              </a:lnSpc>
              <a:buClr>
                <a:schemeClr val="tx1"/>
              </a:buClr>
              <a:buSzPct val="110000"/>
            </a:pPr>
            <a:r>
              <a:rPr lang="en-US" sz="2000" dirty="0">
                <a:solidFill>
                  <a:sysClr val="windowText" lastClr="000000"/>
                </a:solidFill>
                <a:latin typeface="Roboto Lt" pitchFamily="2" charset="0"/>
                <a:ea typeface="Roboto Lt" pitchFamily="2" charset="0"/>
              </a:rPr>
              <a:t>Small invoices also now viable</a:t>
            </a:r>
          </a:p>
        </p:txBody>
      </p:sp>
    </p:spTree>
    <p:extLst>
      <p:ext uri="{BB962C8B-B14F-4D97-AF65-F5344CB8AC3E}">
        <p14:creationId xmlns:p14="http://schemas.microsoft.com/office/powerpoint/2010/main" val="14269958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2760</TotalTime>
  <Words>2364</Words>
  <Application>Microsoft Office PowerPoint</Application>
  <PresentationFormat>Widescreen</PresentationFormat>
  <Paragraphs>240</Paragraphs>
  <Slides>10</Slides>
  <Notes>9</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10</vt:i4>
      </vt:variant>
    </vt:vector>
  </HeadingPairs>
  <TitlesOfParts>
    <vt:vector size="21" baseType="lpstr">
      <vt:lpstr>Aptos</vt:lpstr>
      <vt:lpstr>Aptos Display</vt:lpstr>
      <vt:lpstr>Arial</vt:lpstr>
      <vt:lpstr>Montserrat</vt:lpstr>
      <vt:lpstr>Montserrat Medium</vt:lpstr>
      <vt:lpstr>Montserrat SemiBold</vt:lpstr>
      <vt:lpstr>Roboto</vt:lpstr>
      <vt:lpstr>Roboto Bk</vt:lpstr>
      <vt:lpstr>Roboto Lt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justsindhu@yahoo.com</dc:creator>
  <cp:lastModifiedBy>MOHIT DHAND</cp:lastModifiedBy>
  <cp:revision>27</cp:revision>
  <cp:lastPrinted>2025-11-27T13:02:21Z</cp:lastPrinted>
  <dcterms:created xsi:type="dcterms:W3CDTF">2025-11-27T04:43:02Z</dcterms:created>
  <dcterms:modified xsi:type="dcterms:W3CDTF">2025-11-29T04:19:17Z</dcterms:modified>
</cp:coreProperties>
</file>