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2"/>
  </p:notesMasterIdLst>
  <p:sldIdLst>
    <p:sldId id="256" r:id="rId2"/>
    <p:sldId id="257" r:id="rId3"/>
    <p:sldId id="258" r:id="rId4"/>
    <p:sldId id="259" r:id="rId5"/>
    <p:sldId id="260" r:id="rId6"/>
    <p:sldId id="265" r:id="rId7"/>
    <p:sldId id="266" r:id="rId8"/>
    <p:sldId id="268" r:id="rId9"/>
    <p:sldId id="267" r:id="rId10"/>
    <p:sldId id="298" r:id="rId11"/>
    <p:sldId id="269" r:id="rId12"/>
    <p:sldId id="270" r:id="rId13"/>
    <p:sldId id="271" r:id="rId14"/>
    <p:sldId id="272" r:id="rId15"/>
    <p:sldId id="278" r:id="rId16"/>
    <p:sldId id="279" r:id="rId17"/>
    <p:sldId id="280" r:id="rId18"/>
    <p:sldId id="281" r:id="rId19"/>
    <p:sldId id="282" r:id="rId20"/>
    <p:sldId id="287" r:id="rId21"/>
    <p:sldId id="288" r:id="rId22"/>
    <p:sldId id="283" r:id="rId23"/>
    <p:sldId id="289" r:id="rId24"/>
    <p:sldId id="290" r:id="rId25"/>
    <p:sldId id="273" r:id="rId26"/>
    <p:sldId id="274" r:id="rId27"/>
    <p:sldId id="275" r:id="rId28"/>
    <p:sldId id="276" r:id="rId29"/>
    <p:sldId id="277" r:id="rId30"/>
    <p:sldId id="296" r:id="rId31"/>
    <p:sldId id="284" r:id="rId32"/>
    <p:sldId id="285" r:id="rId33"/>
    <p:sldId id="286" r:id="rId34"/>
    <p:sldId id="291" r:id="rId35"/>
    <p:sldId id="292" r:id="rId36"/>
    <p:sldId id="293" r:id="rId37"/>
    <p:sldId id="294" r:id="rId38"/>
    <p:sldId id="299" r:id="rId39"/>
    <p:sldId id="295" r:id="rId40"/>
    <p:sldId id="297" r:id="rId41"/>
  </p:sldIdLst>
  <p:sldSz cx="14630400" cy="8229600"/>
  <p:notesSz cx="8229600" cy="14630400"/>
  <p:embeddedFontLst>
    <p:embeddedFont>
      <p:font typeface="Roboto" panose="02000000000000000000" pitchFamily="2" charset="0"/>
      <p:regular r:id="rId43"/>
      <p:bold r:id="rId44"/>
      <p:italic r:id="rId45"/>
      <p:boldItalic r:id="rId46"/>
    </p:embeddedFont>
    <p:embeddedFont>
      <p:font typeface="Roboto Slab" pitchFamily="2" charset="0"/>
      <p:regular r:id="rId47"/>
      <p:bold r:id="rId48"/>
    </p:embeddedFont>
    <p:embeddedFont>
      <p:font typeface="Roboto Slab Light" pitchFamily="2" charset="0"/>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8DC9F0-E4F1-485B-8AFF-FD6A0B4A192D}" v="3" dt="2025-11-28T11:09:35.3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66" d="100"/>
          <a:sy n="66" d="100"/>
        </p:scale>
        <p:origin x="72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rada Shetty" userId="7dd1b5c94e72b458" providerId="LiveId" clId="{F176AB92-450F-4FFD-944A-CA89DE97418A}"/>
    <pc:docChg chg="addSld delSld modSld">
      <pc:chgData name="Sharada Shetty" userId="7dd1b5c94e72b458" providerId="LiveId" clId="{F176AB92-450F-4FFD-944A-CA89DE97418A}" dt="2025-11-28T11:10:02.808" v="75" actId="1076"/>
      <pc:docMkLst>
        <pc:docMk/>
      </pc:docMkLst>
      <pc:sldChg chg="del">
        <pc:chgData name="Sharada Shetty" userId="7dd1b5c94e72b458" providerId="LiveId" clId="{F176AB92-450F-4FFD-944A-CA89DE97418A}" dt="2025-11-28T10:42:19.894" v="0" actId="47"/>
        <pc:sldMkLst>
          <pc:docMk/>
          <pc:sldMk cId="0" sldId="263"/>
        </pc:sldMkLst>
      </pc:sldChg>
      <pc:sldChg chg="del">
        <pc:chgData name="Sharada Shetty" userId="7dd1b5c94e72b458" providerId="LiveId" clId="{F176AB92-450F-4FFD-944A-CA89DE97418A}" dt="2025-11-28T10:42:45.189" v="1" actId="47"/>
        <pc:sldMkLst>
          <pc:docMk/>
          <pc:sldMk cId="0" sldId="264"/>
        </pc:sldMkLst>
      </pc:sldChg>
      <pc:sldChg chg="del">
        <pc:chgData name="Sharada Shetty" userId="7dd1b5c94e72b458" providerId="LiveId" clId="{F176AB92-450F-4FFD-944A-CA89DE97418A}" dt="2025-11-28T10:55:37.988" v="2" actId="2696"/>
        <pc:sldMkLst>
          <pc:docMk/>
          <pc:sldMk cId="0" sldId="289"/>
        </pc:sldMkLst>
      </pc:sldChg>
      <pc:sldChg chg="add">
        <pc:chgData name="Sharada Shetty" userId="7dd1b5c94e72b458" providerId="LiveId" clId="{F176AB92-450F-4FFD-944A-CA89DE97418A}" dt="2025-11-28T10:55:50.960" v="3"/>
        <pc:sldMkLst>
          <pc:docMk/>
          <pc:sldMk cId="461741320" sldId="289"/>
        </pc:sldMkLst>
      </pc:sldChg>
      <pc:sldChg chg="del">
        <pc:chgData name="Sharada Shetty" userId="7dd1b5c94e72b458" providerId="LiveId" clId="{F176AB92-450F-4FFD-944A-CA89DE97418A}" dt="2025-11-28T10:55:37.988" v="2" actId="2696"/>
        <pc:sldMkLst>
          <pc:docMk/>
          <pc:sldMk cId="0" sldId="290"/>
        </pc:sldMkLst>
      </pc:sldChg>
      <pc:sldChg chg="add">
        <pc:chgData name="Sharada Shetty" userId="7dd1b5c94e72b458" providerId="LiveId" clId="{F176AB92-450F-4FFD-944A-CA89DE97418A}" dt="2025-11-28T10:55:50.960" v="3"/>
        <pc:sldMkLst>
          <pc:docMk/>
          <pc:sldMk cId="4039640714" sldId="290"/>
        </pc:sldMkLst>
      </pc:sldChg>
      <pc:sldChg chg="addSp modSp mod">
        <pc:chgData name="Sharada Shetty" userId="7dd1b5c94e72b458" providerId="LiveId" clId="{F176AB92-450F-4FFD-944A-CA89DE97418A}" dt="2025-11-28T11:10:02.808" v="75" actId="1076"/>
        <pc:sldMkLst>
          <pc:docMk/>
          <pc:sldMk cId="0" sldId="294"/>
        </pc:sldMkLst>
        <pc:spChg chg="add mod">
          <ac:chgData name="Sharada Shetty" userId="7dd1b5c94e72b458" providerId="LiveId" clId="{F176AB92-450F-4FFD-944A-CA89DE97418A}" dt="2025-11-28T11:10:02.808" v="75" actId="1076"/>
          <ac:spMkLst>
            <pc:docMk/>
            <pc:sldMk cId="0" sldId="294"/>
            <ac:spMk id="3" creationId="{7524A10C-1EF7-0338-6025-ABC8504ADB06}"/>
          </ac:spMkLst>
        </pc:spChg>
        <pc:spChg chg="mod">
          <ac:chgData name="Sharada Shetty" userId="7dd1b5c94e72b458" providerId="LiveId" clId="{F176AB92-450F-4FFD-944A-CA89DE97418A}" dt="2025-11-28T11:09:01.953" v="7" actId="20577"/>
          <ac:spMkLst>
            <pc:docMk/>
            <pc:sldMk cId="0" sldId="294"/>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565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3884832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31468953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23283906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6737532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994918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42921509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9577783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679756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4173135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20298751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A14E0-B95A-778E-35AD-9D87EEC82C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4B4D61-4575-C86B-4A70-C850D4BF90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2BCAB0-B52F-2D7D-F2EE-C3076B2B346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54F2043-D7B0-8E76-4551-19165E263BED}"/>
              </a:ext>
            </a:extLst>
          </p:cNvPr>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26137126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2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2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2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2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lide 3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3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3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lide 3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lide 3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lide 3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3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3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lide 3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lide 3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lide 4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lide 4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lide 4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27.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9.xml"/><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0.xml"/><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2.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23.xml"/><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30.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39.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40.xml"/><Relationship Id="rId4" Type="http://schemas.openxmlformats.org/officeDocument/2006/relationships/hyperlink" Target="mailto:sharadashettykm@gmail.com"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81725" y="872490"/>
            <a:ext cx="7753350" cy="1008936"/>
          </a:xfrm>
          <a:prstGeom prst="rect">
            <a:avLst/>
          </a:prstGeom>
          <a:noFill/>
          <a:ln/>
        </p:spPr>
        <p:txBody>
          <a:bodyPr wrap="square" lIns="0" tIns="0" rIns="0" bIns="0" rtlCol="0" anchor="t"/>
          <a:lstStyle/>
          <a:p>
            <a:pPr marL="0" indent="0" algn="l">
              <a:lnSpc>
                <a:spcPts val="3950"/>
              </a:lnSpc>
              <a:buNone/>
            </a:pPr>
            <a:r>
              <a:rPr lang="en-US" sz="3150" dirty="0">
                <a:solidFill>
                  <a:srgbClr val="3257B8"/>
                </a:solidFill>
                <a:latin typeface="Roboto Slab" pitchFamily="34" charset="0"/>
                <a:ea typeface="Roboto Slab" pitchFamily="34" charset="-122"/>
                <a:cs typeface="Roboto Slab" pitchFamily="34" charset="-120"/>
              </a:rPr>
              <a:t>4th Edition of Global Capability Center Summit</a:t>
            </a:r>
            <a:endParaRPr lang="en-US" sz="3150" dirty="0"/>
          </a:p>
        </p:txBody>
      </p:sp>
      <p:sp>
        <p:nvSpPr>
          <p:cNvPr id="4" name="Text 1"/>
          <p:cNvSpPr/>
          <p:nvPr/>
        </p:nvSpPr>
        <p:spPr>
          <a:xfrm>
            <a:off x="6181725" y="2123480"/>
            <a:ext cx="7753350" cy="4035266"/>
          </a:xfrm>
          <a:prstGeom prst="rect">
            <a:avLst/>
          </a:prstGeom>
          <a:noFill/>
          <a:ln/>
        </p:spPr>
        <p:txBody>
          <a:bodyPr wrap="square" lIns="0" tIns="0" rIns="0" bIns="0" rtlCol="0" anchor="t"/>
          <a:lstStyle/>
          <a:p>
            <a:pPr marL="0" indent="0" algn="l">
              <a:lnSpc>
                <a:spcPts val="7900"/>
              </a:lnSpc>
              <a:buNone/>
            </a:pPr>
            <a:r>
              <a:rPr lang="en-US" sz="6350" dirty="0">
                <a:solidFill>
                  <a:srgbClr val="3257B8"/>
                </a:solidFill>
                <a:latin typeface="Roboto Slab" pitchFamily="34" charset="0"/>
                <a:ea typeface="Roboto Slab" pitchFamily="34" charset="-122"/>
                <a:cs typeface="Roboto Slab" pitchFamily="34" charset="-120"/>
              </a:rPr>
              <a:t>Navigating Borders: Taxation &amp; Regulation in the GCC Evolution</a:t>
            </a:r>
            <a:endParaRPr lang="en-US" sz="6350" dirty="0"/>
          </a:p>
        </p:txBody>
      </p:sp>
      <p:sp>
        <p:nvSpPr>
          <p:cNvPr id="5" name="Text 2"/>
          <p:cNvSpPr/>
          <p:nvPr/>
        </p:nvSpPr>
        <p:spPr>
          <a:xfrm>
            <a:off x="6181725" y="6400800"/>
            <a:ext cx="7753350" cy="258247"/>
          </a:xfrm>
          <a:prstGeom prst="rect">
            <a:avLst/>
          </a:prstGeom>
          <a:noFill/>
          <a:ln/>
        </p:spPr>
        <p:txBody>
          <a:bodyPr wrap="none" lIns="0" tIns="0" rIns="0" bIns="0" rtlCol="0" anchor="t"/>
          <a:lstStyle/>
          <a:p>
            <a:pPr marL="0" indent="0" algn="l">
              <a:lnSpc>
                <a:spcPts val="2000"/>
              </a:lnSpc>
              <a:buNone/>
            </a:pPr>
            <a:r>
              <a:rPr lang="en-US" sz="1250" dirty="0">
                <a:solidFill>
                  <a:srgbClr val="15213F"/>
                </a:solidFill>
                <a:latin typeface="Roboto" pitchFamily="34" charset="0"/>
                <a:ea typeface="Roboto" pitchFamily="34" charset="-122"/>
                <a:cs typeface="Roboto" pitchFamily="34" charset="-120"/>
              </a:rPr>
              <a:t>Presented by </a:t>
            </a:r>
            <a:r>
              <a:rPr lang="en-US" sz="1250" b="1" dirty="0">
                <a:solidFill>
                  <a:srgbClr val="15213F"/>
                </a:solidFill>
                <a:latin typeface="Roboto" pitchFamily="34" charset="0"/>
                <a:ea typeface="Roboto" pitchFamily="34" charset="-122"/>
                <a:cs typeface="Roboto" pitchFamily="34" charset="-120"/>
              </a:rPr>
              <a:t>CA Sharada Shetty</a:t>
            </a:r>
            <a:endParaRPr lang="en-US" sz="1250" dirty="0"/>
          </a:p>
        </p:txBody>
      </p:sp>
      <p:sp>
        <p:nvSpPr>
          <p:cNvPr id="6" name="Text 3"/>
          <p:cNvSpPr/>
          <p:nvPr/>
        </p:nvSpPr>
        <p:spPr>
          <a:xfrm>
            <a:off x="6181725" y="6840617"/>
            <a:ext cx="7753350" cy="516493"/>
          </a:xfrm>
          <a:prstGeom prst="rect">
            <a:avLst/>
          </a:prstGeom>
          <a:noFill/>
          <a:ln/>
        </p:spPr>
        <p:txBody>
          <a:bodyPr wrap="square" lIns="0" tIns="0" rIns="0" bIns="0" rtlCol="0" anchor="t"/>
          <a:lstStyle/>
          <a:p>
            <a:pPr marL="0" indent="0" algn="l">
              <a:lnSpc>
                <a:spcPts val="2000"/>
              </a:lnSpc>
              <a:buNone/>
            </a:pPr>
            <a:r>
              <a:rPr lang="en-US" sz="1250" dirty="0">
                <a:solidFill>
                  <a:srgbClr val="15213F"/>
                </a:solidFill>
                <a:latin typeface="Roboto" pitchFamily="34" charset="0"/>
                <a:ea typeface="Roboto" pitchFamily="34" charset="-122"/>
                <a:cs typeface="Roboto" pitchFamily="34" charset="-120"/>
              </a:rPr>
              <a:t>An authoritative examination of tax, transfer pricing, and regulatory frameworks shaping the future of Global Capability Centers operating across jurisdictions.</a:t>
            </a:r>
            <a:endParaRPr lang="en-US" sz="12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77585" y="770572"/>
            <a:ext cx="2483287" cy="294918"/>
          </a:xfrm>
          <a:prstGeom prst="rect">
            <a:avLst/>
          </a:prstGeom>
          <a:noFill/>
          <a:ln/>
        </p:spPr>
        <p:txBody>
          <a:bodyPr wrap="none" lIns="0" tIns="0" rIns="0" bIns="0" rtlCol="0" anchor="t"/>
          <a:lstStyle/>
          <a:p>
            <a:pPr marL="0" indent="0" algn="l">
              <a:lnSpc>
                <a:spcPts val="2300"/>
              </a:lnSpc>
              <a:buNone/>
            </a:pPr>
            <a:r>
              <a:rPr lang="en-US" sz="1850" dirty="0">
                <a:solidFill>
                  <a:srgbClr val="3257B8"/>
                </a:solidFill>
                <a:latin typeface="Roboto Slab" pitchFamily="34" charset="0"/>
                <a:ea typeface="Roboto Slab" pitchFamily="34" charset="-122"/>
                <a:cs typeface="Roboto Slab" pitchFamily="34" charset="-120"/>
              </a:rPr>
              <a:t>GCC Operating Models</a:t>
            </a:r>
            <a:endParaRPr lang="en-US" sz="1850" dirty="0"/>
          </a:p>
        </p:txBody>
      </p:sp>
      <p:sp>
        <p:nvSpPr>
          <p:cNvPr id="3" name="Shape 1"/>
          <p:cNvSpPr/>
          <p:nvPr/>
        </p:nvSpPr>
        <p:spPr>
          <a:xfrm>
            <a:off x="677585" y="1380053"/>
            <a:ext cx="13275231" cy="6078855"/>
          </a:xfrm>
          <a:prstGeom prst="roundRect">
            <a:avLst>
              <a:gd name="adj" fmla="val 388"/>
            </a:avLst>
          </a:prstGeom>
          <a:noFill/>
          <a:ln w="7620">
            <a:solidFill>
              <a:srgbClr val="000000">
                <a:alpha val="8000"/>
              </a:srgbClr>
            </a:solidFill>
            <a:prstDash val="solid"/>
          </a:ln>
        </p:spPr>
        <p:txBody>
          <a:bodyPr/>
          <a:lstStyle/>
          <a:p>
            <a:endParaRPr lang="en-US"/>
          </a:p>
        </p:txBody>
      </p:sp>
      <p:sp>
        <p:nvSpPr>
          <p:cNvPr id="4" name="Shape 2"/>
          <p:cNvSpPr/>
          <p:nvPr/>
        </p:nvSpPr>
        <p:spPr>
          <a:xfrm>
            <a:off x="685205" y="1387673"/>
            <a:ext cx="13259991" cy="455414"/>
          </a:xfrm>
          <a:prstGeom prst="rect">
            <a:avLst/>
          </a:prstGeom>
          <a:solidFill>
            <a:srgbClr val="FFFFFF">
              <a:alpha val="4000"/>
            </a:srgbClr>
          </a:solidFill>
          <a:ln/>
        </p:spPr>
        <p:txBody>
          <a:bodyPr/>
          <a:lstStyle/>
          <a:p>
            <a:endParaRPr lang="en-US" b="1" dirty="0"/>
          </a:p>
        </p:txBody>
      </p:sp>
      <p:sp>
        <p:nvSpPr>
          <p:cNvPr id="5" name="Text 3"/>
          <p:cNvSpPr/>
          <p:nvPr/>
        </p:nvSpPr>
        <p:spPr>
          <a:xfrm>
            <a:off x="842724" y="1489591"/>
            <a:ext cx="1890713" cy="251579"/>
          </a:xfrm>
          <a:prstGeom prst="rect">
            <a:avLst/>
          </a:prstGeom>
          <a:noFill/>
          <a:ln/>
        </p:spPr>
        <p:txBody>
          <a:bodyPr wrap="none" lIns="0" tIns="0" rIns="0" bIns="0" rtlCol="0" anchor="t"/>
          <a:lstStyle/>
          <a:p>
            <a:pPr marL="0" indent="0" algn="l">
              <a:lnSpc>
                <a:spcPts val="1950"/>
              </a:lnSpc>
              <a:buNone/>
            </a:pPr>
            <a:r>
              <a:rPr lang="en-US" sz="1200" b="1" dirty="0">
                <a:solidFill>
                  <a:srgbClr val="15213F"/>
                </a:solidFill>
                <a:latin typeface="Roboto" pitchFamily="34" charset="0"/>
                <a:ea typeface="Roboto" pitchFamily="34" charset="-122"/>
                <a:cs typeface="Roboto" pitchFamily="34" charset="-120"/>
              </a:rPr>
              <a:t>GCC</a:t>
            </a:r>
            <a:r>
              <a:rPr lang="en-US" sz="1200" dirty="0">
                <a:solidFill>
                  <a:srgbClr val="15213F"/>
                </a:solidFill>
                <a:latin typeface="Roboto" pitchFamily="34" charset="0"/>
                <a:ea typeface="Roboto" pitchFamily="34" charset="-122"/>
                <a:cs typeface="Roboto" pitchFamily="34" charset="-120"/>
              </a:rPr>
              <a:t> </a:t>
            </a:r>
            <a:r>
              <a:rPr lang="en-US" sz="1200" b="1" dirty="0">
                <a:solidFill>
                  <a:srgbClr val="15213F"/>
                </a:solidFill>
                <a:latin typeface="Roboto" pitchFamily="34" charset="0"/>
                <a:ea typeface="Roboto" pitchFamily="34" charset="-122"/>
                <a:cs typeface="Roboto" pitchFamily="34" charset="-120"/>
              </a:rPr>
              <a:t>Models</a:t>
            </a:r>
            <a:endParaRPr lang="en-US" sz="1200" b="1" dirty="0"/>
          </a:p>
        </p:txBody>
      </p:sp>
      <p:sp>
        <p:nvSpPr>
          <p:cNvPr id="6" name="Text 4"/>
          <p:cNvSpPr/>
          <p:nvPr/>
        </p:nvSpPr>
        <p:spPr>
          <a:xfrm>
            <a:off x="3055620" y="1489591"/>
            <a:ext cx="1886903" cy="251579"/>
          </a:xfrm>
          <a:prstGeom prst="rect">
            <a:avLst/>
          </a:prstGeom>
          <a:noFill/>
          <a:ln/>
        </p:spPr>
        <p:txBody>
          <a:bodyPr wrap="none" lIns="0" tIns="0" rIns="0" bIns="0" rtlCol="0" anchor="t"/>
          <a:lstStyle/>
          <a:p>
            <a:pPr marL="0" indent="0" algn="l">
              <a:lnSpc>
                <a:spcPts val="1950"/>
              </a:lnSpc>
              <a:buNone/>
            </a:pPr>
            <a:r>
              <a:rPr lang="en-US" sz="1200" b="1" dirty="0">
                <a:solidFill>
                  <a:srgbClr val="15213F"/>
                </a:solidFill>
                <a:latin typeface="Roboto" pitchFamily="34" charset="0"/>
                <a:ea typeface="Roboto" pitchFamily="34" charset="-122"/>
                <a:cs typeface="Roboto" pitchFamily="34" charset="-120"/>
              </a:rPr>
              <a:t>Ownership</a:t>
            </a:r>
            <a:endParaRPr lang="en-US" sz="1200" b="1" dirty="0"/>
          </a:p>
        </p:txBody>
      </p:sp>
      <p:sp>
        <p:nvSpPr>
          <p:cNvPr id="7" name="Text 5"/>
          <p:cNvSpPr/>
          <p:nvPr/>
        </p:nvSpPr>
        <p:spPr>
          <a:xfrm>
            <a:off x="5264706" y="1489591"/>
            <a:ext cx="1888212" cy="251579"/>
          </a:xfrm>
          <a:prstGeom prst="rect">
            <a:avLst/>
          </a:prstGeom>
          <a:noFill/>
          <a:ln/>
        </p:spPr>
        <p:txBody>
          <a:bodyPr wrap="none" lIns="0" tIns="0" rIns="0" bIns="0" rtlCol="0" anchor="t"/>
          <a:lstStyle/>
          <a:p>
            <a:pPr marL="0" indent="0" algn="l">
              <a:lnSpc>
                <a:spcPts val="1950"/>
              </a:lnSpc>
              <a:buNone/>
            </a:pPr>
            <a:r>
              <a:rPr lang="en-US" sz="1200" b="1" dirty="0">
                <a:solidFill>
                  <a:srgbClr val="15213F"/>
                </a:solidFill>
                <a:latin typeface="Roboto" pitchFamily="34" charset="0"/>
                <a:ea typeface="Roboto" pitchFamily="34" charset="-122"/>
                <a:cs typeface="Roboto" pitchFamily="34" charset="-120"/>
              </a:rPr>
              <a:t>Control</a:t>
            </a:r>
            <a:endParaRPr lang="en-US" sz="1200" b="1" dirty="0"/>
          </a:p>
        </p:txBody>
      </p:sp>
      <p:sp>
        <p:nvSpPr>
          <p:cNvPr id="8" name="Text 6"/>
          <p:cNvSpPr/>
          <p:nvPr/>
        </p:nvSpPr>
        <p:spPr>
          <a:xfrm>
            <a:off x="7475101" y="1489591"/>
            <a:ext cx="1888212" cy="251579"/>
          </a:xfrm>
          <a:prstGeom prst="rect">
            <a:avLst/>
          </a:prstGeom>
          <a:noFill/>
          <a:ln/>
        </p:spPr>
        <p:txBody>
          <a:bodyPr wrap="none" lIns="0" tIns="0" rIns="0" bIns="0" rtlCol="0" anchor="t"/>
          <a:lstStyle/>
          <a:p>
            <a:pPr marL="0" indent="0" algn="l">
              <a:lnSpc>
                <a:spcPts val="1950"/>
              </a:lnSpc>
              <a:buNone/>
            </a:pPr>
            <a:r>
              <a:rPr lang="en-US" sz="1200" b="1" dirty="0">
                <a:solidFill>
                  <a:srgbClr val="15213F"/>
                </a:solidFill>
                <a:latin typeface="Roboto" pitchFamily="34" charset="0"/>
                <a:ea typeface="Roboto" pitchFamily="34" charset="-122"/>
                <a:cs typeface="Roboto" pitchFamily="34" charset="-120"/>
              </a:rPr>
              <a:t>Cost</a:t>
            </a:r>
            <a:endParaRPr lang="en-US" sz="1200" b="1" dirty="0"/>
          </a:p>
        </p:txBody>
      </p:sp>
      <p:sp>
        <p:nvSpPr>
          <p:cNvPr id="9" name="Text 7"/>
          <p:cNvSpPr/>
          <p:nvPr/>
        </p:nvSpPr>
        <p:spPr>
          <a:xfrm>
            <a:off x="9685496" y="1489591"/>
            <a:ext cx="1888212" cy="251579"/>
          </a:xfrm>
          <a:prstGeom prst="rect">
            <a:avLst/>
          </a:prstGeom>
          <a:noFill/>
          <a:ln/>
        </p:spPr>
        <p:txBody>
          <a:bodyPr wrap="none" lIns="0" tIns="0" rIns="0" bIns="0" rtlCol="0" anchor="t"/>
          <a:lstStyle/>
          <a:p>
            <a:pPr marL="0" indent="0" algn="l">
              <a:lnSpc>
                <a:spcPts val="1950"/>
              </a:lnSpc>
              <a:buNone/>
            </a:pPr>
            <a:r>
              <a:rPr lang="en-US" sz="1200" b="1" dirty="0">
                <a:solidFill>
                  <a:srgbClr val="15213F"/>
                </a:solidFill>
                <a:latin typeface="Roboto" pitchFamily="34" charset="0"/>
                <a:ea typeface="Roboto" pitchFamily="34" charset="-122"/>
                <a:cs typeface="Roboto" pitchFamily="34" charset="-120"/>
              </a:rPr>
              <a:t>Speed to Setup</a:t>
            </a:r>
            <a:endParaRPr lang="en-US" sz="1200" b="1" dirty="0"/>
          </a:p>
        </p:txBody>
      </p:sp>
      <p:sp>
        <p:nvSpPr>
          <p:cNvPr id="10" name="Text 8"/>
          <p:cNvSpPr/>
          <p:nvPr/>
        </p:nvSpPr>
        <p:spPr>
          <a:xfrm>
            <a:off x="11895892" y="1489591"/>
            <a:ext cx="1892022" cy="251579"/>
          </a:xfrm>
          <a:prstGeom prst="rect">
            <a:avLst/>
          </a:prstGeom>
          <a:noFill/>
          <a:ln/>
        </p:spPr>
        <p:txBody>
          <a:bodyPr wrap="none" lIns="0" tIns="0" rIns="0" bIns="0" rtlCol="0" anchor="t"/>
          <a:lstStyle/>
          <a:p>
            <a:pPr marL="0" indent="0" algn="l">
              <a:lnSpc>
                <a:spcPts val="1950"/>
              </a:lnSpc>
              <a:buNone/>
            </a:pPr>
            <a:r>
              <a:rPr lang="en-US" sz="1200" b="1" dirty="0">
                <a:solidFill>
                  <a:srgbClr val="15213F"/>
                </a:solidFill>
                <a:latin typeface="Roboto" pitchFamily="34" charset="0"/>
                <a:ea typeface="Roboto" pitchFamily="34" charset="-122"/>
                <a:cs typeface="Roboto" pitchFamily="34" charset="-120"/>
              </a:rPr>
              <a:t>Best For</a:t>
            </a:r>
            <a:endParaRPr lang="en-US" sz="1200" b="1" dirty="0"/>
          </a:p>
        </p:txBody>
      </p:sp>
      <p:sp>
        <p:nvSpPr>
          <p:cNvPr id="11" name="Shape 9"/>
          <p:cNvSpPr/>
          <p:nvPr/>
        </p:nvSpPr>
        <p:spPr>
          <a:xfrm>
            <a:off x="685205" y="1843087"/>
            <a:ext cx="13259991" cy="706993"/>
          </a:xfrm>
          <a:prstGeom prst="rect">
            <a:avLst/>
          </a:prstGeom>
          <a:solidFill>
            <a:srgbClr val="000000">
              <a:alpha val="4000"/>
            </a:srgbClr>
          </a:solidFill>
          <a:ln/>
        </p:spPr>
        <p:txBody>
          <a:bodyPr/>
          <a:lstStyle/>
          <a:p>
            <a:endParaRPr lang="en-US"/>
          </a:p>
        </p:txBody>
      </p:sp>
      <p:sp>
        <p:nvSpPr>
          <p:cNvPr id="12" name="Text 10"/>
          <p:cNvSpPr/>
          <p:nvPr/>
        </p:nvSpPr>
        <p:spPr>
          <a:xfrm>
            <a:off x="842724" y="1945005"/>
            <a:ext cx="1890713" cy="251579"/>
          </a:xfrm>
          <a:prstGeom prst="rect">
            <a:avLst/>
          </a:prstGeom>
          <a:noFill/>
          <a:ln/>
        </p:spPr>
        <p:txBody>
          <a:bodyPr wrap="non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BOT</a:t>
            </a:r>
            <a:endParaRPr lang="en-US" sz="1200" dirty="0"/>
          </a:p>
        </p:txBody>
      </p:sp>
      <p:sp>
        <p:nvSpPr>
          <p:cNvPr id="13" name="Text 11"/>
          <p:cNvSpPr/>
          <p:nvPr/>
        </p:nvSpPr>
        <p:spPr>
          <a:xfrm>
            <a:off x="3055620" y="1945005"/>
            <a:ext cx="1886903" cy="251579"/>
          </a:xfrm>
          <a:prstGeom prst="rect">
            <a:avLst/>
          </a:prstGeom>
          <a:noFill/>
          <a:ln/>
        </p:spPr>
        <p:txBody>
          <a:bodyPr wrap="non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Transfers eventually</a:t>
            </a:r>
            <a:endParaRPr lang="en-US" sz="1200" dirty="0"/>
          </a:p>
        </p:txBody>
      </p:sp>
      <p:sp>
        <p:nvSpPr>
          <p:cNvPr id="14" name="Text 12"/>
          <p:cNvSpPr/>
          <p:nvPr/>
        </p:nvSpPr>
        <p:spPr>
          <a:xfrm>
            <a:off x="5264706" y="1945005"/>
            <a:ext cx="1888212" cy="251579"/>
          </a:xfrm>
          <a:prstGeom prst="rect">
            <a:avLst/>
          </a:prstGeom>
          <a:noFill/>
          <a:ln/>
        </p:spPr>
        <p:txBody>
          <a:bodyPr wrap="non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Medium → High</a:t>
            </a:r>
            <a:endParaRPr lang="en-US" sz="1200" dirty="0"/>
          </a:p>
        </p:txBody>
      </p:sp>
      <p:sp>
        <p:nvSpPr>
          <p:cNvPr id="15" name="Text 13"/>
          <p:cNvSpPr/>
          <p:nvPr/>
        </p:nvSpPr>
        <p:spPr>
          <a:xfrm>
            <a:off x="7475101" y="1945005"/>
            <a:ext cx="1888212" cy="251579"/>
          </a:xfrm>
          <a:prstGeom prst="rect">
            <a:avLst/>
          </a:prstGeom>
          <a:noFill/>
          <a:ln/>
        </p:spPr>
        <p:txBody>
          <a:bodyPr wrap="non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Medium</a:t>
            </a:r>
            <a:endParaRPr lang="en-US" sz="1200" dirty="0"/>
          </a:p>
        </p:txBody>
      </p:sp>
      <p:sp>
        <p:nvSpPr>
          <p:cNvPr id="16" name="Text 14"/>
          <p:cNvSpPr/>
          <p:nvPr/>
        </p:nvSpPr>
        <p:spPr>
          <a:xfrm>
            <a:off x="9685496" y="1945005"/>
            <a:ext cx="1888212" cy="251579"/>
          </a:xfrm>
          <a:prstGeom prst="rect">
            <a:avLst/>
          </a:prstGeom>
          <a:noFill/>
          <a:ln/>
        </p:spPr>
        <p:txBody>
          <a:bodyPr wrap="non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Fast</a:t>
            </a:r>
            <a:endParaRPr lang="en-US" sz="1200" dirty="0"/>
          </a:p>
        </p:txBody>
      </p:sp>
      <p:sp>
        <p:nvSpPr>
          <p:cNvPr id="17" name="Text 15"/>
          <p:cNvSpPr/>
          <p:nvPr/>
        </p:nvSpPr>
        <p:spPr>
          <a:xfrm>
            <a:off x="11895892" y="1945005"/>
            <a:ext cx="1892022" cy="503158"/>
          </a:xfrm>
          <a:prstGeom prst="rect">
            <a:avLst/>
          </a:prstGeom>
          <a:noFill/>
          <a:ln/>
        </p:spPr>
        <p:txBody>
          <a:bodyPr wrap="squar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Large enterprises entering new geography</a:t>
            </a:r>
            <a:endParaRPr lang="en-US" sz="1200" dirty="0"/>
          </a:p>
        </p:txBody>
      </p:sp>
      <p:sp>
        <p:nvSpPr>
          <p:cNvPr id="18" name="Shape 16"/>
          <p:cNvSpPr/>
          <p:nvPr/>
        </p:nvSpPr>
        <p:spPr>
          <a:xfrm>
            <a:off x="685205" y="2550081"/>
            <a:ext cx="13259991" cy="706993"/>
          </a:xfrm>
          <a:prstGeom prst="rect">
            <a:avLst/>
          </a:prstGeom>
          <a:solidFill>
            <a:srgbClr val="FFFFFF">
              <a:alpha val="4000"/>
            </a:srgbClr>
          </a:solidFill>
          <a:ln/>
        </p:spPr>
        <p:txBody>
          <a:bodyPr/>
          <a:lstStyle/>
          <a:p>
            <a:endParaRPr lang="en-US"/>
          </a:p>
        </p:txBody>
      </p:sp>
      <p:sp>
        <p:nvSpPr>
          <p:cNvPr id="19" name="Text 17"/>
          <p:cNvSpPr/>
          <p:nvPr/>
        </p:nvSpPr>
        <p:spPr>
          <a:xfrm>
            <a:off x="842724" y="2651998"/>
            <a:ext cx="1890713" cy="251579"/>
          </a:xfrm>
          <a:prstGeom prst="rect">
            <a:avLst/>
          </a:prstGeom>
          <a:noFill/>
          <a:ln/>
        </p:spPr>
        <p:txBody>
          <a:bodyPr wrap="non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ODC</a:t>
            </a:r>
            <a:endParaRPr lang="en-US" sz="1200" dirty="0"/>
          </a:p>
        </p:txBody>
      </p:sp>
      <p:sp>
        <p:nvSpPr>
          <p:cNvPr id="20" name="Text 18"/>
          <p:cNvSpPr/>
          <p:nvPr/>
        </p:nvSpPr>
        <p:spPr>
          <a:xfrm>
            <a:off x="3055620" y="2651998"/>
            <a:ext cx="1886903" cy="251579"/>
          </a:xfrm>
          <a:prstGeom prst="rect">
            <a:avLst/>
          </a:prstGeom>
          <a:noFill/>
          <a:ln/>
        </p:spPr>
        <p:txBody>
          <a:bodyPr wrap="non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Vendor</a:t>
            </a:r>
            <a:endParaRPr lang="en-US" sz="1200" dirty="0"/>
          </a:p>
        </p:txBody>
      </p:sp>
      <p:sp>
        <p:nvSpPr>
          <p:cNvPr id="21" name="Text 19"/>
          <p:cNvSpPr/>
          <p:nvPr/>
        </p:nvSpPr>
        <p:spPr>
          <a:xfrm>
            <a:off x="5264706" y="2651998"/>
            <a:ext cx="1888212" cy="251579"/>
          </a:xfrm>
          <a:prstGeom prst="rect">
            <a:avLst/>
          </a:prstGeom>
          <a:noFill/>
          <a:ln/>
        </p:spPr>
        <p:txBody>
          <a:bodyPr wrap="non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Medium</a:t>
            </a:r>
            <a:endParaRPr lang="en-US" sz="1200" dirty="0"/>
          </a:p>
        </p:txBody>
      </p:sp>
      <p:sp>
        <p:nvSpPr>
          <p:cNvPr id="22" name="Text 20"/>
          <p:cNvSpPr/>
          <p:nvPr/>
        </p:nvSpPr>
        <p:spPr>
          <a:xfrm>
            <a:off x="7475101" y="2651998"/>
            <a:ext cx="1888212" cy="251579"/>
          </a:xfrm>
          <a:prstGeom prst="rect">
            <a:avLst/>
          </a:prstGeom>
          <a:noFill/>
          <a:ln/>
        </p:spPr>
        <p:txBody>
          <a:bodyPr wrap="non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Low–Medium</a:t>
            </a:r>
            <a:endParaRPr lang="en-US" sz="1200" dirty="0"/>
          </a:p>
        </p:txBody>
      </p:sp>
      <p:sp>
        <p:nvSpPr>
          <p:cNvPr id="23" name="Text 21"/>
          <p:cNvSpPr/>
          <p:nvPr/>
        </p:nvSpPr>
        <p:spPr>
          <a:xfrm>
            <a:off x="9685496" y="2651998"/>
            <a:ext cx="1888212" cy="251579"/>
          </a:xfrm>
          <a:prstGeom prst="rect">
            <a:avLst/>
          </a:prstGeom>
          <a:noFill/>
          <a:ln/>
        </p:spPr>
        <p:txBody>
          <a:bodyPr wrap="non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Very fast</a:t>
            </a:r>
            <a:endParaRPr lang="en-US" sz="1200" dirty="0"/>
          </a:p>
        </p:txBody>
      </p:sp>
      <p:sp>
        <p:nvSpPr>
          <p:cNvPr id="24" name="Text 22"/>
          <p:cNvSpPr/>
          <p:nvPr/>
        </p:nvSpPr>
        <p:spPr>
          <a:xfrm>
            <a:off x="11895892" y="2651998"/>
            <a:ext cx="1892022" cy="503158"/>
          </a:xfrm>
          <a:prstGeom prst="rect">
            <a:avLst/>
          </a:prstGeom>
          <a:noFill/>
          <a:ln/>
        </p:spPr>
        <p:txBody>
          <a:bodyPr wrap="squar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Product/Tech needing capacity</a:t>
            </a:r>
            <a:endParaRPr lang="en-US" sz="1200" dirty="0"/>
          </a:p>
        </p:txBody>
      </p:sp>
      <p:sp>
        <p:nvSpPr>
          <p:cNvPr id="25" name="Shape 23"/>
          <p:cNvSpPr/>
          <p:nvPr/>
        </p:nvSpPr>
        <p:spPr>
          <a:xfrm>
            <a:off x="685205" y="3257074"/>
            <a:ext cx="13259991" cy="706993"/>
          </a:xfrm>
          <a:prstGeom prst="rect">
            <a:avLst/>
          </a:prstGeom>
          <a:solidFill>
            <a:srgbClr val="000000">
              <a:alpha val="4000"/>
            </a:srgbClr>
          </a:solidFill>
          <a:ln/>
        </p:spPr>
        <p:txBody>
          <a:bodyPr/>
          <a:lstStyle/>
          <a:p>
            <a:endParaRPr lang="en-US"/>
          </a:p>
        </p:txBody>
      </p:sp>
      <p:sp>
        <p:nvSpPr>
          <p:cNvPr id="26" name="Text 24"/>
          <p:cNvSpPr/>
          <p:nvPr/>
        </p:nvSpPr>
        <p:spPr>
          <a:xfrm>
            <a:off x="842724" y="3358991"/>
            <a:ext cx="1890713" cy="251579"/>
          </a:xfrm>
          <a:prstGeom prst="rect">
            <a:avLst/>
          </a:prstGeom>
          <a:noFill/>
          <a:ln/>
        </p:spPr>
        <p:txBody>
          <a:bodyPr wrap="non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Captive</a:t>
            </a:r>
            <a:endParaRPr lang="en-US" sz="1200" dirty="0"/>
          </a:p>
        </p:txBody>
      </p:sp>
      <p:sp>
        <p:nvSpPr>
          <p:cNvPr id="27" name="Text 25"/>
          <p:cNvSpPr/>
          <p:nvPr/>
        </p:nvSpPr>
        <p:spPr>
          <a:xfrm>
            <a:off x="3055620" y="3358991"/>
            <a:ext cx="1886903" cy="251579"/>
          </a:xfrm>
          <a:prstGeom prst="rect">
            <a:avLst/>
          </a:prstGeom>
          <a:noFill/>
          <a:ln/>
        </p:spPr>
        <p:txBody>
          <a:bodyPr wrap="non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Client</a:t>
            </a:r>
            <a:endParaRPr lang="en-US" sz="1200" dirty="0"/>
          </a:p>
        </p:txBody>
      </p:sp>
      <p:sp>
        <p:nvSpPr>
          <p:cNvPr id="28" name="Text 26"/>
          <p:cNvSpPr/>
          <p:nvPr/>
        </p:nvSpPr>
        <p:spPr>
          <a:xfrm>
            <a:off x="5264706" y="3358991"/>
            <a:ext cx="1888212" cy="251579"/>
          </a:xfrm>
          <a:prstGeom prst="rect">
            <a:avLst/>
          </a:prstGeom>
          <a:noFill/>
          <a:ln/>
        </p:spPr>
        <p:txBody>
          <a:bodyPr wrap="non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High</a:t>
            </a:r>
            <a:endParaRPr lang="en-US" sz="1200" dirty="0"/>
          </a:p>
        </p:txBody>
      </p:sp>
      <p:sp>
        <p:nvSpPr>
          <p:cNvPr id="29" name="Text 27"/>
          <p:cNvSpPr/>
          <p:nvPr/>
        </p:nvSpPr>
        <p:spPr>
          <a:xfrm>
            <a:off x="7475101" y="3358991"/>
            <a:ext cx="1888212" cy="251579"/>
          </a:xfrm>
          <a:prstGeom prst="rect">
            <a:avLst/>
          </a:prstGeom>
          <a:noFill/>
          <a:ln/>
        </p:spPr>
        <p:txBody>
          <a:bodyPr wrap="non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Medium–High</a:t>
            </a:r>
            <a:endParaRPr lang="en-US" sz="1200" dirty="0"/>
          </a:p>
        </p:txBody>
      </p:sp>
      <p:sp>
        <p:nvSpPr>
          <p:cNvPr id="30" name="Text 28"/>
          <p:cNvSpPr/>
          <p:nvPr/>
        </p:nvSpPr>
        <p:spPr>
          <a:xfrm>
            <a:off x="9685496" y="3358991"/>
            <a:ext cx="1888212" cy="251579"/>
          </a:xfrm>
          <a:prstGeom prst="rect">
            <a:avLst/>
          </a:prstGeom>
          <a:noFill/>
          <a:ln/>
        </p:spPr>
        <p:txBody>
          <a:bodyPr wrap="non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Slow</a:t>
            </a:r>
            <a:endParaRPr lang="en-US" sz="1200" dirty="0"/>
          </a:p>
        </p:txBody>
      </p:sp>
      <p:sp>
        <p:nvSpPr>
          <p:cNvPr id="31" name="Text 29"/>
          <p:cNvSpPr/>
          <p:nvPr/>
        </p:nvSpPr>
        <p:spPr>
          <a:xfrm>
            <a:off x="11895892" y="3358991"/>
            <a:ext cx="1892022" cy="503158"/>
          </a:xfrm>
          <a:prstGeom prst="rect">
            <a:avLst/>
          </a:prstGeom>
          <a:noFill/>
          <a:ln/>
        </p:spPr>
        <p:txBody>
          <a:bodyPr wrap="squar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Long-term strategic centers</a:t>
            </a:r>
            <a:endParaRPr lang="en-US" sz="1200" dirty="0"/>
          </a:p>
        </p:txBody>
      </p:sp>
      <p:sp>
        <p:nvSpPr>
          <p:cNvPr id="32" name="Shape 30"/>
          <p:cNvSpPr/>
          <p:nvPr/>
        </p:nvSpPr>
        <p:spPr>
          <a:xfrm>
            <a:off x="685205" y="3964067"/>
            <a:ext cx="13259991" cy="706993"/>
          </a:xfrm>
          <a:prstGeom prst="rect">
            <a:avLst/>
          </a:prstGeom>
          <a:solidFill>
            <a:srgbClr val="FFFFFF">
              <a:alpha val="4000"/>
            </a:srgbClr>
          </a:solidFill>
          <a:ln/>
        </p:spPr>
        <p:txBody>
          <a:bodyPr/>
          <a:lstStyle/>
          <a:p>
            <a:endParaRPr lang="en-US"/>
          </a:p>
        </p:txBody>
      </p:sp>
      <p:sp>
        <p:nvSpPr>
          <p:cNvPr id="33" name="Text 31"/>
          <p:cNvSpPr/>
          <p:nvPr/>
        </p:nvSpPr>
        <p:spPr>
          <a:xfrm>
            <a:off x="842724" y="4065984"/>
            <a:ext cx="1890713" cy="251579"/>
          </a:xfrm>
          <a:prstGeom prst="rect">
            <a:avLst/>
          </a:prstGeom>
          <a:noFill/>
          <a:ln/>
        </p:spPr>
        <p:txBody>
          <a:bodyPr wrap="non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Hybrid</a:t>
            </a:r>
            <a:endParaRPr lang="en-US" sz="1200" dirty="0"/>
          </a:p>
        </p:txBody>
      </p:sp>
      <p:sp>
        <p:nvSpPr>
          <p:cNvPr id="34" name="Text 32"/>
          <p:cNvSpPr/>
          <p:nvPr/>
        </p:nvSpPr>
        <p:spPr>
          <a:xfrm>
            <a:off x="3055620" y="4065984"/>
            <a:ext cx="1886903" cy="251579"/>
          </a:xfrm>
          <a:prstGeom prst="rect">
            <a:avLst/>
          </a:prstGeom>
          <a:noFill/>
          <a:ln/>
        </p:spPr>
        <p:txBody>
          <a:bodyPr wrap="non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Shared</a:t>
            </a:r>
            <a:endParaRPr lang="en-US" sz="1200" dirty="0"/>
          </a:p>
        </p:txBody>
      </p:sp>
      <p:sp>
        <p:nvSpPr>
          <p:cNvPr id="35" name="Text 33"/>
          <p:cNvSpPr/>
          <p:nvPr/>
        </p:nvSpPr>
        <p:spPr>
          <a:xfrm>
            <a:off x="5264706" y="4065984"/>
            <a:ext cx="1888212" cy="251579"/>
          </a:xfrm>
          <a:prstGeom prst="rect">
            <a:avLst/>
          </a:prstGeom>
          <a:noFill/>
          <a:ln/>
        </p:spPr>
        <p:txBody>
          <a:bodyPr wrap="non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Medium–High</a:t>
            </a:r>
            <a:endParaRPr lang="en-US" sz="1200" dirty="0"/>
          </a:p>
        </p:txBody>
      </p:sp>
      <p:sp>
        <p:nvSpPr>
          <p:cNvPr id="36" name="Text 34"/>
          <p:cNvSpPr/>
          <p:nvPr/>
        </p:nvSpPr>
        <p:spPr>
          <a:xfrm>
            <a:off x="7475101" y="4065984"/>
            <a:ext cx="1888212" cy="251579"/>
          </a:xfrm>
          <a:prstGeom prst="rect">
            <a:avLst/>
          </a:prstGeom>
          <a:noFill/>
          <a:ln/>
        </p:spPr>
        <p:txBody>
          <a:bodyPr wrap="non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Medium</a:t>
            </a:r>
            <a:endParaRPr lang="en-US" sz="1200" dirty="0"/>
          </a:p>
        </p:txBody>
      </p:sp>
      <p:sp>
        <p:nvSpPr>
          <p:cNvPr id="37" name="Text 35"/>
          <p:cNvSpPr/>
          <p:nvPr/>
        </p:nvSpPr>
        <p:spPr>
          <a:xfrm>
            <a:off x="9685496" y="4065984"/>
            <a:ext cx="1888212" cy="251579"/>
          </a:xfrm>
          <a:prstGeom prst="rect">
            <a:avLst/>
          </a:prstGeom>
          <a:noFill/>
          <a:ln/>
        </p:spPr>
        <p:txBody>
          <a:bodyPr wrap="non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Medium</a:t>
            </a:r>
            <a:endParaRPr lang="en-US" sz="1200" dirty="0"/>
          </a:p>
        </p:txBody>
      </p:sp>
      <p:sp>
        <p:nvSpPr>
          <p:cNvPr id="38" name="Text 36"/>
          <p:cNvSpPr/>
          <p:nvPr/>
        </p:nvSpPr>
        <p:spPr>
          <a:xfrm>
            <a:off x="11895892" y="4065984"/>
            <a:ext cx="1892022" cy="503158"/>
          </a:xfrm>
          <a:prstGeom prst="rect">
            <a:avLst/>
          </a:prstGeom>
          <a:noFill/>
          <a:ln/>
        </p:spPr>
        <p:txBody>
          <a:bodyPr wrap="squar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Scaling while retaining control</a:t>
            </a:r>
            <a:endParaRPr lang="en-US" sz="1200" dirty="0"/>
          </a:p>
        </p:txBody>
      </p:sp>
      <p:sp>
        <p:nvSpPr>
          <p:cNvPr id="39" name="Shape 37"/>
          <p:cNvSpPr/>
          <p:nvPr/>
        </p:nvSpPr>
        <p:spPr>
          <a:xfrm>
            <a:off x="685205" y="4671060"/>
            <a:ext cx="13259991" cy="706993"/>
          </a:xfrm>
          <a:prstGeom prst="rect">
            <a:avLst/>
          </a:prstGeom>
          <a:solidFill>
            <a:srgbClr val="000000">
              <a:alpha val="4000"/>
            </a:srgbClr>
          </a:solidFill>
          <a:ln/>
        </p:spPr>
        <p:txBody>
          <a:bodyPr/>
          <a:lstStyle/>
          <a:p>
            <a:endParaRPr lang="en-US"/>
          </a:p>
        </p:txBody>
      </p:sp>
      <p:sp>
        <p:nvSpPr>
          <p:cNvPr id="40" name="Text 38"/>
          <p:cNvSpPr/>
          <p:nvPr/>
        </p:nvSpPr>
        <p:spPr>
          <a:xfrm>
            <a:off x="842724" y="4772978"/>
            <a:ext cx="1890713" cy="251579"/>
          </a:xfrm>
          <a:prstGeom prst="rect">
            <a:avLst/>
          </a:prstGeom>
          <a:noFill/>
          <a:ln/>
        </p:spPr>
        <p:txBody>
          <a:bodyPr wrap="non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Managed Captive</a:t>
            </a:r>
            <a:endParaRPr lang="en-US" sz="1200" dirty="0"/>
          </a:p>
        </p:txBody>
      </p:sp>
      <p:sp>
        <p:nvSpPr>
          <p:cNvPr id="41" name="Text 39"/>
          <p:cNvSpPr/>
          <p:nvPr/>
        </p:nvSpPr>
        <p:spPr>
          <a:xfrm>
            <a:off x="3055620" y="4772978"/>
            <a:ext cx="1886903" cy="251579"/>
          </a:xfrm>
          <a:prstGeom prst="rect">
            <a:avLst/>
          </a:prstGeom>
          <a:noFill/>
          <a:ln/>
        </p:spPr>
        <p:txBody>
          <a:bodyPr wrap="non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Client</a:t>
            </a:r>
            <a:endParaRPr lang="en-US" sz="1200" dirty="0"/>
          </a:p>
        </p:txBody>
      </p:sp>
      <p:sp>
        <p:nvSpPr>
          <p:cNvPr id="42" name="Text 40"/>
          <p:cNvSpPr/>
          <p:nvPr/>
        </p:nvSpPr>
        <p:spPr>
          <a:xfrm>
            <a:off x="5264706" y="4772978"/>
            <a:ext cx="1888212" cy="251579"/>
          </a:xfrm>
          <a:prstGeom prst="rect">
            <a:avLst/>
          </a:prstGeom>
          <a:noFill/>
          <a:ln/>
        </p:spPr>
        <p:txBody>
          <a:bodyPr wrap="non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High</a:t>
            </a:r>
            <a:endParaRPr lang="en-US" sz="1200" dirty="0"/>
          </a:p>
        </p:txBody>
      </p:sp>
      <p:sp>
        <p:nvSpPr>
          <p:cNvPr id="43" name="Text 41"/>
          <p:cNvSpPr/>
          <p:nvPr/>
        </p:nvSpPr>
        <p:spPr>
          <a:xfrm>
            <a:off x="7475101" y="4772978"/>
            <a:ext cx="1888212" cy="251579"/>
          </a:xfrm>
          <a:prstGeom prst="rect">
            <a:avLst/>
          </a:prstGeom>
          <a:noFill/>
          <a:ln/>
        </p:spPr>
        <p:txBody>
          <a:bodyPr wrap="non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Medium</a:t>
            </a:r>
            <a:endParaRPr lang="en-US" sz="1200" dirty="0"/>
          </a:p>
        </p:txBody>
      </p:sp>
      <p:sp>
        <p:nvSpPr>
          <p:cNvPr id="44" name="Text 42"/>
          <p:cNvSpPr/>
          <p:nvPr/>
        </p:nvSpPr>
        <p:spPr>
          <a:xfrm>
            <a:off x="9685496" y="4772978"/>
            <a:ext cx="1888212" cy="251579"/>
          </a:xfrm>
          <a:prstGeom prst="rect">
            <a:avLst/>
          </a:prstGeom>
          <a:noFill/>
          <a:ln/>
        </p:spPr>
        <p:txBody>
          <a:bodyPr wrap="non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Fast</a:t>
            </a:r>
            <a:endParaRPr lang="en-US" sz="1200" dirty="0"/>
          </a:p>
        </p:txBody>
      </p:sp>
      <p:sp>
        <p:nvSpPr>
          <p:cNvPr id="45" name="Text 43"/>
          <p:cNvSpPr/>
          <p:nvPr/>
        </p:nvSpPr>
        <p:spPr>
          <a:xfrm>
            <a:off x="11895892" y="4772978"/>
            <a:ext cx="1892022" cy="503158"/>
          </a:xfrm>
          <a:prstGeom prst="rect">
            <a:avLst/>
          </a:prstGeom>
          <a:noFill/>
          <a:ln/>
        </p:spPr>
        <p:txBody>
          <a:bodyPr wrap="squar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Growing firms minimizing admin load</a:t>
            </a:r>
            <a:endParaRPr lang="en-US" sz="1200" dirty="0"/>
          </a:p>
        </p:txBody>
      </p:sp>
      <p:sp>
        <p:nvSpPr>
          <p:cNvPr id="46" name="Shape 44"/>
          <p:cNvSpPr/>
          <p:nvPr/>
        </p:nvSpPr>
        <p:spPr>
          <a:xfrm>
            <a:off x="685205" y="5378053"/>
            <a:ext cx="13259991" cy="455414"/>
          </a:xfrm>
          <a:prstGeom prst="rect">
            <a:avLst/>
          </a:prstGeom>
          <a:solidFill>
            <a:srgbClr val="FFFFFF">
              <a:alpha val="4000"/>
            </a:srgbClr>
          </a:solidFill>
          <a:ln/>
        </p:spPr>
        <p:txBody>
          <a:bodyPr/>
          <a:lstStyle/>
          <a:p>
            <a:endParaRPr lang="en-US"/>
          </a:p>
        </p:txBody>
      </p:sp>
      <p:sp>
        <p:nvSpPr>
          <p:cNvPr id="47" name="Text 45"/>
          <p:cNvSpPr/>
          <p:nvPr/>
        </p:nvSpPr>
        <p:spPr>
          <a:xfrm>
            <a:off x="842724" y="5479971"/>
            <a:ext cx="1890713" cy="251579"/>
          </a:xfrm>
          <a:prstGeom prst="rect">
            <a:avLst/>
          </a:prstGeom>
          <a:noFill/>
          <a:ln/>
        </p:spPr>
        <p:txBody>
          <a:bodyPr wrap="non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Virtual Captive</a:t>
            </a:r>
            <a:endParaRPr lang="en-US" sz="1200" dirty="0"/>
          </a:p>
        </p:txBody>
      </p:sp>
      <p:sp>
        <p:nvSpPr>
          <p:cNvPr id="48" name="Text 46"/>
          <p:cNvSpPr/>
          <p:nvPr/>
        </p:nvSpPr>
        <p:spPr>
          <a:xfrm>
            <a:off x="3055620" y="5479971"/>
            <a:ext cx="1886903" cy="251579"/>
          </a:xfrm>
          <a:prstGeom prst="rect">
            <a:avLst/>
          </a:prstGeom>
          <a:noFill/>
          <a:ln/>
        </p:spPr>
        <p:txBody>
          <a:bodyPr wrap="non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Vendor but dedicated</a:t>
            </a:r>
            <a:endParaRPr lang="en-US" sz="1200" dirty="0"/>
          </a:p>
        </p:txBody>
      </p:sp>
      <p:sp>
        <p:nvSpPr>
          <p:cNvPr id="49" name="Text 47"/>
          <p:cNvSpPr/>
          <p:nvPr/>
        </p:nvSpPr>
        <p:spPr>
          <a:xfrm>
            <a:off x="5264706" y="5479971"/>
            <a:ext cx="1888212" cy="251579"/>
          </a:xfrm>
          <a:prstGeom prst="rect">
            <a:avLst/>
          </a:prstGeom>
          <a:noFill/>
          <a:ln/>
        </p:spPr>
        <p:txBody>
          <a:bodyPr wrap="non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Medium–High</a:t>
            </a:r>
            <a:endParaRPr lang="en-US" sz="1200" dirty="0"/>
          </a:p>
        </p:txBody>
      </p:sp>
      <p:sp>
        <p:nvSpPr>
          <p:cNvPr id="50" name="Text 48"/>
          <p:cNvSpPr/>
          <p:nvPr/>
        </p:nvSpPr>
        <p:spPr>
          <a:xfrm>
            <a:off x="7475101" y="5479971"/>
            <a:ext cx="1888212" cy="251579"/>
          </a:xfrm>
          <a:prstGeom prst="rect">
            <a:avLst/>
          </a:prstGeom>
          <a:noFill/>
          <a:ln/>
        </p:spPr>
        <p:txBody>
          <a:bodyPr wrap="non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Medium</a:t>
            </a:r>
            <a:endParaRPr lang="en-US" sz="1200" dirty="0"/>
          </a:p>
        </p:txBody>
      </p:sp>
      <p:sp>
        <p:nvSpPr>
          <p:cNvPr id="51" name="Text 49"/>
          <p:cNvSpPr/>
          <p:nvPr/>
        </p:nvSpPr>
        <p:spPr>
          <a:xfrm>
            <a:off x="9685496" y="5479971"/>
            <a:ext cx="1888212" cy="251579"/>
          </a:xfrm>
          <a:prstGeom prst="rect">
            <a:avLst/>
          </a:prstGeom>
          <a:noFill/>
          <a:ln/>
        </p:spPr>
        <p:txBody>
          <a:bodyPr wrap="non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Fast</a:t>
            </a:r>
            <a:endParaRPr lang="en-US" sz="1200" dirty="0"/>
          </a:p>
        </p:txBody>
      </p:sp>
      <p:sp>
        <p:nvSpPr>
          <p:cNvPr id="52" name="Text 50"/>
          <p:cNvSpPr/>
          <p:nvPr/>
        </p:nvSpPr>
        <p:spPr>
          <a:xfrm>
            <a:off x="11895892" y="5479971"/>
            <a:ext cx="1892022" cy="251579"/>
          </a:xfrm>
          <a:prstGeom prst="rect">
            <a:avLst/>
          </a:prstGeom>
          <a:noFill/>
          <a:ln/>
        </p:spPr>
        <p:txBody>
          <a:bodyPr wrap="non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Mid-size, no entity setup</a:t>
            </a:r>
            <a:endParaRPr lang="en-US" sz="1200" dirty="0"/>
          </a:p>
        </p:txBody>
      </p:sp>
      <p:sp>
        <p:nvSpPr>
          <p:cNvPr id="53" name="Shape 51"/>
          <p:cNvSpPr/>
          <p:nvPr/>
        </p:nvSpPr>
        <p:spPr>
          <a:xfrm>
            <a:off x="685205" y="5833467"/>
            <a:ext cx="13259991" cy="706993"/>
          </a:xfrm>
          <a:prstGeom prst="rect">
            <a:avLst/>
          </a:prstGeom>
          <a:solidFill>
            <a:srgbClr val="000000">
              <a:alpha val="4000"/>
            </a:srgbClr>
          </a:solidFill>
          <a:ln/>
        </p:spPr>
        <p:txBody>
          <a:bodyPr/>
          <a:lstStyle/>
          <a:p>
            <a:endParaRPr lang="en-US"/>
          </a:p>
        </p:txBody>
      </p:sp>
      <p:sp>
        <p:nvSpPr>
          <p:cNvPr id="54" name="Text 52"/>
          <p:cNvSpPr/>
          <p:nvPr/>
        </p:nvSpPr>
        <p:spPr>
          <a:xfrm>
            <a:off x="842724" y="5935385"/>
            <a:ext cx="1890713" cy="251579"/>
          </a:xfrm>
          <a:prstGeom prst="rect">
            <a:avLst/>
          </a:prstGeom>
          <a:noFill/>
          <a:ln/>
        </p:spPr>
        <p:txBody>
          <a:bodyPr wrap="non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JV</a:t>
            </a:r>
            <a:endParaRPr lang="en-US" sz="1200" dirty="0"/>
          </a:p>
        </p:txBody>
      </p:sp>
      <p:sp>
        <p:nvSpPr>
          <p:cNvPr id="55" name="Text 53"/>
          <p:cNvSpPr/>
          <p:nvPr/>
        </p:nvSpPr>
        <p:spPr>
          <a:xfrm>
            <a:off x="3055620" y="5935385"/>
            <a:ext cx="1886903" cy="251579"/>
          </a:xfrm>
          <a:prstGeom prst="rect">
            <a:avLst/>
          </a:prstGeom>
          <a:noFill/>
          <a:ln/>
        </p:spPr>
        <p:txBody>
          <a:bodyPr wrap="non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Shared</a:t>
            </a:r>
            <a:endParaRPr lang="en-US" sz="1200" dirty="0"/>
          </a:p>
        </p:txBody>
      </p:sp>
      <p:sp>
        <p:nvSpPr>
          <p:cNvPr id="56" name="Text 54"/>
          <p:cNvSpPr/>
          <p:nvPr/>
        </p:nvSpPr>
        <p:spPr>
          <a:xfrm>
            <a:off x="5264706" y="5935385"/>
            <a:ext cx="1888212" cy="251579"/>
          </a:xfrm>
          <a:prstGeom prst="rect">
            <a:avLst/>
          </a:prstGeom>
          <a:noFill/>
          <a:ln/>
        </p:spPr>
        <p:txBody>
          <a:bodyPr wrap="non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Shared</a:t>
            </a:r>
            <a:endParaRPr lang="en-US" sz="1200" dirty="0"/>
          </a:p>
        </p:txBody>
      </p:sp>
      <p:sp>
        <p:nvSpPr>
          <p:cNvPr id="57" name="Text 55"/>
          <p:cNvSpPr/>
          <p:nvPr/>
        </p:nvSpPr>
        <p:spPr>
          <a:xfrm>
            <a:off x="7475101" y="5935385"/>
            <a:ext cx="1888212" cy="251579"/>
          </a:xfrm>
          <a:prstGeom prst="rect">
            <a:avLst/>
          </a:prstGeom>
          <a:noFill/>
          <a:ln/>
        </p:spPr>
        <p:txBody>
          <a:bodyPr wrap="non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Medium</a:t>
            </a:r>
            <a:endParaRPr lang="en-US" sz="1200" dirty="0"/>
          </a:p>
        </p:txBody>
      </p:sp>
      <p:sp>
        <p:nvSpPr>
          <p:cNvPr id="58" name="Text 56"/>
          <p:cNvSpPr/>
          <p:nvPr/>
        </p:nvSpPr>
        <p:spPr>
          <a:xfrm>
            <a:off x="9685496" y="5935385"/>
            <a:ext cx="1888212" cy="251579"/>
          </a:xfrm>
          <a:prstGeom prst="rect">
            <a:avLst/>
          </a:prstGeom>
          <a:noFill/>
          <a:ln/>
        </p:spPr>
        <p:txBody>
          <a:bodyPr wrap="non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Medium</a:t>
            </a:r>
            <a:endParaRPr lang="en-US" sz="1200" dirty="0"/>
          </a:p>
        </p:txBody>
      </p:sp>
      <p:sp>
        <p:nvSpPr>
          <p:cNvPr id="59" name="Text 57"/>
          <p:cNvSpPr/>
          <p:nvPr/>
        </p:nvSpPr>
        <p:spPr>
          <a:xfrm>
            <a:off x="11895892" y="5935385"/>
            <a:ext cx="1892022" cy="503158"/>
          </a:xfrm>
          <a:prstGeom prst="rect">
            <a:avLst/>
          </a:prstGeom>
          <a:noFill/>
          <a:ln/>
        </p:spPr>
        <p:txBody>
          <a:bodyPr wrap="squar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Regulated or complex markets</a:t>
            </a:r>
            <a:endParaRPr lang="en-US" sz="1200" dirty="0"/>
          </a:p>
        </p:txBody>
      </p:sp>
      <p:sp>
        <p:nvSpPr>
          <p:cNvPr id="60" name="Shape 58"/>
          <p:cNvSpPr/>
          <p:nvPr/>
        </p:nvSpPr>
        <p:spPr>
          <a:xfrm>
            <a:off x="685205" y="6540460"/>
            <a:ext cx="13259991" cy="455414"/>
          </a:xfrm>
          <a:prstGeom prst="rect">
            <a:avLst/>
          </a:prstGeom>
          <a:solidFill>
            <a:srgbClr val="FFFFFF">
              <a:alpha val="4000"/>
            </a:srgbClr>
          </a:solidFill>
          <a:ln/>
        </p:spPr>
        <p:txBody>
          <a:bodyPr/>
          <a:lstStyle/>
          <a:p>
            <a:endParaRPr lang="en-US"/>
          </a:p>
        </p:txBody>
      </p:sp>
      <p:sp>
        <p:nvSpPr>
          <p:cNvPr id="61" name="Text 59"/>
          <p:cNvSpPr/>
          <p:nvPr/>
        </p:nvSpPr>
        <p:spPr>
          <a:xfrm>
            <a:off x="842724" y="6642378"/>
            <a:ext cx="1890713" cy="251579"/>
          </a:xfrm>
          <a:prstGeom prst="rect">
            <a:avLst/>
          </a:prstGeom>
          <a:noFill/>
          <a:ln/>
        </p:spPr>
        <p:txBody>
          <a:bodyPr wrap="non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GCC-as-a-Service</a:t>
            </a:r>
            <a:endParaRPr lang="en-US" sz="1200" dirty="0"/>
          </a:p>
        </p:txBody>
      </p:sp>
      <p:sp>
        <p:nvSpPr>
          <p:cNvPr id="62" name="Text 60"/>
          <p:cNvSpPr/>
          <p:nvPr/>
        </p:nvSpPr>
        <p:spPr>
          <a:xfrm>
            <a:off x="3055620" y="6642378"/>
            <a:ext cx="1886903" cy="251579"/>
          </a:xfrm>
          <a:prstGeom prst="rect">
            <a:avLst/>
          </a:prstGeom>
          <a:noFill/>
          <a:ln/>
        </p:spPr>
        <p:txBody>
          <a:bodyPr wrap="non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Vendor-provided</a:t>
            </a:r>
            <a:endParaRPr lang="en-US" sz="1200" dirty="0"/>
          </a:p>
        </p:txBody>
      </p:sp>
      <p:sp>
        <p:nvSpPr>
          <p:cNvPr id="63" name="Text 61"/>
          <p:cNvSpPr/>
          <p:nvPr/>
        </p:nvSpPr>
        <p:spPr>
          <a:xfrm>
            <a:off x="5264706" y="6642378"/>
            <a:ext cx="1888212" cy="251579"/>
          </a:xfrm>
          <a:prstGeom prst="rect">
            <a:avLst/>
          </a:prstGeom>
          <a:noFill/>
          <a:ln/>
        </p:spPr>
        <p:txBody>
          <a:bodyPr wrap="non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Medium</a:t>
            </a:r>
            <a:endParaRPr lang="en-US" sz="1200" dirty="0"/>
          </a:p>
        </p:txBody>
      </p:sp>
      <p:sp>
        <p:nvSpPr>
          <p:cNvPr id="64" name="Text 62"/>
          <p:cNvSpPr/>
          <p:nvPr/>
        </p:nvSpPr>
        <p:spPr>
          <a:xfrm>
            <a:off x="7475101" y="6642378"/>
            <a:ext cx="1888212" cy="251579"/>
          </a:xfrm>
          <a:prstGeom prst="rect">
            <a:avLst/>
          </a:prstGeom>
          <a:noFill/>
          <a:ln/>
        </p:spPr>
        <p:txBody>
          <a:bodyPr wrap="non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Low</a:t>
            </a:r>
            <a:endParaRPr lang="en-US" sz="1200" dirty="0"/>
          </a:p>
        </p:txBody>
      </p:sp>
      <p:sp>
        <p:nvSpPr>
          <p:cNvPr id="65" name="Text 63"/>
          <p:cNvSpPr/>
          <p:nvPr/>
        </p:nvSpPr>
        <p:spPr>
          <a:xfrm>
            <a:off x="9685496" y="6642378"/>
            <a:ext cx="1888212" cy="251579"/>
          </a:xfrm>
          <a:prstGeom prst="rect">
            <a:avLst/>
          </a:prstGeom>
          <a:noFill/>
          <a:ln/>
        </p:spPr>
        <p:txBody>
          <a:bodyPr wrap="non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Very fast</a:t>
            </a:r>
            <a:endParaRPr lang="en-US" sz="1200" dirty="0"/>
          </a:p>
        </p:txBody>
      </p:sp>
      <p:sp>
        <p:nvSpPr>
          <p:cNvPr id="66" name="Text 64"/>
          <p:cNvSpPr/>
          <p:nvPr/>
        </p:nvSpPr>
        <p:spPr>
          <a:xfrm>
            <a:off x="11895892" y="6642378"/>
            <a:ext cx="1892022" cy="251579"/>
          </a:xfrm>
          <a:prstGeom prst="rect">
            <a:avLst/>
          </a:prstGeom>
          <a:noFill/>
          <a:ln/>
        </p:spPr>
        <p:txBody>
          <a:bodyPr wrap="non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Startups &amp; pilots</a:t>
            </a:r>
            <a:endParaRPr lang="en-US" sz="1200" dirty="0"/>
          </a:p>
        </p:txBody>
      </p:sp>
      <p:sp>
        <p:nvSpPr>
          <p:cNvPr id="67" name="Shape 65"/>
          <p:cNvSpPr/>
          <p:nvPr/>
        </p:nvSpPr>
        <p:spPr>
          <a:xfrm>
            <a:off x="685205" y="6995874"/>
            <a:ext cx="13259991" cy="455414"/>
          </a:xfrm>
          <a:prstGeom prst="rect">
            <a:avLst/>
          </a:prstGeom>
          <a:solidFill>
            <a:srgbClr val="000000">
              <a:alpha val="4000"/>
            </a:srgbClr>
          </a:solidFill>
          <a:ln/>
        </p:spPr>
        <p:txBody>
          <a:bodyPr/>
          <a:lstStyle/>
          <a:p>
            <a:endParaRPr lang="en-US"/>
          </a:p>
        </p:txBody>
      </p:sp>
      <p:sp>
        <p:nvSpPr>
          <p:cNvPr id="68" name="Text 66"/>
          <p:cNvSpPr/>
          <p:nvPr/>
        </p:nvSpPr>
        <p:spPr>
          <a:xfrm>
            <a:off x="842724" y="7097792"/>
            <a:ext cx="1890713" cy="251579"/>
          </a:xfrm>
          <a:prstGeom prst="rect">
            <a:avLst/>
          </a:prstGeom>
          <a:noFill/>
          <a:ln/>
        </p:spPr>
        <p:txBody>
          <a:bodyPr wrap="non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Distributed GCC</a:t>
            </a:r>
            <a:endParaRPr lang="en-US" sz="1200" dirty="0"/>
          </a:p>
        </p:txBody>
      </p:sp>
      <p:sp>
        <p:nvSpPr>
          <p:cNvPr id="69" name="Text 67"/>
          <p:cNvSpPr/>
          <p:nvPr/>
        </p:nvSpPr>
        <p:spPr>
          <a:xfrm>
            <a:off x="3055620" y="7097792"/>
            <a:ext cx="1886903" cy="251579"/>
          </a:xfrm>
          <a:prstGeom prst="rect">
            <a:avLst/>
          </a:prstGeom>
          <a:noFill/>
          <a:ln/>
        </p:spPr>
        <p:txBody>
          <a:bodyPr wrap="non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Client</a:t>
            </a:r>
            <a:endParaRPr lang="en-US" sz="1200" dirty="0"/>
          </a:p>
        </p:txBody>
      </p:sp>
      <p:sp>
        <p:nvSpPr>
          <p:cNvPr id="70" name="Text 68"/>
          <p:cNvSpPr/>
          <p:nvPr/>
        </p:nvSpPr>
        <p:spPr>
          <a:xfrm>
            <a:off x="5264706" y="7097792"/>
            <a:ext cx="1888212" cy="251579"/>
          </a:xfrm>
          <a:prstGeom prst="rect">
            <a:avLst/>
          </a:prstGeom>
          <a:noFill/>
          <a:ln/>
        </p:spPr>
        <p:txBody>
          <a:bodyPr wrap="non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High</a:t>
            </a:r>
            <a:endParaRPr lang="en-US" sz="1200" dirty="0"/>
          </a:p>
        </p:txBody>
      </p:sp>
      <p:sp>
        <p:nvSpPr>
          <p:cNvPr id="71" name="Text 69"/>
          <p:cNvSpPr/>
          <p:nvPr/>
        </p:nvSpPr>
        <p:spPr>
          <a:xfrm>
            <a:off x="7475101" y="7097792"/>
            <a:ext cx="1888212" cy="251579"/>
          </a:xfrm>
          <a:prstGeom prst="rect">
            <a:avLst/>
          </a:prstGeom>
          <a:noFill/>
          <a:ln/>
        </p:spPr>
        <p:txBody>
          <a:bodyPr wrap="non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Medium–High</a:t>
            </a:r>
            <a:endParaRPr lang="en-US" sz="1200" dirty="0"/>
          </a:p>
        </p:txBody>
      </p:sp>
      <p:sp>
        <p:nvSpPr>
          <p:cNvPr id="72" name="Text 70"/>
          <p:cNvSpPr/>
          <p:nvPr/>
        </p:nvSpPr>
        <p:spPr>
          <a:xfrm>
            <a:off x="9685496" y="7097792"/>
            <a:ext cx="1888212" cy="251579"/>
          </a:xfrm>
          <a:prstGeom prst="rect">
            <a:avLst/>
          </a:prstGeom>
          <a:noFill/>
          <a:ln/>
        </p:spPr>
        <p:txBody>
          <a:bodyPr wrap="non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Slow</a:t>
            </a:r>
            <a:endParaRPr lang="en-US" sz="1200" dirty="0"/>
          </a:p>
        </p:txBody>
      </p:sp>
      <p:sp>
        <p:nvSpPr>
          <p:cNvPr id="73" name="Text 71"/>
          <p:cNvSpPr/>
          <p:nvPr/>
        </p:nvSpPr>
        <p:spPr>
          <a:xfrm>
            <a:off x="11895892" y="7097792"/>
            <a:ext cx="1892022" cy="251579"/>
          </a:xfrm>
          <a:prstGeom prst="rect">
            <a:avLst/>
          </a:prstGeom>
          <a:noFill/>
          <a:ln/>
        </p:spPr>
        <p:txBody>
          <a:bodyPr wrap="non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Global risk diversification</a:t>
            </a:r>
            <a:endParaRPr lang="en-US" sz="1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633770" y="760214"/>
            <a:ext cx="6416397" cy="459700"/>
          </a:xfrm>
          <a:prstGeom prst="rect">
            <a:avLst/>
          </a:prstGeom>
          <a:noFill/>
          <a:ln/>
        </p:spPr>
        <p:txBody>
          <a:bodyPr wrap="none" lIns="0" tIns="0" rIns="0" bIns="0" rtlCol="0" anchor="t"/>
          <a:lstStyle/>
          <a:p>
            <a:pPr marL="0" indent="0" algn="l">
              <a:lnSpc>
                <a:spcPts val="3600"/>
              </a:lnSpc>
              <a:buNone/>
            </a:pPr>
            <a:r>
              <a:rPr lang="en-US" sz="2850" dirty="0">
                <a:solidFill>
                  <a:srgbClr val="3257B8"/>
                </a:solidFill>
                <a:latin typeface="Roboto Slab" pitchFamily="34" charset="0"/>
                <a:ea typeface="Roboto Slab" pitchFamily="34" charset="-122"/>
                <a:cs typeface="Roboto Slab" pitchFamily="34" charset="-120"/>
              </a:rPr>
              <a:t>Key Issues Facing GCC Setup in India</a:t>
            </a:r>
            <a:endParaRPr lang="en-US" sz="2850" dirty="0"/>
          </a:p>
        </p:txBody>
      </p:sp>
      <p:sp>
        <p:nvSpPr>
          <p:cNvPr id="3" name="Text 1"/>
          <p:cNvSpPr/>
          <p:nvPr/>
        </p:nvSpPr>
        <p:spPr>
          <a:xfrm>
            <a:off x="633770" y="1514118"/>
            <a:ext cx="13362861" cy="470773"/>
          </a:xfrm>
          <a:prstGeom prst="rect">
            <a:avLst/>
          </a:prstGeom>
          <a:noFill/>
          <a:ln/>
        </p:spPr>
        <p:txBody>
          <a:bodyPr wrap="square" lIns="0" tIns="0" rIns="0" bIns="0" rtlCol="0" anchor="t"/>
          <a:lstStyle/>
          <a:p>
            <a:pPr marL="0" indent="0" algn="l">
              <a:lnSpc>
                <a:spcPts val="1850"/>
              </a:lnSpc>
              <a:buNone/>
            </a:pPr>
            <a:r>
              <a:rPr lang="en-US" sz="1150" dirty="0">
                <a:solidFill>
                  <a:srgbClr val="15213F"/>
                </a:solidFill>
                <a:latin typeface="Roboto" pitchFamily="34" charset="0"/>
                <a:ea typeface="Roboto" pitchFamily="34" charset="-122"/>
                <a:cs typeface="Roboto" pitchFamily="34" charset="-120"/>
              </a:rPr>
              <a:t>Despite impressive growth trajectories and strategic positioning, the GCC ecosystem confronts multifaceted challenges that require proactive management and strategic planning. These issues span talent acquisition, operational maturity, regulatory compliance, and competitive positioning.</a:t>
            </a:r>
            <a:endParaRPr lang="en-US" sz="1150" dirty="0"/>
          </a:p>
        </p:txBody>
      </p:sp>
      <p:sp>
        <p:nvSpPr>
          <p:cNvPr id="4" name="Shape 2"/>
          <p:cNvSpPr/>
          <p:nvPr/>
        </p:nvSpPr>
        <p:spPr>
          <a:xfrm>
            <a:off x="633770" y="2315885"/>
            <a:ext cx="6502003" cy="1643063"/>
          </a:xfrm>
          <a:prstGeom prst="roundRect">
            <a:avLst>
              <a:gd name="adj" fmla="val 1343"/>
            </a:avLst>
          </a:prstGeom>
          <a:solidFill>
            <a:srgbClr val="FBFCFE"/>
          </a:solidFill>
          <a:ln w="15240">
            <a:solidFill>
              <a:srgbClr val="CFD2D8"/>
            </a:solidFill>
            <a:prstDash val="solid"/>
          </a:ln>
        </p:spPr>
        <p:txBody>
          <a:bodyPr/>
          <a:lstStyle/>
          <a:p>
            <a:endParaRPr lang="en-US"/>
          </a:p>
        </p:txBody>
      </p:sp>
      <p:sp>
        <p:nvSpPr>
          <p:cNvPr id="5" name="Text 3"/>
          <p:cNvSpPr/>
          <p:nvPr/>
        </p:nvSpPr>
        <p:spPr>
          <a:xfrm>
            <a:off x="796052" y="2478167"/>
            <a:ext cx="2685574" cy="229910"/>
          </a:xfrm>
          <a:prstGeom prst="rect">
            <a:avLst/>
          </a:prstGeom>
          <a:noFill/>
          <a:ln/>
        </p:spPr>
        <p:txBody>
          <a:bodyPr wrap="none" lIns="0" tIns="0" rIns="0" bIns="0" rtlCol="0" anchor="t"/>
          <a:lstStyle/>
          <a:p>
            <a:pPr marL="0" indent="0" algn="l">
              <a:lnSpc>
                <a:spcPts val="1800"/>
              </a:lnSpc>
              <a:buNone/>
            </a:pPr>
            <a:r>
              <a:rPr lang="en-US" sz="1400" dirty="0">
                <a:solidFill>
                  <a:srgbClr val="15213F"/>
                </a:solidFill>
                <a:latin typeface="Roboto Slab" pitchFamily="34" charset="0"/>
                <a:ea typeface="Roboto Slab" pitchFamily="34" charset="-122"/>
                <a:cs typeface="Roboto Slab" pitchFamily="34" charset="-120"/>
              </a:rPr>
              <a:t>Talent Availability &amp; Capability</a:t>
            </a:r>
            <a:endParaRPr lang="en-US" sz="1400" dirty="0"/>
          </a:p>
        </p:txBody>
      </p:sp>
      <p:sp>
        <p:nvSpPr>
          <p:cNvPr id="6" name="Text 4"/>
          <p:cNvSpPr/>
          <p:nvPr/>
        </p:nvSpPr>
        <p:spPr>
          <a:xfrm>
            <a:off x="796052" y="2855119"/>
            <a:ext cx="6177439" cy="941546"/>
          </a:xfrm>
          <a:prstGeom prst="rect">
            <a:avLst/>
          </a:prstGeom>
          <a:noFill/>
          <a:ln/>
        </p:spPr>
        <p:txBody>
          <a:bodyPr wrap="square" lIns="0" tIns="0" rIns="0" bIns="0" rtlCol="0" anchor="t"/>
          <a:lstStyle/>
          <a:p>
            <a:pPr marL="0" indent="0" algn="l">
              <a:lnSpc>
                <a:spcPts val="1850"/>
              </a:lnSpc>
              <a:buNone/>
            </a:pPr>
            <a:r>
              <a:rPr lang="en-US" sz="1150" dirty="0">
                <a:solidFill>
                  <a:srgbClr val="15213F"/>
                </a:solidFill>
                <a:latin typeface="Roboto" pitchFamily="34" charset="0"/>
                <a:ea typeface="Roboto" pitchFamily="34" charset="-122"/>
                <a:cs typeface="Roboto" pitchFamily="34" charset="-120"/>
              </a:rPr>
              <a:t>While India maintains large talent pools, demand for next-generation skills—AI/ML specialists, product managers, high-end engineering talent—is creating significant pressure. Retention challenges, upskilling requirements, and leadership development represent material concerns for long-term sustainability.</a:t>
            </a:r>
            <a:endParaRPr lang="en-US" sz="1150" dirty="0"/>
          </a:p>
        </p:txBody>
      </p:sp>
      <p:sp>
        <p:nvSpPr>
          <p:cNvPr id="7" name="Shape 5"/>
          <p:cNvSpPr/>
          <p:nvPr/>
        </p:nvSpPr>
        <p:spPr>
          <a:xfrm>
            <a:off x="633770" y="4105989"/>
            <a:ext cx="6502003" cy="1643063"/>
          </a:xfrm>
          <a:prstGeom prst="roundRect">
            <a:avLst>
              <a:gd name="adj" fmla="val 1343"/>
            </a:avLst>
          </a:prstGeom>
          <a:solidFill>
            <a:srgbClr val="FBFCFE"/>
          </a:solidFill>
          <a:ln w="15240">
            <a:solidFill>
              <a:srgbClr val="CFD2D8"/>
            </a:solidFill>
            <a:prstDash val="solid"/>
          </a:ln>
        </p:spPr>
        <p:txBody>
          <a:bodyPr/>
          <a:lstStyle/>
          <a:p>
            <a:endParaRPr lang="en-US"/>
          </a:p>
        </p:txBody>
      </p:sp>
      <p:sp>
        <p:nvSpPr>
          <p:cNvPr id="8" name="Text 6"/>
          <p:cNvSpPr/>
          <p:nvPr/>
        </p:nvSpPr>
        <p:spPr>
          <a:xfrm>
            <a:off x="796052" y="4268272"/>
            <a:ext cx="2210514" cy="229910"/>
          </a:xfrm>
          <a:prstGeom prst="rect">
            <a:avLst/>
          </a:prstGeom>
          <a:noFill/>
          <a:ln/>
        </p:spPr>
        <p:txBody>
          <a:bodyPr wrap="none" lIns="0" tIns="0" rIns="0" bIns="0" rtlCol="0" anchor="t"/>
          <a:lstStyle/>
          <a:p>
            <a:pPr marL="0" indent="0" algn="l">
              <a:lnSpc>
                <a:spcPts val="1800"/>
              </a:lnSpc>
              <a:buNone/>
            </a:pPr>
            <a:r>
              <a:rPr lang="en-US" sz="1400" dirty="0">
                <a:solidFill>
                  <a:srgbClr val="15213F"/>
                </a:solidFill>
                <a:latin typeface="Roboto Slab" pitchFamily="34" charset="0"/>
                <a:ea typeface="Roboto Slab" pitchFamily="34" charset="-122"/>
                <a:cs typeface="Roboto Slab" pitchFamily="34" charset="-120"/>
              </a:rPr>
              <a:t>Value-Gap / Maturity Gap</a:t>
            </a:r>
            <a:endParaRPr lang="en-US" sz="1400" dirty="0"/>
          </a:p>
        </p:txBody>
      </p:sp>
      <p:sp>
        <p:nvSpPr>
          <p:cNvPr id="9" name="Text 7"/>
          <p:cNvSpPr/>
          <p:nvPr/>
        </p:nvSpPr>
        <p:spPr>
          <a:xfrm>
            <a:off x="796052" y="4645223"/>
            <a:ext cx="6177439" cy="941546"/>
          </a:xfrm>
          <a:prstGeom prst="rect">
            <a:avLst/>
          </a:prstGeom>
          <a:noFill/>
          <a:ln/>
        </p:spPr>
        <p:txBody>
          <a:bodyPr wrap="square" lIns="0" tIns="0" rIns="0" bIns="0" rtlCol="0" anchor="t"/>
          <a:lstStyle/>
          <a:p>
            <a:pPr marL="0" indent="0" algn="l">
              <a:lnSpc>
                <a:spcPts val="1850"/>
              </a:lnSpc>
              <a:buNone/>
            </a:pPr>
            <a:r>
              <a:rPr lang="en-US" sz="1150" dirty="0">
                <a:solidFill>
                  <a:srgbClr val="15213F"/>
                </a:solidFill>
                <a:latin typeface="Roboto" pitchFamily="34" charset="0"/>
                <a:ea typeface="Roboto" pitchFamily="34" charset="-122"/>
                <a:cs typeface="Roboto" pitchFamily="34" charset="-120"/>
              </a:rPr>
              <a:t>Many GCCs still operate primarily as delivery and support centers rather than strategic innovation hubs. The transition to product ownership, strategic function leadership, and innovation mandates is ongoing. Bridging this "value gap" is essential for competitive positioning and value chain advancement.</a:t>
            </a:r>
            <a:endParaRPr lang="en-US" sz="1150" dirty="0"/>
          </a:p>
        </p:txBody>
      </p:sp>
      <p:sp>
        <p:nvSpPr>
          <p:cNvPr id="10" name="Shape 8"/>
          <p:cNvSpPr/>
          <p:nvPr/>
        </p:nvSpPr>
        <p:spPr>
          <a:xfrm>
            <a:off x="633770" y="5896094"/>
            <a:ext cx="6502003" cy="1407676"/>
          </a:xfrm>
          <a:prstGeom prst="roundRect">
            <a:avLst>
              <a:gd name="adj" fmla="val 1568"/>
            </a:avLst>
          </a:prstGeom>
          <a:solidFill>
            <a:srgbClr val="FBFCFE"/>
          </a:solidFill>
          <a:ln w="15240">
            <a:solidFill>
              <a:srgbClr val="CFD2D8"/>
            </a:solidFill>
            <a:prstDash val="solid"/>
          </a:ln>
        </p:spPr>
        <p:txBody>
          <a:bodyPr/>
          <a:lstStyle/>
          <a:p>
            <a:endParaRPr lang="en-US"/>
          </a:p>
        </p:txBody>
      </p:sp>
      <p:sp>
        <p:nvSpPr>
          <p:cNvPr id="11" name="Text 9"/>
          <p:cNvSpPr/>
          <p:nvPr/>
        </p:nvSpPr>
        <p:spPr>
          <a:xfrm>
            <a:off x="796052" y="6058376"/>
            <a:ext cx="3022283" cy="229910"/>
          </a:xfrm>
          <a:prstGeom prst="rect">
            <a:avLst/>
          </a:prstGeom>
          <a:noFill/>
          <a:ln/>
        </p:spPr>
        <p:txBody>
          <a:bodyPr wrap="none" lIns="0" tIns="0" rIns="0" bIns="0" rtlCol="0" anchor="t"/>
          <a:lstStyle/>
          <a:p>
            <a:pPr marL="0" indent="0" algn="l">
              <a:lnSpc>
                <a:spcPts val="1800"/>
              </a:lnSpc>
              <a:buNone/>
            </a:pPr>
            <a:r>
              <a:rPr lang="en-US" sz="1400" dirty="0">
                <a:solidFill>
                  <a:srgbClr val="15213F"/>
                </a:solidFill>
                <a:latin typeface="Roboto Slab" pitchFamily="34" charset="0"/>
                <a:ea typeface="Roboto Slab" pitchFamily="34" charset="-122"/>
                <a:cs typeface="Roboto Slab" pitchFamily="34" charset="-120"/>
              </a:rPr>
              <a:t>Innovation &amp; Technology Adoption</a:t>
            </a:r>
            <a:endParaRPr lang="en-US" sz="1400" dirty="0"/>
          </a:p>
        </p:txBody>
      </p:sp>
      <p:sp>
        <p:nvSpPr>
          <p:cNvPr id="12" name="Text 10"/>
          <p:cNvSpPr/>
          <p:nvPr/>
        </p:nvSpPr>
        <p:spPr>
          <a:xfrm>
            <a:off x="796052" y="6435328"/>
            <a:ext cx="6177439" cy="706160"/>
          </a:xfrm>
          <a:prstGeom prst="rect">
            <a:avLst/>
          </a:prstGeom>
          <a:noFill/>
          <a:ln/>
        </p:spPr>
        <p:txBody>
          <a:bodyPr wrap="square" lIns="0" tIns="0" rIns="0" bIns="0" rtlCol="0" anchor="t"/>
          <a:lstStyle/>
          <a:p>
            <a:pPr marL="0" indent="0" algn="l">
              <a:lnSpc>
                <a:spcPts val="1850"/>
              </a:lnSpc>
              <a:buNone/>
            </a:pPr>
            <a:r>
              <a:rPr lang="en-US" sz="1150" dirty="0">
                <a:solidFill>
                  <a:srgbClr val="15213F"/>
                </a:solidFill>
                <a:latin typeface="Roboto" pitchFamily="34" charset="0"/>
                <a:ea typeface="Roboto" pitchFamily="34" charset="-122"/>
                <a:cs typeface="Roboto" pitchFamily="34" charset="-120"/>
              </a:rPr>
              <a:t>While adoption of AI, ML, and engineering R&amp;D is accelerating, converting technical capability into tangible enterprise value—beyond experimentation and proof-of-concept stages—remains a critical challenge requiring sustained investment and organizational change.</a:t>
            </a:r>
            <a:endParaRPr lang="en-US" sz="1150" dirty="0"/>
          </a:p>
        </p:txBody>
      </p:sp>
      <p:sp>
        <p:nvSpPr>
          <p:cNvPr id="13" name="Shape 11"/>
          <p:cNvSpPr/>
          <p:nvPr/>
        </p:nvSpPr>
        <p:spPr>
          <a:xfrm>
            <a:off x="7502247" y="2315885"/>
            <a:ext cx="6502003" cy="1643063"/>
          </a:xfrm>
          <a:prstGeom prst="roundRect">
            <a:avLst>
              <a:gd name="adj" fmla="val 1343"/>
            </a:avLst>
          </a:prstGeom>
          <a:solidFill>
            <a:srgbClr val="FBFCFE"/>
          </a:solidFill>
          <a:ln w="15240">
            <a:solidFill>
              <a:srgbClr val="CFD2D8"/>
            </a:solidFill>
            <a:prstDash val="solid"/>
          </a:ln>
        </p:spPr>
        <p:txBody>
          <a:bodyPr/>
          <a:lstStyle/>
          <a:p>
            <a:endParaRPr lang="en-US"/>
          </a:p>
        </p:txBody>
      </p:sp>
      <p:sp>
        <p:nvSpPr>
          <p:cNvPr id="14" name="Text 12"/>
          <p:cNvSpPr/>
          <p:nvPr/>
        </p:nvSpPr>
        <p:spPr>
          <a:xfrm>
            <a:off x="7664529" y="2478167"/>
            <a:ext cx="2694742" cy="229910"/>
          </a:xfrm>
          <a:prstGeom prst="rect">
            <a:avLst/>
          </a:prstGeom>
          <a:noFill/>
          <a:ln/>
        </p:spPr>
        <p:txBody>
          <a:bodyPr wrap="none" lIns="0" tIns="0" rIns="0" bIns="0" rtlCol="0" anchor="t"/>
          <a:lstStyle/>
          <a:p>
            <a:pPr marL="0" indent="0" algn="l">
              <a:lnSpc>
                <a:spcPts val="1800"/>
              </a:lnSpc>
              <a:buNone/>
            </a:pPr>
            <a:r>
              <a:rPr lang="en-US" sz="1400" dirty="0">
                <a:solidFill>
                  <a:srgbClr val="15213F"/>
                </a:solidFill>
                <a:latin typeface="Roboto Slab" pitchFamily="34" charset="0"/>
                <a:ea typeface="Roboto Slab" pitchFamily="34" charset="-122"/>
                <a:cs typeface="Roboto Slab" pitchFamily="34" charset="-120"/>
              </a:rPr>
              <a:t>Regulatory &amp; Operational Risks</a:t>
            </a:r>
            <a:endParaRPr lang="en-US" sz="1400" dirty="0"/>
          </a:p>
        </p:txBody>
      </p:sp>
      <p:sp>
        <p:nvSpPr>
          <p:cNvPr id="15" name="Text 13"/>
          <p:cNvSpPr/>
          <p:nvPr/>
        </p:nvSpPr>
        <p:spPr>
          <a:xfrm>
            <a:off x="7664529" y="2855119"/>
            <a:ext cx="6177439" cy="941546"/>
          </a:xfrm>
          <a:prstGeom prst="rect">
            <a:avLst/>
          </a:prstGeom>
          <a:noFill/>
          <a:ln/>
        </p:spPr>
        <p:txBody>
          <a:bodyPr wrap="square" lIns="0" tIns="0" rIns="0" bIns="0" rtlCol="0" anchor="t"/>
          <a:lstStyle/>
          <a:p>
            <a:pPr marL="0" indent="0" algn="l">
              <a:lnSpc>
                <a:spcPts val="1850"/>
              </a:lnSpc>
              <a:buNone/>
            </a:pPr>
            <a:r>
              <a:rPr lang="en-US" sz="1150" dirty="0">
                <a:solidFill>
                  <a:srgbClr val="15213F"/>
                </a:solidFill>
                <a:latin typeface="Roboto" pitchFamily="34" charset="0"/>
                <a:ea typeface="Roboto" pitchFamily="34" charset="-122"/>
                <a:cs typeface="Roboto" pitchFamily="34" charset="-120"/>
              </a:rPr>
              <a:t>Given accelerated growth, regulatory compliance, data privacy requirements, IP protection mechanisms, and global delivery risks are increasingly prominent. Concentration risk exists where GCCs are highly concentrated in limited cities or functions, creating potential disruption vulnerabilities.</a:t>
            </a:r>
            <a:endParaRPr lang="en-US" sz="1150" dirty="0"/>
          </a:p>
        </p:txBody>
      </p:sp>
      <p:sp>
        <p:nvSpPr>
          <p:cNvPr id="16" name="Shape 14"/>
          <p:cNvSpPr/>
          <p:nvPr/>
        </p:nvSpPr>
        <p:spPr>
          <a:xfrm>
            <a:off x="7502247" y="4105989"/>
            <a:ext cx="6502003" cy="1407676"/>
          </a:xfrm>
          <a:prstGeom prst="roundRect">
            <a:avLst>
              <a:gd name="adj" fmla="val 1568"/>
            </a:avLst>
          </a:prstGeom>
          <a:solidFill>
            <a:srgbClr val="FBFCFE"/>
          </a:solidFill>
          <a:ln w="15240">
            <a:solidFill>
              <a:srgbClr val="CFD2D8"/>
            </a:solidFill>
            <a:prstDash val="solid"/>
          </a:ln>
        </p:spPr>
        <p:txBody>
          <a:bodyPr/>
          <a:lstStyle/>
          <a:p>
            <a:endParaRPr lang="en-US"/>
          </a:p>
        </p:txBody>
      </p:sp>
      <p:sp>
        <p:nvSpPr>
          <p:cNvPr id="17" name="Text 15"/>
          <p:cNvSpPr/>
          <p:nvPr/>
        </p:nvSpPr>
        <p:spPr>
          <a:xfrm>
            <a:off x="7664529" y="4268272"/>
            <a:ext cx="2308503" cy="229910"/>
          </a:xfrm>
          <a:prstGeom prst="rect">
            <a:avLst/>
          </a:prstGeom>
          <a:noFill/>
          <a:ln/>
        </p:spPr>
        <p:txBody>
          <a:bodyPr wrap="none" lIns="0" tIns="0" rIns="0" bIns="0" rtlCol="0" anchor="t"/>
          <a:lstStyle/>
          <a:p>
            <a:pPr marL="0" indent="0" algn="l">
              <a:lnSpc>
                <a:spcPts val="1800"/>
              </a:lnSpc>
              <a:buNone/>
            </a:pPr>
            <a:r>
              <a:rPr lang="en-US" sz="1400" dirty="0">
                <a:solidFill>
                  <a:srgbClr val="15213F"/>
                </a:solidFill>
                <a:latin typeface="Roboto Slab" pitchFamily="34" charset="0"/>
                <a:ea typeface="Roboto Slab" pitchFamily="34" charset="-122"/>
                <a:cs typeface="Roboto Slab" pitchFamily="34" charset="-120"/>
              </a:rPr>
              <a:t>Geographic Diversification</a:t>
            </a:r>
            <a:endParaRPr lang="en-US" sz="1400" dirty="0"/>
          </a:p>
        </p:txBody>
      </p:sp>
      <p:sp>
        <p:nvSpPr>
          <p:cNvPr id="18" name="Text 16"/>
          <p:cNvSpPr/>
          <p:nvPr/>
        </p:nvSpPr>
        <p:spPr>
          <a:xfrm>
            <a:off x="7664529" y="4645223"/>
            <a:ext cx="6177439" cy="706160"/>
          </a:xfrm>
          <a:prstGeom prst="rect">
            <a:avLst/>
          </a:prstGeom>
          <a:noFill/>
          <a:ln/>
        </p:spPr>
        <p:txBody>
          <a:bodyPr wrap="square" lIns="0" tIns="0" rIns="0" bIns="0" rtlCol="0" anchor="t"/>
          <a:lstStyle/>
          <a:p>
            <a:pPr marL="0" indent="0" algn="l">
              <a:lnSpc>
                <a:spcPts val="1850"/>
              </a:lnSpc>
              <a:buNone/>
            </a:pPr>
            <a:r>
              <a:rPr lang="en-US" sz="1150" dirty="0">
                <a:solidFill>
                  <a:srgbClr val="15213F"/>
                </a:solidFill>
                <a:latin typeface="Roboto" pitchFamily="34" charset="0"/>
                <a:ea typeface="Roboto" pitchFamily="34" charset="-122"/>
                <a:cs typeface="Roboto" pitchFamily="34" charset="-120"/>
              </a:rPr>
              <a:t>Movement into Tier-2 and Tier-3 cities presents significant opportunities for cost optimization and talent access, but also challenges around infrastructure readiness, ecosystem maturity, and talent pipeline development in non-metro locations.</a:t>
            </a:r>
            <a:endParaRPr lang="en-US" sz="1150" dirty="0"/>
          </a:p>
        </p:txBody>
      </p:sp>
      <p:sp>
        <p:nvSpPr>
          <p:cNvPr id="19" name="Shape 17"/>
          <p:cNvSpPr/>
          <p:nvPr/>
        </p:nvSpPr>
        <p:spPr>
          <a:xfrm>
            <a:off x="7502247" y="5660708"/>
            <a:ext cx="6502003" cy="1407676"/>
          </a:xfrm>
          <a:prstGeom prst="roundRect">
            <a:avLst>
              <a:gd name="adj" fmla="val 1568"/>
            </a:avLst>
          </a:prstGeom>
          <a:solidFill>
            <a:srgbClr val="FBFCFE"/>
          </a:solidFill>
          <a:ln w="15240">
            <a:solidFill>
              <a:srgbClr val="CFD2D8"/>
            </a:solidFill>
            <a:prstDash val="solid"/>
          </a:ln>
        </p:spPr>
        <p:txBody>
          <a:bodyPr/>
          <a:lstStyle/>
          <a:p>
            <a:endParaRPr lang="en-US"/>
          </a:p>
        </p:txBody>
      </p:sp>
      <p:sp>
        <p:nvSpPr>
          <p:cNvPr id="20" name="Text 18"/>
          <p:cNvSpPr/>
          <p:nvPr/>
        </p:nvSpPr>
        <p:spPr>
          <a:xfrm>
            <a:off x="7664529" y="5822990"/>
            <a:ext cx="3634740" cy="229910"/>
          </a:xfrm>
          <a:prstGeom prst="rect">
            <a:avLst/>
          </a:prstGeom>
          <a:noFill/>
          <a:ln/>
        </p:spPr>
        <p:txBody>
          <a:bodyPr wrap="none" lIns="0" tIns="0" rIns="0" bIns="0" rtlCol="0" anchor="t"/>
          <a:lstStyle/>
          <a:p>
            <a:pPr marL="0" indent="0" algn="l">
              <a:lnSpc>
                <a:spcPts val="1800"/>
              </a:lnSpc>
              <a:buNone/>
            </a:pPr>
            <a:r>
              <a:rPr lang="en-US" sz="1400" dirty="0">
                <a:solidFill>
                  <a:srgbClr val="15213F"/>
                </a:solidFill>
                <a:latin typeface="Roboto Slab" pitchFamily="34" charset="0"/>
                <a:ea typeface="Roboto Slab" pitchFamily="34" charset="-122"/>
                <a:cs typeface="Roboto Slab" pitchFamily="34" charset="-120"/>
              </a:rPr>
              <a:t>Competitive Pressure &amp; Global Positioning</a:t>
            </a:r>
            <a:endParaRPr lang="en-US" sz="1400" dirty="0"/>
          </a:p>
        </p:txBody>
      </p:sp>
      <p:sp>
        <p:nvSpPr>
          <p:cNvPr id="21" name="Text 19"/>
          <p:cNvSpPr/>
          <p:nvPr/>
        </p:nvSpPr>
        <p:spPr>
          <a:xfrm>
            <a:off x="7664529" y="6199942"/>
            <a:ext cx="6177439" cy="706160"/>
          </a:xfrm>
          <a:prstGeom prst="rect">
            <a:avLst/>
          </a:prstGeom>
          <a:noFill/>
          <a:ln/>
        </p:spPr>
        <p:txBody>
          <a:bodyPr wrap="square" lIns="0" tIns="0" rIns="0" bIns="0" rtlCol="0" anchor="t"/>
          <a:lstStyle/>
          <a:p>
            <a:pPr marL="0" indent="0" algn="l">
              <a:lnSpc>
                <a:spcPts val="1850"/>
              </a:lnSpc>
              <a:buNone/>
            </a:pPr>
            <a:r>
              <a:rPr lang="en-US" sz="1150" dirty="0">
                <a:solidFill>
                  <a:srgbClr val="15213F"/>
                </a:solidFill>
                <a:latin typeface="Roboto" pitchFamily="34" charset="0"/>
                <a:ea typeface="Roboto" pitchFamily="34" charset="-122"/>
                <a:cs typeface="Roboto" pitchFamily="34" charset="-120"/>
              </a:rPr>
              <a:t>As Indian GCCs evolve, they face intensifying global competition from alternative destinations including Poland, Philippines, and UAE. Centers must simultaneously maintain cost advantages, talent advantages, and deliver on higher-value strategic mandates.</a:t>
            </a:r>
            <a:endParaRPr lang="en-US" sz="11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93790" y="1271588"/>
            <a:ext cx="6477953" cy="575905"/>
          </a:xfrm>
          <a:prstGeom prst="rect">
            <a:avLst/>
          </a:prstGeom>
          <a:noFill/>
          <a:ln/>
        </p:spPr>
        <p:txBody>
          <a:bodyPr wrap="none" lIns="0" tIns="0" rIns="0" bIns="0" rtlCol="0" anchor="t"/>
          <a:lstStyle/>
          <a:p>
            <a:pPr marL="0" indent="0" algn="l">
              <a:lnSpc>
                <a:spcPts val="4500"/>
              </a:lnSpc>
              <a:buNone/>
            </a:pPr>
            <a:r>
              <a:rPr lang="en-US" sz="3600" dirty="0">
                <a:solidFill>
                  <a:srgbClr val="3257B8"/>
                </a:solidFill>
                <a:latin typeface="Roboto Slab" pitchFamily="34" charset="0"/>
                <a:ea typeface="Roboto Slab" pitchFamily="34" charset="-122"/>
                <a:cs typeface="Roboto Slab" pitchFamily="34" charset="-120"/>
              </a:rPr>
              <a:t>India Tax Landscape for GCCs</a:t>
            </a:r>
            <a:endParaRPr lang="en-US" sz="3600" dirty="0"/>
          </a:p>
        </p:txBody>
      </p:sp>
      <p:sp>
        <p:nvSpPr>
          <p:cNvPr id="3" name="Text 1"/>
          <p:cNvSpPr/>
          <p:nvPr/>
        </p:nvSpPr>
        <p:spPr>
          <a:xfrm>
            <a:off x="793790" y="2215991"/>
            <a:ext cx="13042821" cy="589598"/>
          </a:xfrm>
          <a:prstGeom prst="rect">
            <a:avLst/>
          </a:prstGeom>
          <a:noFill/>
          <a:ln/>
        </p:spPr>
        <p:txBody>
          <a:bodyPr wrap="square" lIns="0" tIns="0" rIns="0" bIns="0" rtlCol="0" anchor="t"/>
          <a:lstStyle/>
          <a:p>
            <a:pPr marL="0" indent="0" algn="l">
              <a:lnSpc>
                <a:spcPts val="2300"/>
              </a:lnSpc>
              <a:buNone/>
            </a:pPr>
            <a:r>
              <a:rPr lang="en-US" sz="1450" dirty="0">
                <a:solidFill>
                  <a:srgbClr val="15213F"/>
                </a:solidFill>
                <a:latin typeface="Roboto" pitchFamily="34" charset="0"/>
                <a:ea typeface="Roboto" pitchFamily="34" charset="-122"/>
                <a:cs typeface="Roboto" pitchFamily="34" charset="-120"/>
              </a:rPr>
              <a:t>The Indian tax environment for Global Capability Centers is characterized by increasing sophistication in regulatory oversight, evolving transfer pricing frameworks, and heightened scrutiny of cross-border value flows. Understanding this landscape is critical for sustainable GCC operations.</a:t>
            </a:r>
            <a:endParaRPr lang="en-US" sz="1450" dirty="0"/>
          </a:p>
        </p:txBody>
      </p:sp>
      <p:sp>
        <p:nvSpPr>
          <p:cNvPr id="4" name="Shape 2"/>
          <p:cNvSpPr/>
          <p:nvPr/>
        </p:nvSpPr>
        <p:spPr>
          <a:xfrm>
            <a:off x="793790" y="3012877"/>
            <a:ext cx="414576" cy="414576"/>
          </a:xfrm>
          <a:prstGeom prst="roundRect">
            <a:avLst>
              <a:gd name="adj" fmla="val 6668"/>
            </a:avLst>
          </a:prstGeom>
          <a:solidFill>
            <a:srgbClr val="E9ECF2"/>
          </a:solidFill>
          <a:ln/>
        </p:spPr>
        <p:txBody>
          <a:bodyPr/>
          <a:lstStyle/>
          <a:p>
            <a:endParaRPr lang="en-US"/>
          </a:p>
        </p:txBody>
      </p:sp>
      <p:sp>
        <p:nvSpPr>
          <p:cNvPr id="5" name="Text 3"/>
          <p:cNvSpPr/>
          <p:nvPr/>
        </p:nvSpPr>
        <p:spPr>
          <a:xfrm>
            <a:off x="1392555" y="3076218"/>
            <a:ext cx="4239578" cy="287893"/>
          </a:xfrm>
          <a:prstGeom prst="rect">
            <a:avLst/>
          </a:prstGeom>
          <a:noFill/>
          <a:ln/>
        </p:spPr>
        <p:txBody>
          <a:bodyPr wrap="none" lIns="0" tIns="0" rIns="0" bIns="0" rtlCol="0" anchor="t"/>
          <a:lstStyle/>
          <a:p>
            <a:pPr marL="0" indent="0" algn="l">
              <a:lnSpc>
                <a:spcPts val="2250"/>
              </a:lnSpc>
              <a:buNone/>
            </a:pPr>
            <a:r>
              <a:rPr lang="en-US" sz="1800" dirty="0">
                <a:solidFill>
                  <a:srgbClr val="15213F"/>
                </a:solidFill>
                <a:latin typeface="Roboto Slab" pitchFamily="34" charset="0"/>
                <a:ea typeface="Roboto Slab" pitchFamily="34" charset="-122"/>
                <a:cs typeface="Roboto Slab" pitchFamily="34" charset="-120"/>
              </a:rPr>
              <a:t>Service Characterization Critical for TP</a:t>
            </a:r>
            <a:endParaRPr lang="en-US" sz="1800" dirty="0"/>
          </a:p>
        </p:txBody>
      </p:sp>
      <p:sp>
        <p:nvSpPr>
          <p:cNvPr id="6" name="Text 4"/>
          <p:cNvSpPr/>
          <p:nvPr/>
        </p:nvSpPr>
        <p:spPr>
          <a:xfrm>
            <a:off x="1392555" y="3474601"/>
            <a:ext cx="5807512" cy="1179195"/>
          </a:xfrm>
          <a:prstGeom prst="rect">
            <a:avLst/>
          </a:prstGeom>
          <a:noFill/>
          <a:ln/>
        </p:spPr>
        <p:txBody>
          <a:bodyPr wrap="square" lIns="0" tIns="0" rIns="0" bIns="0" rtlCol="0" anchor="t"/>
          <a:lstStyle/>
          <a:p>
            <a:pPr marL="0" indent="0" algn="l">
              <a:lnSpc>
                <a:spcPts val="2300"/>
              </a:lnSpc>
              <a:buNone/>
            </a:pPr>
            <a:r>
              <a:rPr lang="en-US" sz="1450" dirty="0">
                <a:solidFill>
                  <a:srgbClr val="15213F"/>
                </a:solidFill>
                <a:latin typeface="Roboto" pitchFamily="34" charset="0"/>
                <a:ea typeface="Roboto" pitchFamily="34" charset="-122"/>
                <a:cs typeface="Roboto" pitchFamily="34" charset="-120"/>
              </a:rPr>
              <a:t>The characterization of services provided by GCCs—routine versus strategic, low-value-added versus innovation-intensive—fundamentally determines applicable transfer pricing methodologies and defensible profit margins. Mischaracterization creates substantial audit risk.</a:t>
            </a:r>
            <a:endParaRPr lang="en-US" sz="1450" dirty="0"/>
          </a:p>
        </p:txBody>
      </p:sp>
      <p:sp>
        <p:nvSpPr>
          <p:cNvPr id="7" name="Shape 5"/>
          <p:cNvSpPr/>
          <p:nvPr/>
        </p:nvSpPr>
        <p:spPr>
          <a:xfrm>
            <a:off x="7430333" y="3012877"/>
            <a:ext cx="414576" cy="414576"/>
          </a:xfrm>
          <a:prstGeom prst="roundRect">
            <a:avLst>
              <a:gd name="adj" fmla="val 6668"/>
            </a:avLst>
          </a:prstGeom>
          <a:solidFill>
            <a:srgbClr val="E9ECF2"/>
          </a:solidFill>
          <a:ln/>
        </p:spPr>
        <p:txBody>
          <a:bodyPr/>
          <a:lstStyle/>
          <a:p>
            <a:endParaRPr lang="en-US"/>
          </a:p>
        </p:txBody>
      </p:sp>
      <p:sp>
        <p:nvSpPr>
          <p:cNvPr id="8" name="Text 6"/>
          <p:cNvSpPr/>
          <p:nvPr/>
        </p:nvSpPr>
        <p:spPr>
          <a:xfrm>
            <a:off x="8029099" y="3076218"/>
            <a:ext cx="4304228" cy="287893"/>
          </a:xfrm>
          <a:prstGeom prst="rect">
            <a:avLst/>
          </a:prstGeom>
          <a:noFill/>
          <a:ln/>
        </p:spPr>
        <p:txBody>
          <a:bodyPr wrap="none" lIns="0" tIns="0" rIns="0" bIns="0" rtlCol="0" anchor="t"/>
          <a:lstStyle/>
          <a:p>
            <a:pPr marL="0" indent="0" algn="l">
              <a:lnSpc>
                <a:spcPts val="2250"/>
              </a:lnSpc>
              <a:buNone/>
            </a:pPr>
            <a:r>
              <a:rPr lang="en-US" sz="1800" dirty="0">
                <a:solidFill>
                  <a:srgbClr val="15213F"/>
                </a:solidFill>
                <a:latin typeface="Roboto Slab" pitchFamily="34" charset="0"/>
                <a:ea typeface="Roboto Slab" pitchFamily="34" charset="-122"/>
                <a:cs typeface="Roboto Slab" pitchFamily="34" charset="-120"/>
              </a:rPr>
              <a:t>Growing Focus on Intangibles &amp; DEMPE</a:t>
            </a:r>
            <a:endParaRPr lang="en-US" sz="1800" dirty="0"/>
          </a:p>
        </p:txBody>
      </p:sp>
      <p:sp>
        <p:nvSpPr>
          <p:cNvPr id="9" name="Text 7"/>
          <p:cNvSpPr/>
          <p:nvPr/>
        </p:nvSpPr>
        <p:spPr>
          <a:xfrm>
            <a:off x="8029099" y="3474601"/>
            <a:ext cx="5807512" cy="1473994"/>
          </a:xfrm>
          <a:prstGeom prst="rect">
            <a:avLst/>
          </a:prstGeom>
          <a:noFill/>
          <a:ln/>
        </p:spPr>
        <p:txBody>
          <a:bodyPr wrap="square" lIns="0" tIns="0" rIns="0" bIns="0" rtlCol="0" anchor="t"/>
          <a:lstStyle/>
          <a:p>
            <a:pPr marL="0" indent="0" algn="l">
              <a:lnSpc>
                <a:spcPts val="2300"/>
              </a:lnSpc>
              <a:buNone/>
            </a:pPr>
            <a:r>
              <a:rPr lang="en-US" sz="1450" dirty="0">
                <a:solidFill>
                  <a:srgbClr val="15213F"/>
                </a:solidFill>
                <a:latin typeface="Roboto" pitchFamily="34" charset="0"/>
                <a:ea typeface="Roboto" pitchFamily="34" charset="-122"/>
                <a:cs typeface="Roboto" pitchFamily="34" charset="-120"/>
              </a:rPr>
              <a:t>Tax authorities are intensifying scrutiny of intangible asset development, ownership, and exploitation. The DEMPE framework (Development, Enhancement, Maintenance, Protection, Exploitation) is central to assessing whether appropriate profits are allocated to Indian operations performing these functions.</a:t>
            </a:r>
            <a:endParaRPr lang="en-US" sz="1450" dirty="0"/>
          </a:p>
        </p:txBody>
      </p:sp>
      <p:sp>
        <p:nvSpPr>
          <p:cNvPr id="10" name="Shape 8"/>
          <p:cNvSpPr/>
          <p:nvPr/>
        </p:nvSpPr>
        <p:spPr>
          <a:xfrm>
            <a:off x="793790" y="5317093"/>
            <a:ext cx="414576" cy="414576"/>
          </a:xfrm>
          <a:prstGeom prst="roundRect">
            <a:avLst>
              <a:gd name="adj" fmla="val 6668"/>
            </a:avLst>
          </a:prstGeom>
          <a:solidFill>
            <a:srgbClr val="E9ECF2"/>
          </a:solidFill>
          <a:ln/>
        </p:spPr>
        <p:txBody>
          <a:bodyPr/>
          <a:lstStyle/>
          <a:p>
            <a:endParaRPr lang="en-US"/>
          </a:p>
        </p:txBody>
      </p:sp>
      <p:sp>
        <p:nvSpPr>
          <p:cNvPr id="11" name="Text 9"/>
          <p:cNvSpPr/>
          <p:nvPr/>
        </p:nvSpPr>
        <p:spPr>
          <a:xfrm>
            <a:off x="1392555" y="5380434"/>
            <a:ext cx="5719882" cy="287893"/>
          </a:xfrm>
          <a:prstGeom prst="rect">
            <a:avLst/>
          </a:prstGeom>
          <a:noFill/>
          <a:ln/>
        </p:spPr>
        <p:txBody>
          <a:bodyPr wrap="none" lIns="0" tIns="0" rIns="0" bIns="0" rtlCol="0" anchor="t"/>
          <a:lstStyle/>
          <a:p>
            <a:pPr marL="0" indent="0" algn="l">
              <a:lnSpc>
                <a:spcPts val="2250"/>
              </a:lnSpc>
              <a:buNone/>
            </a:pPr>
            <a:r>
              <a:rPr lang="en-US" sz="1800" dirty="0">
                <a:solidFill>
                  <a:srgbClr val="15213F"/>
                </a:solidFill>
                <a:latin typeface="Roboto Slab" pitchFamily="34" charset="0"/>
                <a:ea typeface="Roboto Slab" pitchFamily="34" charset="-122"/>
                <a:cs typeface="Roboto Slab" pitchFamily="34" charset="-120"/>
              </a:rPr>
              <a:t>Scrutiny on Cost Allocations &amp; Management Charges</a:t>
            </a:r>
            <a:endParaRPr lang="en-US" sz="1800" dirty="0"/>
          </a:p>
        </p:txBody>
      </p:sp>
      <p:sp>
        <p:nvSpPr>
          <p:cNvPr id="12" name="Text 10"/>
          <p:cNvSpPr/>
          <p:nvPr/>
        </p:nvSpPr>
        <p:spPr>
          <a:xfrm>
            <a:off x="1392555" y="5778817"/>
            <a:ext cx="5807512" cy="1179195"/>
          </a:xfrm>
          <a:prstGeom prst="rect">
            <a:avLst/>
          </a:prstGeom>
          <a:noFill/>
          <a:ln/>
        </p:spPr>
        <p:txBody>
          <a:bodyPr wrap="square" lIns="0" tIns="0" rIns="0" bIns="0" rtlCol="0" anchor="t"/>
          <a:lstStyle/>
          <a:p>
            <a:pPr marL="0" indent="0" algn="l">
              <a:lnSpc>
                <a:spcPts val="2300"/>
              </a:lnSpc>
              <a:buNone/>
            </a:pPr>
            <a:r>
              <a:rPr lang="en-US" sz="1450" dirty="0">
                <a:solidFill>
                  <a:srgbClr val="15213F"/>
                </a:solidFill>
                <a:latin typeface="Roboto" pitchFamily="34" charset="0"/>
                <a:ea typeface="Roboto" pitchFamily="34" charset="-122"/>
                <a:cs typeface="Roboto" pitchFamily="34" charset="-120"/>
              </a:rPr>
              <a:t>Intercompany cost allocations, management service fees, and shared service charges face rigorous examination. Authorities challenge arrangements lacking clear commercial rationale, adequate documentation, or arm's length pricing support.</a:t>
            </a:r>
            <a:endParaRPr lang="en-US" sz="1450" dirty="0"/>
          </a:p>
        </p:txBody>
      </p:sp>
      <p:sp>
        <p:nvSpPr>
          <p:cNvPr id="13" name="Shape 11"/>
          <p:cNvSpPr/>
          <p:nvPr/>
        </p:nvSpPr>
        <p:spPr>
          <a:xfrm>
            <a:off x="7430333" y="5317093"/>
            <a:ext cx="414576" cy="414576"/>
          </a:xfrm>
          <a:prstGeom prst="roundRect">
            <a:avLst>
              <a:gd name="adj" fmla="val 6668"/>
            </a:avLst>
          </a:prstGeom>
          <a:solidFill>
            <a:srgbClr val="E9ECF2"/>
          </a:solidFill>
          <a:ln/>
        </p:spPr>
        <p:txBody>
          <a:bodyPr/>
          <a:lstStyle/>
          <a:p>
            <a:endParaRPr lang="en-US"/>
          </a:p>
        </p:txBody>
      </p:sp>
      <p:sp>
        <p:nvSpPr>
          <p:cNvPr id="14" name="Text 12"/>
          <p:cNvSpPr/>
          <p:nvPr/>
        </p:nvSpPr>
        <p:spPr>
          <a:xfrm>
            <a:off x="8029099" y="5380434"/>
            <a:ext cx="5169694" cy="287893"/>
          </a:xfrm>
          <a:prstGeom prst="rect">
            <a:avLst/>
          </a:prstGeom>
          <a:noFill/>
          <a:ln/>
        </p:spPr>
        <p:txBody>
          <a:bodyPr wrap="none" lIns="0" tIns="0" rIns="0" bIns="0" rtlCol="0" anchor="t"/>
          <a:lstStyle/>
          <a:p>
            <a:pPr marL="0" indent="0" algn="l">
              <a:lnSpc>
                <a:spcPts val="2250"/>
              </a:lnSpc>
              <a:buNone/>
            </a:pPr>
            <a:r>
              <a:rPr lang="en-US" sz="1800" dirty="0">
                <a:solidFill>
                  <a:srgbClr val="15213F"/>
                </a:solidFill>
                <a:latin typeface="Roboto Slab" pitchFamily="34" charset="0"/>
                <a:ea typeface="Roboto Slab" pitchFamily="34" charset="-122"/>
                <a:cs typeface="Roboto Slab" pitchFamily="34" charset="-120"/>
              </a:rPr>
              <a:t>Regulatory Focus on Cross-Border Transactions</a:t>
            </a:r>
            <a:endParaRPr lang="en-US" sz="1800" dirty="0"/>
          </a:p>
        </p:txBody>
      </p:sp>
      <p:sp>
        <p:nvSpPr>
          <p:cNvPr id="15" name="Text 13"/>
          <p:cNvSpPr/>
          <p:nvPr/>
        </p:nvSpPr>
        <p:spPr>
          <a:xfrm>
            <a:off x="8029099" y="5778817"/>
            <a:ext cx="5807512" cy="1179195"/>
          </a:xfrm>
          <a:prstGeom prst="rect">
            <a:avLst/>
          </a:prstGeom>
          <a:noFill/>
          <a:ln/>
        </p:spPr>
        <p:txBody>
          <a:bodyPr wrap="square" lIns="0" tIns="0" rIns="0" bIns="0" rtlCol="0" anchor="t"/>
          <a:lstStyle/>
          <a:p>
            <a:pPr marL="0" indent="0" algn="l">
              <a:lnSpc>
                <a:spcPts val="2300"/>
              </a:lnSpc>
              <a:buNone/>
            </a:pPr>
            <a:r>
              <a:rPr lang="en-US" sz="1450" dirty="0">
                <a:solidFill>
                  <a:srgbClr val="15213F"/>
                </a:solidFill>
                <a:latin typeface="Roboto" pitchFamily="34" charset="0"/>
                <a:ea typeface="Roboto" pitchFamily="34" charset="-122"/>
                <a:cs typeface="Roboto" pitchFamily="34" charset="-120"/>
              </a:rPr>
              <a:t>All cross-border related party transactions receive heightened attention, requiring comprehensive documentation, contemporaneous benchmarking studies, and clear functional analysis demonstrating value creation and risk allocation.</a:t>
            </a:r>
            <a:endParaRPr lang="en-US" sz="14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641509" y="747713"/>
            <a:ext cx="5663089" cy="465296"/>
          </a:xfrm>
          <a:prstGeom prst="rect">
            <a:avLst/>
          </a:prstGeom>
          <a:noFill/>
          <a:ln/>
        </p:spPr>
        <p:txBody>
          <a:bodyPr wrap="none" lIns="0" tIns="0" rIns="0" bIns="0" rtlCol="0" anchor="t"/>
          <a:lstStyle/>
          <a:p>
            <a:pPr marL="0" indent="0" algn="l">
              <a:lnSpc>
                <a:spcPts val="3650"/>
              </a:lnSpc>
              <a:buNone/>
            </a:pPr>
            <a:r>
              <a:rPr lang="en-US" sz="2900" dirty="0">
                <a:solidFill>
                  <a:srgbClr val="3257B8"/>
                </a:solidFill>
                <a:latin typeface="Roboto Slab" pitchFamily="34" charset="0"/>
                <a:ea typeface="Roboto Slab" pitchFamily="34" charset="-122"/>
                <a:cs typeface="Roboto Slab" pitchFamily="34" charset="-120"/>
              </a:rPr>
              <a:t>Key Transfer Pricing Challenges</a:t>
            </a:r>
            <a:endParaRPr lang="en-US" sz="2900" dirty="0"/>
          </a:p>
        </p:txBody>
      </p:sp>
      <p:sp>
        <p:nvSpPr>
          <p:cNvPr id="3" name="Text 1"/>
          <p:cNvSpPr/>
          <p:nvPr/>
        </p:nvSpPr>
        <p:spPr>
          <a:xfrm>
            <a:off x="641509" y="1510784"/>
            <a:ext cx="13347383" cy="476488"/>
          </a:xfrm>
          <a:prstGeom prst="rect">
            <a:avLst/>
          </a:prstGeom>
          <a:noFill/>
          <a:ln/>
        </p:spPr>
        <p:txBody>
          <a:bodyPr wrap="square" lIns="0" tIns="0" rIns="0" bIns="0" rtlCol="0" anchor="t"/>
          <a:lstStyle/>
          <a:p>
            <a:pPr marL="0" indent="0" algn="l">
              <a:lnSpc>
                <a:spcPts val="1850"/>
              </a:lnSpc>
              <a:buNone/>
            </a:pPr>
            <a:r>
              <a:rPr lang="en-US" sz="1150" dirty="0">
                <a:solidFill>
                  <a:srgbClr val="15213F"/>
                </a:solidFill>
                <a:latin typeface="Roboto" pitchFamily="34" charset="0"/>
                <a:ea typeface="Roboto" pitchFamily="34" charset="-122"/>
                <a:cs typeface="Roboto" pitchFamily="34" charset="-120"/>
              </a:rPr>
              <a:t>Transfer pricing compliance represents one of the most significant tax risks for GCC operations in India. The complexity stems from evolving functional profiles, limited comparable data, and the intersection of domestic Indian requirements with global tax planning considerations.</a:t>
            </a:r>
            <a:endParaRPr lang="en-US" sz="1150" dirty="0"/>
          </a:p>
        </p:txBody>
      </p:sp>
      <p:sp>
        <p:nvSpPr>
          <p:cNvPr id="4" name="Text 2"/>
          <p:cNvSpPr/>
          <p:nvPr/>
        </p:nvSpPr>
        <p:spPr>
          <a:xfrm>
            <a:off x="641509" y="2303621"/>
            <a:ext cx="2746415" cy="279202"/>
          </a:xfrm>
          <a:prstGeom prst="rect">
            <a:avLst/>
          </a:prstGeom>
          <a:noFill/>
          <a:ln/>
        </p:spPr>
        <p:txBody>
          <a:bodyPr wrap="none" lIns="0" tIns="0" rIns="0" bIns="0" rtlCol="0" anchor="t"/>
          <a:lstStyle/>
          <a:p>
            <a:pPr marL="0" indent="0" algn="l">
              <a:lnSpc>
                <a:spcPts val="2150"/>
              </a:lnSpc>
              <a:buNone/>
            </a:pPr>
            <a:r>
              <a:rPr lang="en-US" sz="1750" dirty="0">
                <a:solidFill>
                  <a:srgbClr val="3257B8"/>
                </a:solidFill>
                <a:latin typeface="Roboto Slab" pitchFamily="34" charset="0"/>
                <a:ea typeface="Roboto Slab" pitchFamily="34" charset="-122"/>
                <a:cs typeface="Roboto Slab" pitchFamily="34" charset="-120"/>
              </a:rPr>
              <a:t>Traditional TP Challenges</a:t>
            </a:r>
            <a:endParaRPr lang="en-US" sz="1750" dirty="0"/>
          </a:p>
        </p:txBody>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7349" y="2754868"/>
            <a:ext cx="223361" cy="223361"/>
          </a:xfrm>
          <a:prstGeom prst="rect">
            <a:avLst/>
          </a:prstGeom>
        </p:spPr>
      </p:pic>
      <p:sp>
        <p:nvSpPr>
          <p:cNvPr id="6" name="Text 3"/>
          <p:cNvSpPr/>
          <p:nvPr/>
        </p:nvSpPr>
        <p:spPr>
          <a:xfrm>
            <a:off x="1125379" y="2750344"/>
            <a:ext cx="3612594" cy="232767"/>
          </a:xfrm>
          <a:prstGeom prst="rect">
            <a:avLst/>
          </a:prstGeom>
          <a:noFill/>
          <a:ln/>
        </p:spPr>
        <p:txBody>
          <a:bodyPr wrap="none" lIns="0" tIns="0" rIns="0" bIns="0" rtlCol="0" anchor="t"/>
          <a:lstStyle/>
          <a:p>
            <a:pPr marL="0" indent="0" algn="l">
              <a:lnSpc>
                <a:spcPts val="1800"/>
              </a:lnSpc>
              <a:buNone/>
            </a:pPr>
            <a:r>
              <a:rPr lang="en-US" sz="1450" dirty="0">
                <a:solidFill>
                  <a:srgbClr val="15213F"/>
                </a:solidFill>
                <a:latin typeface="Roboto Slab" pitchFamily="34" charset="0"/>
                <a:ea typeface="Roboto Slab" pitchFamily="34" charset="-122"/>
                <a:cs typeface="Roboto Slab" pitchFamily="34" charset="-120"/>
              </a:rPr>
              <a:t>Limited Comparables for Advanced Roles</a:t>
            </a:r>
            <a:endParaRPr lang="en-US" sz="1450" dirty="0"/>
          </a:p>
        </p:txBody>
      </p:sp>
      <p:sp>
        <p:nvSpPr>
          <p:cNvPr id="7" name="Text 4"/>
          <p:cNvSpPr/>
          <p:nvPr/>
        </p:nvSpPr>
        <p:spPr>
          <a:xfrm>
            <a:off x="1125379" y="3131939"/>
            <a:ext cx="6008132" cy="476488"/>
          </a:xfrm>
          <a:prstGeom prst="rect">
            <a:avLst/>
          </a:prstGeom>
          <a:noFill/>
          <a:ln/>
        </p:spPr>
        <p:txBody>
          <a:bodyPr wrap="square" lIns="0" tIns="0" rIns="0" bIns="0" rtlCol="0" anchor="t"/>
          <a:lstStyle/>
          <a:p>
            <a:pPr marL="0" indent="0" algn="l">
              <a:lnSpc>
                <a:spcPts val="1850"/>
              </a:lnSpc>
              <a:buNone/>
            </a:pPr>
            <a:r>
              <a:rPr lang="en-US" sz="1150" dirty="0">
                <a:solidFill>
                  <a:srgbClr val="15213F"/>
                </a:solidFill>
                <a:latin typeface="Roboto" pitchFamily="34" charset="0"/>
                <a:ea typeface="Roboto" pitchFamily="34" charset="-122"/>
                <a:cs typeface="Roboto" pitchFamily="34" charset="-120"/>
              </a:rPr>
              <a:t>Finding arm's length comparables for specialized AI/ML engineers, data scientists, and advanced R&amp;D professionals is increasingly difficult, complicating benchmarking analysis</a:t>
            </a:r>
            <a:endParaRPr lang="en-US" sz="1150" dirty="0"/>
          </a:p>
        </p:txBody>
      </p:sp>
      <p:pic>
        <p:nvPicPr>
          <p:cNvPr id="8" name="Image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7349" y="3910727"/>
            <a:ext cx="223361" cy="223361"/>
          </a:xfrm>
          <a:prstGeom prst="rect">
            <a:avLst/>
          </a:prstGeom>
        </p:spPr>
      </p:pic>
      <p:sp>
        <p:nvSpPr>
          <p:cNvPr id="9" name="Text 5"/>
          <p:cNvSpPr/>
          <p:nvPr/>
        </p:nvSpPr>
        <p:spPr>
          <a:xfrm>
            <a:off x="1125379" y="3906203"/>
            <a:ext cx="3380780" cy="232767"/>
          </a:xfrm>
          <a:prstGeom prst="rect">
            <a:avLst/>
          </a:prstGeom>
          <a:noFill/>
          <a:ln/>
        </p:spPr>
        <p:txBody>
          <a:bodyPr wrap="none" lIns="0" tIns="0" rIns="0" bIns="0" rtlCol="0" anchor="t"/>
          <a:lstStyle/>
          <a:p>
            <a:pPr marL="0" indent="0" algn="l">
              <a:lnSpc>
                <a:spcPts val="1800"/>
              </a:lnSpc>
              <a:buNone/>
            </a:pPr>
            <a:r>
              <a:rPr lang="en-US" sz="1450" dirty="0">
                <a:solidFill>
                  <a:srgbClr val="15213F"/>
                </a:solidFill>
                <a:latin typeface="Roboto Slab" pitchFamily="34" charset="0"/>
                <a:ea typeface="Roboto Slab" pitchFamily="34" charset="-122"/>
                <a:cs typeface="Roboto Slab" pitchFamily="34" charset="-120"/>
              </a:rPr>
              <a:t>Benchmarking Disputes Under TNMM</a:t>
            </a:r>
            <a:endParaRPr lang="en-US" sz="1450" dirty="0"/>
          </a:p>
        </p:txBody>
      </p:sp>
      <p:sp>
        <p:nvSpPr>
          <p:cNvPr id="10" name="Text 6"/>
          <p:cNvSpPr/>
          <p:nvPr/>
        </p:nvSpPr>
        <p:spPr>
          <a:xfrm>
            <a:off x="1125379" y="4287798"/>
            <a:ext cx="6008132" cy="714732"/>
          </a:xfrm>
          <a:prstGeom prst="rect">
            <a:avLst/>
          </a:prstGeom>
          <a:noFill/>
          <a:ln/>
        </p:spPr>
        <p:txBody>
          <a:bodyPr wrap="square" lIns="0" tIns="0" rIns="0" bIns="0" rtlCol="0" anchor="t"/>
          <a:lstStyle/>
          <a:p>
            <a:pPr marL="0" indent="0" algn="l">
              <a:lnSpc>
                <a:spcPts val="1850"/>
              </a:lnSpc>
              <a:buNone/>
            </a:pPr>
            <a:r>
              <a:rPr lang="en-US" sz="1150" dirty="0">
                <a:solidFill>
                  <a:srgbClr val="15213F"/>
                </a:solidFill>
                <a:latin typeface="Roboto" pitchFamily="34" charset="0"/>
                <a:ea typeface="Roboto" pitchFamily="34" charset="-122"/>
                <a:cs typeface="Roboto" pitchFamily="34" charset="-120"/>
              </a:rPr>
              <a:t>Significant disputes arise regarding appropriate cost bases, markup percentages (ranging from 15-30%), and selection of comparable companies under transactional net margin method</a:t>
            </a:r>
            <a:endParaRPr lang="en-US" sz="1150" dirty="0"/>
          </a:p>
        </p:txBody>
      </p:sp>
      <p:pic>
        <p:nvPicPr>
          <p:cNvPr id="11" name="Image 2"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7349" y="5304830"/>
            <a:ext cx="223361" cy="223361"/>
          </a:xfrm>
          <a:prstGeom prst="rect">
            <a:avLst/>
          </a:prstGeom>
        </p:spPr>
      </p:pic>
      <p:sp>
        <p:nvSpPr>
          <p:cNvPr id="12" name="Text 7"/>
          <p:cNvSpPr/>
          <p:nvPr/>
        </p:nvSpPr>
        <p:spPr>
          <a:xfrm>
            <a:off x="1125379" y="5300305"/>
            <a:ext cx="3582353" cy="232767"/>
          </a:xfrm>
          <a:prstGeom prst="rect">
            <a:avLst/>
          </a:prstGeom>
          <a:noFill/>
          <a:ln/>
        </p:spPr>
        <p:txBody>
          <a:bodyPr wrap="none" lIns="0" tIns="0" rIns="0" bIns="0" rtlCol="0" anchor="t"/>
          <a:lstStyle/>
          <a:p>
            <a:pPr marL="0" indent="0" algn="l">
              <a:lnSpc>
                <a:spcPts val="1800"/>
              </a:lnSpc>
              <a:buNone/>
            </a:pPr>
            <a:r>
              <a:rPr lang="en-US" sz="1450" dirty="0">
                <a:solidFill>
                  <a:srgbClr val="15213F"/>
                </a:solidFill>
                <a:latin typeface="Roboto Slab" pitchFamily="34" charset="0"/>
                <a:ea typeface="Roboto Slab" pitchFamily="34" charset="-122"/>
                <a:cs typeface="Roboto Slab" pitchFamily="34" charset="-120"/>
              </a:rPr>
              <a:t>Intangibles Attribution &amp; IP Development</a:t>
            </a:r>
            <a:endParaRPr lang="en-US" sz="1450" dirty="0"/>
          </a:p>
        </p:txBody>
      </p:sp>
      <p:sp>
        <p:nvSpPr>
          <p:cNvPr id="13" name="Text 8"/>
          <p:cNvSpPr/>
          <p:nvPr/>
        </p:nvSpPr>
        <p:spPr>
          <a:xfrm>
            <a:off x="1125379" y="5681901"/>
            <a:ext cx="6008132" cy="476488"/>
          </a:xfrm>
          <a:prstGeom prst="rect">
            <a:avLst/>
          </a:prstGeom>
          <a:noFill/>
          <a:ln/>
        </p:spPr>
        <p:txBody>
          <a:bodyPr wrap="square" lIns="0" tIns="0" rIns="0" bIns="0" rtlCol="0" anchor="t"/>
          <a:lstStyle/>
          <a:p>
            <a:pPr marL="0" indent="0" algn="l">
              <a:lnSpc>
                <a:spcPts val="1850"/>
              </a:lnSpc>
              <a:buNone/>
            </a:pPr>
            <a:r>
              <a:rPr lang="en-US" sz="1150" dirty="0">
                <a:solidFill>
                  <a:srgbClr val="15213F"/>
                </a:solidFill>
                <a:latin typeface="Roboto" pitchFamily="34" charset="0"/>
                <a:ea typeface="Roboto" pitchFamily="34" charset="-122"/>
                <a:cs typeface="Roboto" pitchFamily="34" charset="-120"/>
              </a:rPr>
              <a:t>When GCCs develop intellectual property or contribute to global intangibles, determining appropriate profit allocation becomes contentious and complex</a:t>
            </a:r>
            <a:endParaRPr lang="en-US" sz="1150" dirty="0"/>
          </a:p>
        </p:txBody>
      </p:sp>
      <p:pic>
        <p:nvPicPr>
          <p:cNvPr id="14" name="Image 3"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7349" y="6460688"/>
            <a:ext cx="223361" cy="223361"/>
          </a:xfrm>
          <a:prstGeom prst="rect">
            <a:avLst/>
          </a:prstGeom>
        </p:spPr>
      </p:pic>
      <p:sp>
        <p:nvSpPr>
          <p:cNvPr id="15" name="Text 9"/>
          <p:cNvSpPr/>
          <p:nvPr/>
        </p:nvSpPr>
        <p:spPr>
          <a:xfrm>
            <a:off x="1125379" y="6456164"/>
            <a:ext cx="3792855" cy="232767"/>
          </a:xfrm>
          <a:prstGeom prst="rect">
            <a:avLst/>
          </a:prstGeom>
          <a:noFill/>
          <a:ln/>
        </p:spPr>
        <p:txBody>
          <a:bodyPr wrap="none" lIns="0" tIns="0" rIns="0" bIns="0" rtlCol="0" anchor="t"/>
          <a:lstStyle/>
          <a:p>
            <a:pPr marL="0" indent="0" algn="l">
              <a:lnSpc>
                <a:spcPts val="1800"/>
              </a:lnSpc>
              <a:buNone/>
            </a:pPr>
            <a:r>
              <a:rPr lang="en-US" sz="1450" dirty="0">
                <a:solidFill>
                  <a:srgbClr val="15213F"/>
                </a:solidFill>
                <a:latin typeface="Roboto Slab" pitchFamily="34" charset="0"/>
                <a:ea typeface="Roboto Slab" pitchFamily="34" charset="-122"/>
                <a:cs typeface="Roboto Slab" pitchFamily="34" charset="-120"/>
              </a:rPr>
              <a:t>Withholding Tax Issues on Service Imports</a:t>
            </a:r>
            <a:endParaRPr lang="en-US" sz="1450" dirty="0"/>
          </a:p>
        </p:txBody>
      </p:sp>
      <p:sp>
        <p:nvSpPr>
          <p:cNvPr id="16" name="Text 10"/>
          <p:cNvSpPr/>
          <p:nvPr/>
        </p:nvSpPr>
        <p:spPr>
          <a:xfrm>
            <a:off x="1125379" y="6837759"/>
            <a:ext cx="6008132" cy="476488"/>
          </a:xfrm>
          <a:prstGeom prst="rect">
            <a:avLst/>
          </a:prstGeom>
          <a:noFill/>
          <a:ln/>
        </p:spPr>
        <p:txBody>
          <a:bodyPr wrap="square" lIns="0" tIns="0" rIns="0" bIns="0" rtlCol="0" anchor="t"/>
          <a:lstStyle/>
          <a:p>
            <a:pPr marL="0" indent="0" algn="l">
              <a:lnSpc>
                <a:spcPts val="1850"/>
              </a:lnSpc>
              <a:buNone/>
            </a:pPr>
            <a:r>
              <a:rPr lang="en-US" sz="1150" dirty="0">
                <a:solidFill>
                  <a:srgbClr val="15213F"/>
                </a:solidFill>
                <a:latin typeface="Roboto" pitchFamily="34" charset="0"/>
                <a:ea typeface="Roboto" pitchFamily="34" charset="-122"/>
                <a:cs typeface="Roboto" pitchFamily="34" charset="-120"/>
              </a:rPr>
              <a:t>Classification of inbound services and appropriate withholding tax treatment creates compliance challenges and potential disputes</a:t>
            </a:r>
            <a:endParaRPr lang="en-US" sz="1150" dirty="0"/>
          </a:p>
        </p:txBody>
      </p:sp>
      <p:sp>
        <p:nvSpPr>
          <p:cNvPr id="17" name="Text 11"/>
          <p:cNvSpPr/>
          <p:nvPr/>
        </p:nvSpPr>
        <p:spPr>
          <a:xfrm>
            <a:off x="7504509" y="2303621"/>
            <a:ext cx="2233970" cy="279202"/>
          </a:xfrm>
          <a:prstGeom prst="rect">
            <a:avLst/>
          </a:prstGeom>
          <a:noFill/>
          <a:ln/>
        </p:spPr>
        <p:txBody>
          <a:bodyPr wrap="none" lIns="0" tIns="0" rIns="0" bIns="0" rtlCol="0" anchor="t"/>
          <a:lstStyle/>
          <a:p>
            <a:pPr marL="0" indent="0" algn="l">
              <a:lnSpc>
                <a:spcPts val="2150"/>
              </a:lnSpc>
              <a:buNone/>
            </a:pPr>
            <a:r>
              <a:rPr lang="en-US" sz="1750" dirty="0">
                <a:solidFill>
                  <a:srgbClr val="3257B8"/>
                </a:solidFill>
                <a:latin typeface="Roboto Slab" pitchFamily="34" charset="0"/>
                <a:ea typeface="Roboto Slab" pitchFamily="34" charset="-122"/>
                <a:cs typeface="Roboto Slab" pitchFamily="34" charset="-120"/>
              </a:rPr>
              <a:t>Emerging TP Risks</a:t>
            </a:r>
            <a:endParaRPr lang="en-US" sz="1750" dirty="0"/>
          </a:p>
        </p:txBody>
      </p:sp>
      <p:pic>
        <p:nvPicPr>
          <p:cNvPr id="18" name="Image 4"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60350" y="2754868"/>
            <a:ext cx="223361" cy="223361"/>
          </a:xfrm>
          <a:prstGeom prst="rect">
            <a:avLst/>
          </a:prstGeom>
        </p:spPr>
      </p:pic>
      <p:sp>
        <p:nvSpPr>
          <p:cNvPr id="19" name="Text 12"/>
          <p:cNvSpPr/>
          <p:nvPr/>
        </p:nvSpPr>
        <p:spPr>
          <a:xfrm>
            <a:off x="7988379" y="2750344"/>
            <a:ext cx="3341013" cy="232767"/>
          </a:xfrm>
          <a:prstGeom prst="rect">
            <a:avLst/>
          </a:prstGeom>
          <a:noFill/>
          <a:ln/>
        </p:spPr>
        <p:txBody>
          <a:bodyPr wrap="none" lIns="0" tIns="0" rIns="0" bIns="0" rtlCol="0" anchor="t"/>
          <a:lstStyle/>
          <a:p>
            <a:pPr marL="0" indent="0" algn="l">
              <a:lnSpc>
                <a:spcPts val="1800"/>
              </a:lnSpc>
              <a:buNone/>
            </a:pPr>
            <a:r>
              <a:rPr lang="en-US" sz="1450" dirty="0">
                <a:solidFill>
                  <a:srgbClr val="15213F"/>
                </a:solidFill>
                <a:latin typeface="Roboto Slab" pitchFamily="34" charset="0"/>
                <a:ea typeface="Roboto Slab" pitchFamily="34" charset="-122"/>
                <a:cs typeface="Roboto Slab" pitchFamily="34" charset="-120"/>
              </a:rPr>
              <a:t>PE Risk from Expatriate Secondments</a:t>
            </a:r>
            <a:endParaRPr lang="en-US" sz="1450" dirty="0"/>
          </a:p>
        </p:txBody>
      </p:sp>
      <p:sp>
        <p:nvSpPr>
          <p:cNvPr id="20" name="Text 13"/>
          <p:cNvSpPr/>
          <p:nvPr/>
        </p:nvSpPr>
        <p:spPr>
          <a:xfrm>
            <a:off x="7988379" y="3131939"/>
            <a:ext cx="6008132" cy="476488"/>
          </a:xfrm>
          <a:prstGeom prst="rect">
            <a:avLst/>
          </a:prstGeom>
          <a:noFill/>
          <a:ln/>
        </p:spPr>
        <p:txBody>
          <a:bodyPr wrap="square" lIns="0" tIns="0" rIns="0" bIns="0" rtlCol="0" anchor="t"/>
          <a:lstStyle/>
          <a:p>
            <a:pPr marL="0" indent="0" algn="l">
              <a:lnSpc>
                <a:spcPts val="1850"/>
              </a:lnSpc>
              <a:buNone/>
            </a:pPr>
            <a:r>
              <a:rPr lang="en-US" sz="1150" dirty="0">
                <a:solidFill>
                  <a:srgbClr val="15213F"/>
                </a:solidFill>
                <a:latin typeface="Roboto" pitchFamily="34" charset="0"/>
                <a:ea typeface="Roboto" pitchFamily="34" charset="-122"/>
                <a:cs typeface="Roboto" pitchFamily="34" charset="-120"/>
              </a:rPr>
              <a:t>Extended presence of foreign personnel in India creates permanent establishment exposure, triggering potential profit attribution and tax obligations</a:t>
            </a:r>
            <a:endParaRPr lang="en-US" sz="1150" dirty="0"/>
          </a:p>
        </p:txBody>
      </p:sp>
      <p:pic>
        <p:nvPicPr>
          <p:cNvPr id="21" name="Image 5"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60350" y="3910727"/>
            <a:ext cx="223361" cy="223361"/>
          </a:xfrm>
          <a:prstGeom prst="rect">
            <a:avLst/>
          </a:prstGeom>
        </p:spPr>
      </p:pic>
      <p:sp>
        <p:nvSpPr>
          <p:cNvPr id="22" name="Text 14"/>
          <p:cNvSpPr/>
          <p:nvPr/>
        </p:nvSpPr>
        <p:spPr>
          <a:xfrm>
            <a:off x="7988379" y="3906203"/>
            <a:ext cx="3601760" cy="232767"/>
          </a:xfrm>
          <a:prstGeom prst="rect">
            <a:avLst/>
          </a:prstGeom>
          <a:noFill/>
          <a:ln/>
        </p:spPr>
        <p:txBody>
          <a:bodyPr wrap="none" lIns="0" tIns="0" rIns="0" bIns="0" rtlCol="0" anchor="t"/>
          <a:lstStyle/>
          <a:p>
            <a:pPr marL="0" indent="0" algn="l">
              <a:lnSpc>
                <a:spcPts val="1800"/>
              </a:lnSpc>
              <a:buNone/>
            </a:pPr>
            <a:r>
              <a:rPr lang="en-US" sz="1450" dirty="0">
                <a:solidFill>
                  <a:srgbClr val="15213F"/>
                </a:solidFill>
                <a:latin typeface="Roboto Slab" pitchFamily="34" charset="0"/>
                <a:ea typeface="Roboto Slab" pitchFamily="34" charset="-122"/>
                <a:cs typeface="Roboto Slab" pitchFamily="34" charset="-120"/>
              </a:rPr>
              <a:t>AI-Driven Value Creation &amp; IP Attribution</a:t>
            </a:r>
            <a:endParaRPr lang="en-US" sz="1450" dirty="0"/>
          </a:p>
        </p:txBody>
      </p:sp>
      <p:sp>
        <p:nvSpPr>
          <p:cNvPr id="23" name="Text 15"/>
          <p:cNvSpPr/>
          <p:nvPr/>
        </p:nvSpPr>
        <p:spPr>
          <a:xfrm>
            <a:off x="7988379" y="4287798"/>
            <a:ext cx="6008132" cy="476488"/>
          </a:xfrm>
          <a:prstGeom prst="rect">
            <a:avLst/>
          </a:prstGeom>
          <a:noFill/>
          <a:ln/>
        </p:spPr>
        <p:txBody>
          <a:bodyPr wrap="square" lIns="0" tIns="0" rIns="0" bIns="0" rtlCol="0" anchor="t"/>
          <a:lstStyle/>
          <a:p>
            <a:pPr marL="0" indent="0" algn="l">
              <a:lnSpc>
                <a:spcPts val="1850"/>
              </a:lnSpc>
              <a:buNone/>
            </a:pPr>
            <a:r>
              <a:rPr lang="en-US" sz="1150" dirty="0">
                <a:solidFill>
                  <a:srgbClr val="15213F"/>
                </a:solidFill>
                <a:latin typeface="Roboto" pitchFamily="34" charset="0"/>
                <a:ea typeface="Roboto" pitchFamily="34" charset="-122"/>
                <a:cs typeface="Roboto" pitchFamily="34" charset="-120"/>
              </a:rPr>
              <a:t>When GCCs develop proprietary AI models, algorithms, or data assets, authorities may argue for residual profit allocation rather than cost-plus compensation</a:t>
            </a:r>
            <a:endParaRPr lang="en-US" sz="1150" dirty="0"/>
          </a:p>
        </p:txBody>
      </p:sp>
      <p:pic>
        <p:nvPicPr>
          <p:cNvPr id="24" name="Image 6"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60350" y="5066586"/>
            <a:ext cx="223361" cy="223361"/>
          </a:xfrm>
          <a:prstGeom prst="rect">
            <a:avLst/>
          </a:prstGeom>
        </p:spPr>
      </p:pic>
      <p:sp>
        <p:nvSpPr>
          <p:cNvPr id="25" name="Text 16"/>
          <p:cNvSpPr/>
          <p:nvPr/>
        </p:nvSpPr>
        <p:spPr>
          <a:xfrm>
            <a:off x="7988379" y="5062061"/>
            <a:ext cx="3480197" cy="232767"/>
          </a:xfrm>
          <a:prstGeom prst="rect">
            <a:avLst/>
          </a:prstGeom>
          <a:noFill/>
          <a:ln/>
        </p:spPr>
        <p:txBody>
          <a:bodyPr wrap="none" lIns="0" tIns="0" rIns="0" bIns="0" rtlCol="0" anchor="t"/>
          <a:lstStyle/>
          <a:p>
            <a:pPr marL="0" indent="0" algn="l">
              <a:lnSpc>
                <a:spcPts val="1800"/>
              </a:lnSpc>
              <a:buNone/>
            </a:pPr>
            <a:r>
              <a:rPr lang="en-US" sz="1450" dirty="0">
                <a:solidFill>
                  <a:srgbClr val="15213F"/>
                </a:solidFill>
                <a:latin typeface="Roboto Slab" pitchFamily="34" charset="0"/>
                <a:ea typeface="Roboto Slab" pitchFamily="34" charset="-122"/>
                <a:cs typeface="Roboto Slab" pitchFamily="34" charset="-120"/>
              </a:rPr>
              <a:t>Remote Working Models &amp; PE Exposure</a:t>
            </a:r>
            <a:endParaRPr lang="en-US" sz="1450" dirty="0"/>
          </a:p>
        </p:txBody>
      </p:sp>
      <p:sp>
        <p:nvSpPr>
          <p:cNvPr id="26" name="Text 17"/>
          <p:cNvSpPr/>
          <p:nvPr/>
        </p:nvSpPr>
        <p:spPr>
          <a:xfrm>
            <a:off x="7988379" y="5443657"/>
            <a:ext cx="6008132" cy="476488"/>
          </a:xfrm>
          <a:prstGeom prst="rect">
            <a:avLst/>
          </a:prstGeom>
          <a:noFill/>
          <a:ln/>
        </p:spPr>
        <p:txBody>
          <a:bodyPr wrap="square" lIns="0" tIns="0" rIns="0" bIns="0" rtlCol="0" anchor="t"/>
          <a:lstStyle/>
          <a:p>
            <a:pPr marL="0" indent="0" algn="l">
              <a:lnSpc>
                <a:spcPts val="1850"/>
              </a:lnSpc>
              <a:buNone/>
            </a:pPr>
            <a:r>
              <a:rPr lang="en-US" sz="1150" dirty="0">
                <a:solidFill>
                  <a:srgbClr val="15213F"/>
                </a:solidFill>
                <a:latin typeface="Roboto" pitchFamily="34" charset="0"/>
                <a:ea typeface="Roboto" pitchFamily="34" charset="-122"/>
                <a:cs typeface="Roboto" pitchFamily="34" charset="-120"/>
              </a:rPr>
              <a:t>Cross-border remote working arrangements create nexus issues and potential permanent establishment risks requiring careful structuring and monitoring</a:t>
            </a:r>
            <a:endParaRPr lang="en-US" sz="1150" dirty="0"/>
          </a:p>
        </p:txBody>
      </p:sp>
      <p:pic>
        <p:nvPicPr>
          <p:cNvPr id="27" name="Image 7"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60350" y="6222444"/>
            <a:ext cx="223361" cy="223361"/>
          </a:xfrm>
          <a:prstGeom prst="rect">
            <a:avLst/>
          </a:prstGeom>
        </p:spPr>
      </p:pic>
      <p:sp>
        <p:nvSpPr>
          <p:cNvPr id="28" name="Text 18"/>
          <p:cNvSpPr/>
          <p:nvPr/>
        </p:nvSpPr>
        <p:spPr>
          <a:xfrm>
            <a:off x="7988379" y="6217920"/>
            <a:ext cx="3842028" cy="232767"/>
          </a:xfrm>
          <a:prstGeom prst="rect">
            <a:avLst/>
          </a:prstGeom>
          <a:noFill/>
          <a:ln/>
        </p:spPr>
        <p:txBody>
          <a:bodyPr wrap="none" lIns="0" tIns="0" rIns="0" bIns="0" rtlCol="0" anchor="t"/>
          <a:lstStyle/>
          <a:p>
            <a:pPr marL="0" indent="0" algn="l">
              <a:lnSpc>
                <a:spcPts val="1800"/>
              </a:lnSpc>
              <a:buNone/>
            </a:pPr>
            <a:r>
              <a:rPr lang="en-US" sz="1450" dirty="0">
                <a:solidFill>
                  <a:srgbClr val="15213F"/>
                </a:solidFill>
                <a:latin typeface="Roboto Slab" pitchFamily="34" charset="0"/>
                <a:ea typeface="Roboto Slab" pitchFamily="34" charset="-122"/>
                <a:cs typeface="Roboto Slab" pitchFamily="34" charset="-120"/>
              </a:rPr>
              <a:t>Digitized Tax Audits &amp; Global Minimum Tax</a:t>
            </a:r>
            <a:endParaRPr lang="en-US" sz="1450" dirty="0"/>
          </a:p>
        </p:txBody>
      </p:sp>
      <p:sp>
        <p:nvSpPr>
          <p:cNvPr id="29" name="Text 19"/>
          <p:cNvSpPr/>
          <p:nvPr/>
        </p:nvSpPr>
        <p:spPr>
          <a:xfrm>
            <a:off x="7988379" y="6599515"/>
            <a:ext cx="6008132" cy="476488"/>
          </a:xfrm>
          <a:prstGeom prst="rect">
            <a:avLst/>
          </a:prstGeom>
          <a:noFill/>
          <a:ln/>
        </p:spPr>
        <p:txBody>
          <a:bodyPr wrap="square" lIns="0" tIns="0" rIns="0" bIns="0" rtlCol="0" anchor="t"/>
          <a:lstStyle/>
          <a:p>
            <a:pPr marL="0" indent="0" algn="l">
              <a:lnSpc>
                <a:spcPts val="1850"/>
              </a:lnSpc>
              <a:buNone/>
            </a:pPr>
            <a:r>
              <a:rPr lang="en-US" sz="1150" dirty="0">
                <a:solidFill>
                  <a:srgbClr val="15213F"/>
                </a:solidFill>
                <a:latin typeface="Roboto" pitchFamily="34" charset="0"/>
                <a:ea typeface="Roboto" pitchFamily="34" charset="-122"/>
                <a:cs typeface="Roboto" pitchFamily="34" charset="-120"/>
              </a:rPr>
              <a:t>Increased use of technology in tax audits enables deeper data analysis, while OECD Pillar Two introduces new effective tax rate considerations and compliance obligations</a:t>
            </a:r>
            <a:endParaRPr lang="en-US" sz="11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661392" y="649605"/>
            <a:ext cx="7291149" cy="479822"/>
          </a:xfrm>
          <a:prstGeom prst="rect">
            <a:avLst/>
          </a:prstGeom>
          <a:noFill/>
          <a:ln/>
        </p:spPr>
        <p:txBody>
          <a:bodyPr wrap="none" lIns="0" tIns="0" rIns="0" bIns="0" rtlCol="0" anchor="t"/>
          <a:lstStyle/>
          <a:p>
            <a:pPr marL="0" indent="0" algn="l">
              <a:lnSpc>
                <a:spcPts val="3750"/>
              </a:lnSpc>
              <a:buNone/>
            </a:pPr>
            <a:r>
              <a:rPr lang="en-US" sz="3000" dirty="0">
                <a:solidFill>
                  <a:srgbClr val="3257B8"/>
                </a:solidFill>
                <a:latin typeface="Roboto Slab" pitchFamily="34" charset="0"/>
                <a:ea typeface="Roboto Slab" pitchFamily="34" charset="-122"/>
                <a:cs typeface="Roboto Slab" pitchFamily="34" charset="-120"/>
              </a:rPr>
              <a:t>Regulatory &amp; Documentation Challenges</a:t>
            </a:r>
            <a:endParaRPr lang="en-US" sz="3000" dirty="0"/>
          </a:p>
        </p:txBody>
      </p:sp>
      <p:sp>
        <p:nvSpPr>
          <p:cNvPr id="3" name="Text 1"/>
          <p:cNvSpPr/>
          <p:nvPr/>
        </p:nvSpPr>
        <p:spPr>
          <a:xfrm>
            <a:off x="661392" y="1436489"/>
            <a:ext cx="13307616" cy="491490"/>
          </a:xfrm>
          <a:prstGeom prst="rect">
            <a:avLst/>
          </a:prstGeom>
          <a:noFill/>
          <a:ln/>
        </p:spPr>
        <p:txBody>
          <a:bodyPr wrap="square" lIns="0" tIns="0" rIns="0" bIns="0" rtlCol="0" anchor="t"/>
          <a:lstStyle/>
          <a:p>
            <a:pPr marL="0" indent="0" algn="l">
              <a:lnSpc>
                <a:spcPts val="1900"/>
              </a:lnSpc>
              <a:buNone/>
            </a:pPr>
            <a:r>
              <a:rPr lang="en-US" sz="1200" dirty="0">
                <a:solidFill>
                  <a:srgbClr val="15213F"/>
                </a:solidFill>
                <a:latin typeface="Roboto" pitchFamily="34" charset="0"/>
                <a:ea typeface="Roboto" pitchFamily="34" charset="-122"/>
                <a:cs typeface="Roboto" pitchFamily="34" charset="-120"/>
              </a:rPr>
              <a:t>The administrative burden associated with transfer pricing compliance in India is substantial and growing. GCCs must navigate complex documentation requirements, frequent audits, and extended dispute resolution timelines that create operational uncertainty and resource demands.</a:t>
            </a:r>
            <a:endParaRPr lang="en-US" sz="1200" dirty="0"/>
          </a:p>
        </p:txBody>
      </p:sp>
      <p:sp>
        <p:nvSpPr>
          <p:cNvPr id="4" name="Shape 2"/>
          <p:cNvSpPr/>
          <p:nvPr/>
        </p:nvSpPr>
        <p:spPr>
          <a:xfrm>
            <a:off x="7303770" y="2100620"/>
            <a:ext cx="22860" cy="5479733"/>
          </a:xfrm>
          <a:prstGeom prst="roundRect">
            <a:avLst>
              <a:gd name="adj" fmla="val 100761"/>
            </a:avLst>
          </a:prstGeom>
          <a:solidFill>
            <a:srgbClr val="CFD2D8"/>
          </a:solidFill>
          <a:ln/>
        </p:spPr>
        <p:txBody>
          <a:bodyPr/>
          <a:lstStyle/>
          <a:p>
            <a:endParaRPr lang="en-US"/>
          </a:p>
        </p:txBody>
      </p:sp>
      <p:sp>
        <p:nvSpPr>
          <p:cNvPr id="5" name="Shape 3"/>
          <p:cNvSpPr/>
          <p:nvPr/>
        </p:nvSpPr>
        <p:spPr>
          <a:xfrm>
            <a:off x="638532" y="2100620"/>
            <a:ext cx="6653808" cy="1621869"/>
          </a:xfrm>
          <a:prstGeom prst="roundRect">
            <a:avLst>
              <a:gd name="adj" fmla="val 1420"/>
            </a:avLst>
          </a:prstGeom>
          <a:solidFill>
            <a:srgbClr val="E9ECF2"/>
          </a:solidFill>
          <a:ln/>
        </p:spPr>
        <p:txBody>
          <a:bodyPr/>
          <a:lstStyle/>
          <a:p>
            <a:endParaRPr lang="en-US"/>
          </a:p>
        </p:txBody>
      </p:sp>
      <p:sp>
        <p:nvSpPr>
          <p:cNvPr id="6" name="Text 4"/>
          <p:cNvSpPr/>
          <p:nvPr/>
        </p:nvSpPr>
        <p:spPr>
          <a:xfrm>
            <a:off x="3466862" y="2254091"/>
            <a:ext cx="3672007" cy="239911"/>
          </a:xfrm>
          <a:prstGeom prst="rect">
            <a:avLst/>
          </a:prstGeom>
          <a:noFill/>
          <a:ln/>
        </p:spPr>
        <p:txBody>
          <a:bodyPr wrap="none" lIns="0" tIns="0" rIns="0" bIns="0" rtlCol="0" anchor="t"/>
          <a:lstStyle/>
          <a:p>
            <a:pPr marL="0" indent="0" algn="r">
              <a:lnSpc>
                <a:spcPts val="1850"/>
              </a:lnSpc>
              <a:buNone/>
            </a:pPr>
            <a:r>
              <a:rPr lang="en-US" sz="1500" dirty="0">
                <a:solidFill>
                  <a:srgbClr val="15213F"/>
                </a:solidFill>
                <a:latin typeface="Roboto Slab" pitchFamily="34" charset="0"/>
                <a:ea typeface="Roboto Slab" pitchFamily="34" charset="-122"/>
                <a:cs typeface="Roboto Slab" pitchFamily="34" charset="-120"/>
              </a:rPr>
              <a:t>Master File, Local File, CbCR Compliance</a:t>
            </a:r>
            <a:endParaRPr lang="en-US" sz="1500" dirty="0"/>
          </a:p>
        </p:txBody>
      </p:sp>
      <p:sp>
        <p:nvSpPr>
          <p:cNvPr id="7" name="Text 5"/>
          <p:cNvSpPr/>
          <p:nvPr/>
        </p:nvSpPr>
        <p:spPr>
          <a:xfrm>
            <a:off x="792004" y="2586038"/>
            <a:ext cx="6346865" cy="982980"/>
          </a:xfrm>
          <a:prstGeom prst="rect">
            <a:avLst/>
          </a:prstGeom>
          <a:noFill/>
          <a:ln/>
        </p:spPr>
        <p:txBody>
          <a:bodyPr wrap="square" lIns="0" tIns="0" rIns="0" bIns="0" rtlCol="0" anchor="t"/>
          <a:lstStyle/>
          <a:p>
            <a:pPr marL="0" indent="0" algn="r">
              <a:lnSpc>
                <a:spcPts val="1900"/>
              </a:lnSpc>
              <a:buNone/>
            </a:pPr>
            <a:r>
              <a:rPr lang="en-US" sz="1200" dirty="0">
                <a:solidFill>
                  <a:srgbClr val="15213F"/>
                </a:solidFill>
                <a:latin typeface="Roboto" pitchFamily="34" charset="0"/>
                <a:ea typeface="Roboto" pitchFamily="34" charset="-122"/>
                <a:cs typeface="Roboto" pitchFamily="34" charset="-120"/>
              </a:rPr>
              <a:t>Indian regulations require comprehensive three-tiered documentation including Master Files containing group-level information, Local Files with entity-specific transfer pricing analysis, and Country-by-Country Reporting for large multinationals. Preparing and maintaining this documentation requires significant resources and coordination across jurisdictions.</a:t>
            </a:r>
            <a:endParaRPr lang="en-US" sz="1200" dirty="0"/>
          </a:p>
        </p:txBody>
      </p:sp>
      <p:sp>
        <p:nvSpPr>
          <p:cNvPr id="8" name="Shape 6"/>
          <p:cNvSpPr/>
          <p:nvPr/>
        </p:nvSpPr>
        <p:spPr>
          <a:xfrm>
            <a:off x="7338060" y="4029551"/>
            <a:ext cx="6653808" cy="1621869"/>
          </a:xfrm>
          <a:prstGeom prst="rect">
            <a:avLst/>
          </a:prstGeom>
          <a:solidFill>
            <a:srgbClr val="E9ECF2"/>
          </a:solidFill>
          <a:ln/>
        </p:spPr>
        <p:txBody>
          <a:bodyPr/>
          <a:lstStyle/>
          <a:p>
            <a:endParaRPr lang="en-US"/>
          </a:p>
        </p:txBody>
      </p:sp>
      <p:sp>
        <p:nvSpPr>
          <p:cNvPr id="9" name="Text 7"/>
          <p:cNvSpPr/>
          <p:nvPr/>
        </p:nvSpPr>
        <p:spPr>
          <a:xfrm>
            <a:off x="7491532" y="4183023"/>
            <a:ext cx="3084552" cy="239911"/>
          </a:xfrm>
          <a:prstGeom prst="rect">
            <a:avLst/>
          </a:prstGeom>
          <a:noFill/>
          <a:ln/>
        </p:spPr>
        <p:txBody>
          <a:bodyPr wrap="none" lIns="0" tIns="0" rIns="0" bIns="0" rtlCol="0" anchor="t"/>
          <a:lstStyle/>
          <a:p>
            <a:pPr marL="0" indent="0" algn="l">
              <a:lnSpc>
                <a:spcPts val="1850"/>
              </a:lnSpc>
              <a:buNone/>
            </a:pPr>
            <a:r>
              <a:rPr lang="en-US" sz="1500" dirty="0">
                <a:solidFill>
                  <a:srgbClr val="15213F"/>
                </a:solidFill>
                <a:latin typeface="Roboto Slab" pitchFamily="34" charset="0"/>
                <a:ea typeface="Roboto Slab" pitchFamily="34" charset="-122"/>
                <a:cs typeface="Roboto Slab" pitchFamily="34" charset="-120"/>
              </a:rPr>
              <a:t>High Audit &amp; Litigation Frequency</a:t>
            </a:r>
            <a:endParaRPr lang="en-US" sz="1500" dirty="0"/>
          </a:p>
        </p:txBody>
      </p:sp>
      <p:sp>
        <p:nvSpPr>
          <p:cNvPr id="10" name="Text 8"/>
          <p:cNvSpPr/>
          <p:nvPr/>
        </p:nvSpPr>
        <p:spPr>
          <a:xfrm>
            <a:off x="7491532" y="4514969"/>
            <a:ext cx="6346865" cy="982980"/>
          </a:xfrm>
          <a:prstGeom prst="rect">
            <a:avLst/>
          </a:prstGeom>
          <a:noFill/>
          <a:ln/>
        </p:spPr>
        <p:txBody>
          <a:bodyPr wrap="square" lIns="0" tIns="0" rIns="0" bIns="0" rtlCol="0" anchor="t"/>
          <a:lstStyle/>
          <a:p>
            <a:pPr marL="0" indent="0" algn="l">
              <a:lnSpc>
                <a:spcPts val="1900"/>
              </a:lnSpc>
              <a:buNone/>
            </a:pPr>
            <a:r>
              <a:rPr lang="en-US" sz="1200" dirty="0">
                <a:solidFill>
                  <a:srgbClr val="15213F"/>
                </a:solidFill>
                <a:latin typeface="Roboto" pitchFamily="34" charset="0"/>
                <a:ea typeface="Roboto" pitchFamily="34" charset="-122"/>
                <a:cs typeface="Roboto" pitchFamily="34" charset="-120"/>
              </a:rPr>
              <a:t>GCC operations in India experience transfer pricing audits at significantly higher rates than many other jurisdictions. The likelihood of examination, depth of scrutiny, and frequency of adjustments proposed by tax authorities create sustained compliance burdens and financial uncertainty for multinational groups.</a:t>
            </a:r>
            <a:endParaRPr lang="en-US" sz="1200" dirty="0"/>
          </a:p>
        </p:txBody>
      </p:sp>
      <p:sp>
        <p:nvSpPr>
          <p:cNvPr id="11" name="Shape 9"/>
          <p:cNvSpPr/>
          <p:nvPr/>
        </p:nvSpPr>
        <p:spPr>
          <a:xfrm>
            <a:off x="638532" y="5958483"/>
            <a:ext cx="6653808" cy="1621869"/>
          </a:xfrm>
          <a:prstGeom prst="roundRect">
            <a:avLst>
              <a:gd name="adj" fmla="val 1420"/>
            </a:avLst>
          </a:prstGeom>
          <a:solidFill>
            <a:srgbClr val="E9ECF2"/>
          </a:solidFill>
          <a:ln/>
        </p:spPr>
        <p:txBody>
          <a:bodyPr/>
          <a:lstStyle/>
          <a:p>
            <a:endParaRPr lang="en-US"/>
          </a:p>
        </p:txBody>
      </p:sp>
      <p:sp>
        <p:nvSpPr>
          <p:cNvPr id="12" name="Text 10"/>
          <p:cNvSpPr/>
          <p:nvPr/>
        </p:nvSpPr>
        <p:spPr>
          <a:xfrm>
            <a:off x="4799648" y="6111954"/>
            <a:ext cx="2339221" cy="239911"/>
          </a:xfrm>
          <a:prstGeom prst="rect">
            <a:avLst/>
          </a:prstGeom>
          <a:noFill/>
          <a:ln/>
        </p:spPr>
        <p:txBody>
          <a:bodyPr wrap="none" lIns="0" tIns="0" rIns="0" bIns="0" rtlCol="0" anchor="t"/>
          <a:lstStyle/>
          <a:p>
            <a:pPr marL="0" indent="0" algn="r">
              <a:lnSpc>
                <a:spcPts val="1850"/>
              </a:lnSpc>
              <a:buNone/>
            </a:pPr>
            <a:r>
              <a:rPr lang="en-US" sz="1500" dirty="0">
                <a:solidFill>
                  <a:srgbClr val="15213F"/>
                </a:solidFill>
                <a:latin typeface="Roboto Slab" pitchFamily="34" charset="0"/>
                <a:ea typeface="Roboto Slab" pitchFamily="34" charset="-122"/>
                <a:cs typeface="Roboto Slab" pitchFamily="34" charset="-120"/>
              </a:rPr>
              <a:t>Dispute Resolution Delays</a:t>
            </a:r>
            <a:endParaRPr lang="en-US" sz="1500" dirty="0"/>
          </a:p>
        </p:txBody>
      </p:sp>
      <p:sp>
        <p:nvSpPr>
          <p:cNvPr id="13" name="Text 11"/>
          <p:cNvSpPr/>
          <p:nvPr/>
        </p:nvSpPr>
        <p:spPr>
          <a:xfrm>
            <a:off x="792004" y="6443901"/>
            <a:ext cx="6346865" cy="982980"/>
          </a:xfrm>
          <a:prstGeom prst="rect">
            <a:avLst/>
          </a:prstGeom>
          <a:noFill/>
          <a:ln/>
        </p:spPr>
        <p:txBody>
          <a:bodyPr wrap="square" lIns="0" tIns="0" rIns="0" bIns="0" rtlCol="0" anchor="t"/>
          <a:lstStyle/>
          <a:p>
            <a:pPr marL="0" indent="0" algn="r">
              <a:lnSpc>
                <a:spcPts val="1900"/>
              </a:lnSpc>
              <a:buNone/>
            </a:pPr>
            <a:r>
              <a:rPr lang="en-US" sz="1200" dirty="0">
                <a:solidFill>
                  <a:srgbClr val="15213F"/>
                </a:solidFill>
                <a:latin typeface="Roboto" pitchFamily="34" charset="0"/>
                <a:ea typeface="Roboto" pitchFamily="34" charset="-122"/>
                <a:cs typeface="Roboto" pitchFamily="34" charset="-120"/>
              </a:rPr>
              <a:t>When transfer pricing disputes arise, resolution through litigation can extend for many years through multiple appellate levels. The Dispute Resolution Panel (DRP) process, while intended to expedite resolution, often experiences delays. Extended timelines create cash flow pressures from tax deposits and ongoing professional fees.</a:t>
            </a:r>
            <a:endParaRPr lang="en-US" sz="1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39127" y="627698"/>
            <a:ext cx="9689783" cy="463748"/>
          </a:xfrm>
          <a:prstGeom prst="rect">
            <a:avLst/>
          </a:prstGeom>
          <a:noFill/>
          <a:ln/>
        </p:spPr>
        <p:txBody>
          <a:bodyPr wrap="none" lIns="0" tIns="0" rIns="0" bIns="0" rtlCol="0" anchor="t"/>
          <a:lstStyle/>
          <a:p>
            <a:pPr marL="0" indent="0" algn="l">
              <a:lnSpc>
                <a:spcPts val="3650"/>
              </a:lnSpc>
              <a:buNone/>
            </a:pPr>
            <a:r>
              <a:rPr lang="en-US" sz="2900" dirty="0">
                <a:solidFill>
                  <a:srgbClr val="3257B8"/>
                </a:solidFill>
                <a:latin typeface="Roboto Slab" pitchFamily="34" charset="0"/>
                <a:ea typeface="Roboto Slab" pitchFamily="34" charset="-122"/>
                <a:cs typeface="Roboto Slab" pitchFamily="34" charset="-120"/>
              </a:rPr>
              <a:t>Critical Tax Implications: DEMPE and Value Attribution</a:t>
            </a:r>
            <a:endParaRPr lang="en-US" sz="2900" dirty="0"/>
          </a:p>
        </p:txBody>
      </p:sp>
      <p:sp>
        <p:nvSpPr>
          <p:cNvPr id="3" name="Text 1"/>
          <p:cNvSpPr/>
          <p:nvPr/>
        </p:nvSpPr>
        <p:spPr>
          <a:xfrm>
            <a:off x="639127" y="1462326"/>
            <a:ext cx="4094798" cy="278130"/>
          </a:xfrm>
          <a:prstGeom prst="rect">
            <a:avLst/>
          </a:prstGeom>
          <a:noFill/>
          <a:ln/>
        </p:spPr>
        <p:txBody>
          <a:bodyPr wrap="none" lIns="0" tIns="0" rIns="0" bIns="0" rtlCol="0" anchor="t"/>
          <a:lstStyle/>
          <a:p>
            <a:pPr marL="0" indent="0" algn="l">
              <a:lnSpc>
                <a:spcPts val="2150"/>
              </a:lnSpc>
              <a:buNone/>
            </a:pPr>
            <a:r>
              <a:rPr lang="en-US" sz="1750" dirty="0">
                <a:solidFill>
                  <a:srgbClr val="3257B8"/>
                </a:solidFill>
                <a:latin typeface="Roboto Slab" pitchFamily="34" charset="0"/>
                <a:ea typeface="Roboto Slab" pitchFamily="34" charset="-122"/>
                <a:cs typeface="Roboto Slab" pitchFamily="34" charset="-120"/>
              </a:rPr>
              <a:t>Understanding the DEMPE Framework</a:t>
            </a:r>
            <a:endParaRPr lang="en-US" sz="1750" dirty="0"/>
          </a:p>
        </p:txBody>
      </p:sp>
      <p:sp>
        <p:nvSpPr>
          <p:cNvPr id="4" name="Text 2"/>
          <p:cNvSpPr/>
          <p:nvPr/>
        </p:nvSpPr>
        <p:spPr>
          <a:xfrm>
            <a:off x="639127" y="1888808"/>
            <a:ext cx="5123617" cy="711875"/>
          </a:xfrm>
          <a:prstGeom prst="rect">
            <a:avLst/>
          </a:prstGeom>
          <a:noFill/>
          <a:ln/>
        </p:spPr>
        <p:txBody>
          <a:bodyPr wrap="square" lIns="0" tIns="0" rIns="0" bIns="0" rtlCol="0" anchor="t"/>
          <a:lstStyle/>
          <a:p>
            <a:pPr marL="0" indent="0" algn="l">
              <a:lnSpc>
                <a:spcPts val="1850"/>
              </a:lnSpc>
              <a:buNone/>
            </a:pPr>
            <a:r>
              <a:rPr lang="en-US" sz="1150" b="1" dirty="0">
                <a:solidFill>
                  <a:srgbClr val="15213F"/>
                </a:solidFill>
                <a:latin typeface="Roboto" pitchFamily="34" charset="0"/>
                <a:ea typeface="Roboto" pitchFamily="34" charset="-122"/>
                <a:cs typeface="Roboto" pitchFamily="34" charset="-120"/>
              </a:rPr>
              <a:t>DEMPE</a:t>
            </a:r>
            <a:r>
              <a:rPr lang="en-US" sz="1150" dirty="0">
                <a:solidFill>
                  <a:srgbClr val="15213F"/>
                </a:solidFill>
                <a:latin typeface="Roboto" pitchFamily="34" charset="0"/>
                <a:ea typeface="Roboto" pitchFamily="34" charset="-122"/>
                <a:cs typeface="Roboto" pitchFamily="34" charset="-120"/>
              </a:rPr>
              <a:t> represents the central framework for transfer pricing, profit allocation, and Pillar Two compliance assessments. It examines five core functions related to intangibles:</a:t>
            </a:r>
            <a:endParaRPr lang="en-US" sz="1150" dirty="0"/>
          </a:p>
        </p:txBody>
      </p:sp>
      <p:sp>
        <p:nvSpPr>
          <p:cNvPr id="5" name="Text 3"/>
          <p:cNvSpPr/>
          <p:nvPr/>
        </p:nvSpPr>
        <p:spPr>
          <a:xfrm>
            <a:off x="639127" y="2734151"/>
            <a:ext cx="5123617" cy="237292"/>
          </a:xfrm>
          <a:prstGeom prst="rect">
            <a:avLst/>
          </a:prstGeom>
          <a:noFill/>
          <a:ln/>
        </p:spPr>
        <p:txBody>
          <a:bodyPr wrap="none" lIns="0" tIns="0" rIns="0" bIns="0" rtlCol="0" anchor="t"/>
          <a:lstStyle/>
          <a:p>
            <a:pPr marL="342900" indent="-342900" algn="l">
              <a:lnSpc>
                <a:spcPts val="1850"/>
              </a:lnSpc>
              <a:buSzPct val="100000"/>
              <a:buChar char="•"/>
            </a:pPr>
            <a:r>
              <a:rPr lang="en-US" sz="1150" b="1" dirty="0">
                <a:solidFill>
                  <a:srgbClr val="15213F"/>
                </a:solidFill>
                <a:latin typeface="Roboto" pitchFamily="34" charset="0"/>
                <a:ea typeface="Roboto" pitchFamily="34" charset="-122"/>
                <a:cs typeface="Roboto" pitchFamily="34" charset="-120"/>
              </a:rPr>
              <a:t>Development</a:t>
            </a:r>
            <a:r>
              <a:rPr lang="en-US" sz="1150" dirty="0">
                <a:solidFill>
                  <a:srgbClr val="15213F"/>
                </a:solidFill>
                <a:latin typeface="Roboto" pitchFamily="34" charset="0"/>
                <a:ea typeface="Roboto" pitchFamily="34" charset="-122"/>
                <a:cs typeface="Roboto" pitchFamily="34" charset="-120"/>
              </a:rPr>
              <a:t> - Creating new intangibles</a:t>
            </a:r>
            <a:endParaRPr lang="en-US" sz="1150" dirty="0"/>
          </a:p>
        </p:txBody>
      </p:sp>
      <p:sp>
        <p:nvSpPr>
          <p:cNvPr id="6" name="Text 4"/>
          <p:cNvSpPr/>
          <p:nvPr/>
        </p:nvSpPr>
        <p:spPr>
          <a:xfrm>
            <a:off x="639127" y="3023354"/>
            <a:ext cx="5123617" cy="237292"/>
          </a:xfrm>
          <a:prstGeom prst="rect">
            <a:avLst/>
          </a:prstGeom>
          <a:noFill/>
          <a:ln/>
        </p:spPr>
        <p:txBody>
          <a:bodyPr wrap="none" lIns="0" tIns="0" rIns="0" bIns="0" rtlCol="0" anchor="t"/>
          <a:lstStyle/>
          <a:p>
            <a:pPr marL="342900" indent="-342900" algn="l">
              <a:lnSpc>
                <a:spcPts val="1850"/>
              </a:lnSpc>
              <a:buSzPct val="100000"/>
              <a:buChar char="•"/>
            </a:pPr>
            <a:r>
              <a:rPr lang="en-US" sz="1150" b="1" dirty="0">
                <a:solidFill>
                  <a:srgbClr val="15213F"/>
                </a:solidFill>
                <a:latin typeface="Roboto" pitchFamily="34" charset="0"/>
                <a:ea typeface="Roboto" pitchFamily="34" charset="-122"/>
                <a:cs typeface="Roboto" pitchFamily="34" charset="-120"/>
              </a:rPr>
              <a:t>Enhancement</a:t>
            </a:r>
            <a:r>
              <a:rPr lang="en-US" sz="1150" dirty="0">
                <a:solidFill>
                  <a:srgbClr val="15213F"/>
                </a:solidFill>
                <a:latin typeface="Roboto" pitchFamily="34" charset="0"/>
                <a:ea typeface="Roboto" pitchFamily="34" charset="-122"/>
                <a:cs typeface="Roboto" pitchFamily="34" charset="-120"/>
              </a:rPr>
              <a:t> - Improving existing intangibles</a:t>
            </a:r>
            <a:endParaRPr lang="en-US" sz="1150" dirty="0"/>
          </a:p>
        </p:txBody>
      </p:sp>
      <p:sp>
        <p:nvSpPr>
          <p:cNvPr id="7" name="Text 5"/>
          <p:cNvSpPr/>
          <p:nvPr/>
        </p:nvSpPr>
        <p:spPr>
          <a:xfrm>
            <a:off x="639127" y="3312557"/>
            <a:ext cx="5123617" cy="237292"/>
          </a:xfrm>
          <a:prstGeom prst="rect">
            <a:avLst/>
          </a:prstGeom>
          <a:noFill/>
          <a:ln/>
        </p:spPr>
        <p:txBody>
          <a:bodyPr wrap="none" lIns="0" tIns="0" rIns="0" bIns="0" rtlCol="0" anchor="t"/>
          <a:lstStyle/>
          <a:p>
            <a:pPr marL="342900" indent="-342900" algn="l">
              <a:lnSpc>
                <a:spcPts val="1850"/>
              </a:lnSpc>
              <a:buSzPct val="100000"/>
              <a:buChar char="•"/>
            </a:pPr>
            <a:r>
              <a:rPr lang="en-US" sz="1150" b="1" dirty="0">
                <a:solidFill>
                  <a:srgbClr val="15213F"/>
                </a:solidFill>
                <a:latin typeface="Roboto" pitchFamily="34" charset="0"/>
                <a:ea typeface="Roboto" pitchFamily="34" charset="-122"/>
                <a:cs typeface="Roboto" pitchFamily="34" charset="-120"/>
              </a:rPr>
              <a:t>Maintenance</a:t>
            </a:r>
            <a:r>
              <a:rPr lang="en-US" sz="1150" dirty="0">
                <a:solidFill>
                  <a:srgbClr val="15213F"/>
                </a:solidFill>
                <a:latin typeface="Roboto" pitchFamily="34" charset="0"/>
                <a:ea typeface="Roboto" pitchFamily="34" charset="-122"/>
                <a:cs typeface="Roboto" pitchFamily="34" charset="-120"/>
              </a:rPr>
              <a:t> - Preserving intangible value</a:t>
            </a:r>
            <a:endParaRPr lang="en-US" sz="1150" dirty="0"/>
          </a:p>
        </p:txBody>
      </p:sp>
      <p:sp>
        <p:nvSpPr>
          <p:cNvPr id="8" name="Text 6"/>
          <p:cNvSpPr/>
          <p:nvPr/>
        </p:nvSpPr>
        <p:spPr>
          <a:xfrm>
            <a:off x="639127" y="3601760"/>
            <a:ext cx="5123617" cy="237292"/>
          </a:xfrm>
          <a:prstGeom prst="rect">
            <a:avLst/>
          </a:prstGeom>
          <a:noFill/>
          <a:ln/>
        </p:spPr>
        <p:txBody>
          <a:bodyPr wrap="none" lIns="0" tIns="0" rIns="0" bIns="0" rtlCol="0" anchor="t"/>
          <a:lstStyle/>
          <a:p>
            <a:pPr marL="342900" indent="-342900" algn="l">
              <a:lnSpc>
                <a:spcPts val="1850"/>
              </a:lnSpc>
              <a:buSzPct val="100000"/>
              <a:buChar char="•"/>
            </a:pPr>
            <a:r>
              <a:rPr lang="en-US" sz="1150" b="1" dirty="0">
                <a:solidFill>
                  <a:srgbClr val="15213F"/>
                </a:solidFill>
                <a:latin typeface="Roboto" pitchFamily="34" charset="0"/>
                <a:ea typeface="Roboto" pitchFamily="34" charset="-122"/>
                <a:cs typeface="Roboto" pitchFamily="34" charset="-120"/>
              </a:rPr>
              <a:t>Protection</a:t>
            </a:r>
            <a:r>
              <a:rPr lang="en-US" sz="1150" dirty="0">
                <a:solidFill>
                  <a:srgbClr val="15213F"/>
                </a:solidFill>
                <a:latin typeface="Roboto" pitchFamily="34" charset="0"/>
                <a:ea typeface="Roboto" pitchFamily="34" charset="-122"/>
                <a:cs typeface="Roboto" pitchFamily="34" charset="-120"/>
              </a:rPr>
              <a:t> - Legal and strategic safeguarding</a:t>
            </a:r>
            <a:endParaRPr lang="en-US" sz="1150" dirty="0"/>
          </a:p>
        </p:txBody>
      </p:sp>
      <p:sp>
        <p:nvSpPr>
          <p:cNvPr id="9" name="Text 7"/>
          <p:cNvSpPr/>
          <p:nvPr/>
        </p:nvSpPr>
        <p:spPr>
          <a:xfrm>
            <a:off x="639127" y="3890963"/>
            <a:ext cx="5123617" cy="237292"/>
          </a:xfrm>
          <a:prstGeom prst="rect">
            <a:avLst/>
          </a:prstGeom>
          <a:noFill/>
          <a:ln/>
        </p:spPr>
        <p:txBody>
          <a:bodyPr wrap="none" lIns="0" tIns="0" rIns="0" bIns="0" rtlCol="0" anchor="t"/>
          <a:lstStyle/>
          <a:p>
            <a:pPr marL="342900" indent="-342900" algn="l">
              <a:lnSpc>
                <a:spcPts val="1850"/>
              </a:lnSpc>
              <a:buSzPct val="100000"/>
              <a:buChar char="•"/>
            </a:pPr>
            <a:r>
              <a:rPr lang="en-US" sz="1150" b="1" dirty="0">
                <a:solidFill>
                  <a:srgbClr val="15213F"/>
                </a:solidFill>
                <a:latin typeface="Roboto" pitchFamily="34" charset="0"/>
                <a:ea typeface="Roboto" pitchFamily="34" charset="-122"/>
                <a:cs typeface="Roboto" pitchFamily="34" charset="-120"/>
              </a:rPr>
              <a:t>Exploitation</a:t>
            </a:r>
            <a:r>
              <a:rPr lang="en-US" sz="1150" dirty="0">
                <a:solidFill>
                  <a:srgbClr val="15213F"/>
                </a:solidFill>
                <a:latin typeface="Roboto" pitchFamily="34" charset="0"/>
                <a:ea typeface="Roboto" pitchFamily="34" charset="-122"/>
                <a:cs typeface="Roboto" pitchFamily="34" charset="-120"/>
              </a:rPr>
              <a:t> - Commercial utilization</a:t>
            </a:r>
            <a:endParaRPr lang="en-US" sz="1150" dirty="0"/>
          </a:p>
        </p:txBody>
      </p:sp>
      <p:pic>
        <p:nvPicPr>
          <p:cNvPr id="10" name="Image 0" descr="preencoded.png"/>
          <p:cNvPicPr>
            <a:picLocks noChangeAspect="1"/>
          </p:cNvPicPr>
          <p:nvPr/>
        </p:nvPicPr>
        <p:blipFill>
          <a:blip r:embed="rId3"/>
          <a:stretch>
            <a:fillRect/>
          </a:stretch>
        </p:blipFill>
        <p:spPr>
          <a:xfrm>
            <a:off x="639127" y="4295180"/>
            <a:ext cx="3330297" cy="3330297"/>
          </a:xfrm>
          <a:prstGeom prst="rect">
            <a:avLst/>
          </a:prstGeom>
        </p:spPr>
      </p:pic>
      <p:sp>
        <p:nvSpPr>
          <p:cNvPr id="11" name="Shape 8"/>
          <p:cNvSpPr/>
          <p:nvPr/>
        </p:nvSpPr>
        <p:spPr>
          <a:xfrm>
            <a:off x="6132314" y="1703427"/>
            <a:ext cx="3859054" cy="2101096"/>
          </a:xfrm>
          <a:prstGeom prst="roundRect">
            <a:avLst>
              <a:gd name="adj" fmla="val 3482"/>
            </a:avLst>
          </a:prstGeom>
          <a:solidFill>
            <a:srgbClr val="FBFCFE"/>
          </a:solidFill>
          <a:ln/>
        </p:spPr>
        <p:txBody>
          <a:bodyPr/>
          <a:lstStyle/>
          <a:p>
            <a:endParaRPr lang="en-US"/>
          </a:p>
        </p:txBody>
      </p:sp>
      <p:pic>
        <p:nvPicPr>
          <p:cNvPr id="12" name="Image 1" descr="preencoded.png"/>
          <p:cNvPicPr>
            <a:picLocks noChangeAspect="1"/>
          </p:cNvPicPr>
          <p:nvPr/>
        </p:nvPicPr>
        <p:blipFill>
          <a:blip r:embed="rId4"/>
          <a:stretch>
            <a:fillRect/>
          </a:stretch>
        </p:blipFill>
        <p:spPr>
          <a:xfrm>
            <a:off x="6132314" y="1688187"/>
            <a:ext cx="3859054" cy="60960"/>
          </a:xfrm>
          <a:prstGeom prst="rect">
            <a:avLst/>
          </a:prstGeom>
        </p:spPr>
      </p:pic>
      <p:pic>
        <p:nvPicPr>
          <p:cNvPr id="13" name="Image 2" descr="preencoded.png"/>
          <p:cNvPicPr>
            <a:picLocks noChangeAspect="1"/>
          </p:cNvPicPr>
          <p:nvPr/>
        </p:nvPicPr>
        <p:blipFill>
          <a:blip r:embed="rId5"/>
          <a:stretch>
            <a:fillRect/>
          </a:stretch>
        </p:blipFill>
        <p:spPr>
          <a:xfrm>
            <a:off x="7839313" y="1480899"/>
            <a:ext cx="445056" cy="445056"/>
          </a:xfrm>
          <a:prstGeom prst="rect">
            <a:avLst/>
          </a:prstGeom>
        </p:spPr>
      </p:pic>
      <p:sp>
        <p:nvSpPr>
          <p:cNvPr id="14" name="Text 9"/>
          <p:cNvSpPr/>
          <p:nvPr/>
        </p:nvSpPr>
        <p:spPr>
          <a:xfrm>
            <a:off x="7972782" y="1592104"/>
            <a:ext cx="177998" cy="222528"/>
          </a:xfrm>
          <a:prstGeom prst="rect">
            <a:avLst/>
          </a:prstGeom>
          <a:noFill/>
          <a:ln/>
        </p:spPr>
        <p:txBody>
          <a:bodyPr wrap="none" lIns="0" tIns="0" rIns="0" bIns="0" rtlCol="0" anchor="t"/>
          <a:lstStyle/>
          <a:p>
            <a:pPr marL="0" indent="0" algn="l">
              <a:lnSpc>
                <a:spcPts val="2200"/>
              </a:lnSpc>
              <a:buNone/>
            </a:pPr>
            <a:r>
              <a:rPr lang="en-US" sz="1400" dirty="0">
                <a:solidFill>
                  <a:srgbClr val="FFFFFF"/>
                </a:solidFill>
                <a:latin typeface="Roboto Slab" pitchFamily="34" charset="0"/>
                <a:ea typeface="Roboto Slab" pitchFamily="34" charset="-122"/>
                <a:cs typeface="Roboto Slab" pitchFamily="34" charset="-120"/>
              </a:rPr>
              <a:t>1</a:t>
            </a:r>
            <a:endParaRPr lang="en-US" sz="1400" dirty="0"/>
          </a:p>
        </p:txBody>
      </p:sp>
      <p:sp>
        <p:nvSpPr>
          <p:cNvPr id="15" name="Text 10"/>
          <p:cNvSpPr/>
          <p:nvPr/>
        </p:nvSpPr>
        <p:spPr>
          <a:xfrm>
            <a:off x="6295906" y="2074307"/>
            <a:ext cx="1854756" cy="231815"/>
          </a:xfrm>
          <a:prstGeom prst="rect">
            <a:avLst/>
          </a:prstGeom>
          <a:noFill/>
          <a:ln/>
        </p:spPr>
        <p:txBody>
          <a:bodyPr wrap="none" lIns="0" tIns="0" rIns="0" bIns="0" rtlCol="0" anchor="t"/>
          <a:lstStyle/>
          <a:p>
            <a:pPr marL="0" indent="0" algn="l">
              <a:lnSpc>
                <a:spcPts val="1800"/>
              </a:lnSpc>
              <a:buNone/>
            </a:pPr>
            <a:r>
              <a:rPr lang="en-US" sz="1450" dirty="0">
                <a:solidFill>
                  <a:srgbClr val="15213F"/>
                </a:solidFill>
                <a:latin typeface="Roboto Slab" pitchFamily="34" charset="0"/>
                <a:ea typeface="Roboto Slab" pitchFamily="34" charset="-122"/>
                <a:cs typeface="Roboto Slab" pitchFamily="34" charset="-120"/>
              </a:rPr>
              <a:t>Who Creates Value?</a:t>
            </a:r>
            <a:endParaRPr lang="en-US" sz="1450" dirty="0"/>
          </a:p>
        </p:txBody>
      </p:sp>
      <p:sp>
        <p:nvSpPr>
          <p:cNvPr id="16" name="Text 11"/>
          <p:cNvSpPr/>
          <p:nvPr/>
        </p:nvSpPr>
        <p:spPr>
          <a:xfrm>
            <a:off x="6295906" y="2454473"/>
            <a:ext cx="3531870" cy="1186458"/>
          </a:xfrm>
          <a:prstGeom prst="rect">
            <a:avLst/>
          </a:prstGeom>
          <a:noFill/>
          <a:ln/>
        </p:spPr>
        <p:txBody>
          <a:bodyPr wrap="square" lIns="0" tIns="0" rIns="0" bIns="0" rtlCol="0" anchor="t"/>
          <a:lstStyle/>
          <a:p>
            <a:pPr marL="0" indent="0" algn="l">
              <a:lnSpc>
                <a:spcPts val="1850"/>
              </a:lnSpc>
              <a:buNone/>
            </a:pPr>
            <a:r>
              <a:rPr lang="en-US" sz="1150" dirty="0">
                <a:solidFill>
                  <a:srgbClr val="15213F"/>
                </a:solidFill>
                <a:latin typeface="Roboto" pitchFamily="34" charset="0"/>
                <a:ea typeface="Roboto" pitchFamily="34" charset="-122"/>
                <a:cs typeface="Roboto" pitchFamily="34" charset="-120"/>
              </a:rPr>
              <a:t>Tax authorities use DEMPE to determine which entity within an MNE group actually creates value through its functions, assets deployed, and risks assumed. This functional analysis determines economic substance and profit entitlement.</a:t>
            </a:r>
            <a:endParaRPr lang="en-US" sz="1150" dirty="0"/>
          </a:p>
        </p:txBody>
      </p:sp>
      <p:sp>
        <p:nvSpPr>
          <p:cNvPr id="17" name="Shape 12"/>
          <p:cNvSpPr/>
          <p:nvPr/>
        </p:nvSpPr>
        <p:spPr>
          <a:xfrm>
            <a:off x="10139720" y="1703427"/>
            <a:ext cx="3859054" cy="2101096"/>
          </a:xfrm>
          <a:prstGeom prst="roundRect">
            <a:avLst>
              <a:gd name="adj" fmla="val 3482"/>
            </a:avLst>
          </a:prstGeom>
          <a:solidFill>
            <a:srgbClr val="FBFCFE"/>
          </a:solidFill>
          <a:ln/>
        </p:spPr>
        <p:txBody>
          <a:bodyPr/>
          <a:lstStyle/>
          <a:p>
            <a:endParaRPr lang="en-US"/>
          </a:p>
        </p:txBody>
      </p:sp>
      <p:pic>
        <p:nvPicPr>
          <p:cNvPr id="18" name="Image 3" descr="preencoded.png"/>
          <p:cNvPicPr>
            <a:picLocks noChangeAspect="1"/>
          </p:cNvPicPr>
          <p:nvPr/>
        </p:nvPicPr>
        <p:blipFill>
          <a:blip r:embed="rId4"/>
          <a:stretch>
            <a:fillRect/>
          </a:stretch>
        </p:blipFill>
        <p:spPr>
          <a:xfrm>
            <a:off x="10139720" y="1688187"/>
            <a:ext cx="3859054" cy="60960"/>
          </a:xfrm>
          <a:prstGeom prst="rect">
            <a:avLst/>
          </a:prstGeom>
        </p:spPr>
      </p:pic>
      <p:pic>
        <p:nvPicPr>
          <p:cNvPr id="19" name="Image 4" descr="preencoded.png"/>
          <p:cNvPicPr>
            <a:picLocks noChangeAspect="1"/>
          </p:cNvPicPr>
          <p:nvPr/>
        </p:nvPicPr>
        <p:blipFill>
          <a:blip r:embed="rId5"/>
          <a:stretch>
            <a:fillRect/>
          </a:stretch>
        </p:blipFill>
        <p:spPr>
          <a:xfrm>
            <a:off x="11846719" y="1480899"/>
            <a:ext cx="445056" cy="445056"/>
          </a:xfrm>
          <a:prstGeom prst="rect">
            <a:avLst/>
          </a:prstGeom>
        </p:spPr>
      </p:pic>
      <p:sp>
        <p:nvSpPr>
          <p:cNvPr id="20" name="Text 13"/>
          <p:cNvSpPr/>
          <p:nvPr/>
        </p:nvSpPr>
        <p:spPr>
          <a:xfrm>
            <a:off x="11980188" y="1592104"/>
            <a:ext cx="177998" cy="222528"/>
          </a:xfrm>
          <a:prstGeom prst="rect">
            <a:avLst/>
          </a:prstGeom>
          <a:noFill/>
          <a:ln/>
        </p:spPr>
        <p:txBody>
          <a:bodyPr wrap="none" lIns="0" tIns="0" rIns="0" bIns="0" rtlCol="0" anchor="t"/>
          <a:lstStyle/>
          <a:p>
            <a:pPr marL="0" indent="0" algn="l">
              <a:lnSpc>
                <a:spcPts val="2200"/>
              </a:lnSpc>
              <a:buNone/>
            </a:pPr>
            <a:r>
              <a:rPr lang="en-US" sz="1400" dirty="0">
                <a:solidFill>
                  <a:srgbClr val="FFFFFF"/>
                </a:solidFill>
                <a:latin typeface="Roboto Slab" pitchFamily="34" charset="0"/>
                <a:ea typeface="Roboto Slab" pitchFamily="34" charset="-122"/>
                <a:cs typeface="Roboto Slab" pitchFamily="34" charset="-120"/>
              </a:rPr>
              <a:t>2</a:t>
            </a:r>
            <a:endParaRPr lang="en-US" sz="1400" dirty="0"/>
          </a:p>
        </p:txBody>
      </p:sp>
      <p:sp>
        <p:nvSpPr>
          <p:cNvPr id="21" name="Text 14"/>
          <p:cNvSpPr/>
          <p:nvPr/>
        </p:nvSpPr>
        <p:spPr>
          <a:xfrm>
            <a:off x="10303312" y="2074307"/>
            <a:ext cx="2787610" cy="231815"/>
          </a:xfrm>
          <a:prstGeom prst="rect">
            <a:avLst/>
          </a:prstGeom>
          <a:noFill/>
          <a:ln/>
        </p:spPr>
        <p:txBody>
          <a:bodyPr wrap="none" lIns="0" tIns="0" rIns="0" bIns="0" rtlCol="0" anchor="t"/>
          <a:lstStyle/>
          <a:p>
            <a:pPr marL="0" indent="0" algn="l">
              <a:lnSpc>
                <a:spcPts val="1800"/>
              </a:lnSpc>
              <a:buNone/>
            </a:pPr>
            <a:r>
              <a:rPr lang="en-US" sz="1450" dirty="0">
                <a:solidFill>
                  <a:srgbClr val="15213F"/>
                </a:solidFill>
                <a:latin typeface="Roboto Slab" pitchFamily="34" charset="0"/>
                <a:ea typeface="Roboto Slab" pitchFamily="34" charset="-122"/>
                <a:cs typeface="Roboto Slab" pitchFamily="34" charset="-120"/>
              </a:rPr>
              <a:t>Where Should Profits Be Taxed?</a:t>
            </a:r>
            <a:endParaRPr lang="en-US" sz="1450" dirty="0"/>
          </a:p>
        </p:txBody>
      </p:sp>
      <p:sp>
        <p:nvSpPr>
          <p:cNvPr id="22" name="Text 15"/>
          <p:cNvSpPr/>
          <p:nvPr/>
        </p:nvSpPr>
        <p:spPr>
          <a:xfrm>
            <a:off x="10303312" y="2454473"/>
            <a:ext cx="3531870" cy="1186458"/>
          </a:xfrm>
          <a:prstGeom prst="rect">
            <a:avLst/>
          </a:prstGeom>
          <a:noFill/>
          <a:ln/>
        </p:spPr>
        <p:txBody>
          <a:bodyPr wrap="square" lIns="0" tIns="0" rIns="0" bIns="0" rtlCol="0" anchor="t"/>
          <a:lstStyle/>
          <a:p>
            <a:pPr marL="0" indent="0" algn="l">
              <a:lnSpc>
                <a:spcPts val="1850"/>
              </a:lnSpc>
              <a:buNone/>
            </a:pPr>
            <a:r>
              <a:rPr lang="en-US" sz="1150" dirty="0">
                <a:solidFill>
                  <a:srgbClr val="15213F"/>
                </a:solidFill>
                <a:latin typeface="Roboto" pitchFamily="34" charset="0"/>
                <a:ea typeface="Roboto" pitchFamily="34" charset="-122"/>
                <a:cs typeface="Roboto" pitchFamily="34" charset="-120"/>
              </a:rPr>
              <a:t>The framework establishes </a:t>
            </a:r>
            <a:r>
              <a:rPr lang="en-US" sz="1150" b="1" dirty="0">
                <a:solidFill>
                  <a:srgbClr val="15213F"/>
                </a:solidFill>
                <a:latin typeface="Roboto" pitchFamily="34" charset="0"/>
                <a:ea typeface="Roboto" pitchFamily="34" charset="-122"/>
                <a:cs typeface="Roboto" pitchFamily="34" charset="-120"/>
              </a:rPr>
              <a:t>which jurisdiction should be entitled to profits</a:t>
            </a:r>
            <a:r>
              <a:rPr lang="en-US" sz="1150" dirty="0">
                <a:solidFill>
                  <a:srgbClr val="15213F"/>
                </a:solidFill>
                <a:latin typeface="Roboto" pitchFamily="34" charset="0"/>
                <a:ea typeface="Roboto" pitchFamily="34" charset="-122"/>
                <a:cs typeface="Roboto" pitchFamily="34" charset="-120"/>
              </a:rPr>
              <a:t> associated with that value creation activity. This determination drives profit allocation and tax liability distribution across the multinational group.</a:t>
            </a:r>
            <a:endParaRPr lang="en-US" sz="1150" dirty="0"/>
          </a:p>
        </p:txBody>
      </p:sp>
      <p:sp>
        <p:nvSpPr>
          <p:cNvPr id="23" name="Shape 16"/>
          <p:cNvSpPr/>
          <p:nvPr/>
        </p:nvSpPr>
        <p:spPr>
          <a:xfrm>
            <a:off x="6132314" y="4175403"/>
            <a:ext cx="7866459" cy="1626513"/>
          </a:xfrm>
          <a:prstGeom prst="roundRect">
            <a:avLst>
              <a:gd name="adj" fmla="val 4497"/>
            </a:avLst>
          </a:prstGeom>
          <a:solidFill>
            <a:srgbClr val="FBFCFE"/>
          </a:solidFill>
          <a:ln/>
        </p:spPr>
        <p:txBody>
          <a:bodyPr/>
          <a:lstStyle/>
          <a:p>
            <a:endParaRPr lang="en-US"/>
          </a:p>
        </p:txBody>
      </p:sp>
      <p:pic>
        <p:nvPicPr>
          <p:cNvPr id="24" name="Image 5" descr="preencoded.png"/>
          <p:cNvPicPr>
            <a:picLocks noChangeAspect="1"/>
          </p:cNvPicPr>
          <p:nvPr/>
        </p:nvPicPr>
        <p:blipFill>
          <a:blip r:embed="rId6"/>
          <a:stretch>
            <a:fillRect/>
          </a:stretch>
        </p:blipFill>
        <p:spPr>
          <a:xfrm>
            <a:off x="6132314" y="4160163"/>
            <a:ext cx="7866459" cy="60960"/>
          </a:xfrm>
          <a:prstGeom prst="rect">
            <a:avLst/>
          </a:prstGeom>
        </p:spPr>
      </p:pic>
      <p:pic>
        <p:nvPicPr>
          <p:cNvPr id="25" name="Image 6" descr="preencoded.png"/>
          <p:cNvPicPr>
            <a:picLocks noChangeAspect="1"/>
          </p:cNvPicPr>
          <p:nvPr/>
        </p:nvPicPr>
        <p:blipFill>
          <a:blip r:embed="rId5"/>
          <a:stretch>
            <a:fillRect/>
          </a:stretch>
        </p:blipFill>
        <p:spPr>
          <a:xfrm>
            <a:off x="9843016" y="3952875"/>
            <a:ext cx="445056" cy="445056"/>
          </a:xfrm>
          <a:prstGeom prst="rect">
            <a:avLst/>
          </a:prstGeom>
        </p:spPr>
      </p:pic>
      <p:sp>
        <p:nvSpPr>
          <p:cNvPr id="26" name="Text 17"/>
          <p:cNvSpPr/>
          <p:nvPr/>
        </p:nvSpPr>
        <p:spPr>
          <a:xfrm>
            <a:off x="9976485" y="4064079"/>
            <a:ext cx="177998" cy="222528"/>
          </a:xfrm>
          <a:prstGeom prst="rect">
            <a:avLst/>
          </a:prstGeom>
          <a:noFill/>
          <a:ln/>
        </p:spPr>
        <p:txBody>
          <a:bodyPr wrap="none" lIns="0" tIns="0" rIns="0" bIns="0" rtlCol="0" anchor="t"/>
          <a:lstStyle/>
          <a:p>
            <a:pPr marL="0" indent="0" algn="l">
              <a:lnSpc>
                <a:spcPts val="2200"/>
              </a:lnSpc>
              <a:buNone/>
            </a:pPr>
            <a:r>
              <a:rPr lang="en-US" sz="1400" dirty="0">
                <a:solidFill>
                  <a:srgbClr val="FFFFFF"/>
                </a:solidFill>
                <a:latin typeface="Roboto Slab" pitchFamily="34" charset="0"/>
                <a:ea typeface="Roboto Slab" pitchFamily="34" charset="-122"/>
                <a:cs typeface="Roboto Slab" pitchFamily="34" charset="-120"/>
              </a:rPr>
              <a:t>3</a:t>
            </a:r>
            <a:endParaRPr lang="en-US" sz="1400" dirty="0"/>
          </a:p>
        </p:txBody>
      </p:sp>
      <p:sp>
        <p:nvSpPr>
          <p:cNvPr id="27" name="Text 18"/>
          <p:cNvSpPr/>
          <p:nvPr/>
        </p:nvSpPr>
        <p:spPr>
          <a:xfrm>
            <a:off x="6295906" y="4546283"/>
            <a:ext cx="1854756" cy="231815"/>
          </a:xfrm>
          <a:prstGeom prst="rect">
            <a:avLst/>
          </a:prstGeom>
          <a:noFill/>
          <a:ln/>
        </p:spPr>
        <p:txBody>
          <a:bodyPr wrap="none" lIns="0" tIns="0" rIns="0" bIns="0" rtlCol="0" anchor="t"/>
          <a:lstStyle/>
          <a:p>
            <a:pPr marL="0" indent="0" algn="l">
              <a:lnSpc>
                <a:spcPts val="1800"/>
              </a:lnSpc>
              <a:buNone/>
            </a:pPr>
            <a:r>
              <a:rPr lang="en-US" sz="1450" dirty="0">
                <a:solidFill>
                  <a:srgbClr val="15213F"/>
                </a:solidFill>
                <a:latin typeface="Roboto Slab" pitchFamily="34" charset="0"/>
                <a:ea typeface="Roboto Slab" pitchFamily="34" charset="-122"/>
                <a:cs typeface="Roboto Slab" pitchFamily="34" charset="-120"/>
              </a:rPr>
              <a:t>The GCC Challenge</a:t>
            </a:r>
            <a:endParaRPr lang="en-US" sz="1450" dirty="0"/>
          </a:p>
        </p:txBody>
      </p:sp>
      <p:sp>
        <p:nvSpPr>
          <p:cNvPr id="28" name="Text 19"/>
          <p:cNvSpPr/>
          <p:nvPr/>
        </p:nvSpPr>
        <p:spPr>
          <a:xfrm>
            <a:off x="6295906" y="4926449"/>
            <a:ext cx="7539276" cy="711875"/>
          </a:xfrm>
          <a:prstGeom prst="rect">
            <a:avLst/>
          </a:prstGeom>
          <a:noFill/>
          <a:ln/>
        </p:spPr>
        <p:txBody>
          <a:bodyPr wrap="square" lIns="0" tIns="0" rIns="0" bIns="0" rtlCol="0" anchor="t"/>
          <a:lstStyle/>
          <a:p>
            <a:pPr marL="0" indent="0" algn="l">
              <a:lnSpc>
                <a:spcPts val="1850"/>
              </a:lnSpc>
              <a:buNone/>
            </a:pPr>
            <a:r>
              <a:rPr lang="en-US" sz="1150" dirty="0">
                <a:solidFill>
                  <a:srgbClr val="15213F"/>
                </a:solidFill>
                <a:latin typeface="Roboto" pitchFamily="34" charset="0"/>
                <a:ea typeface="Roboto" pitchFamily="34" charset="-122"/>
                <a:cs typeface="Roboto" pitchFamily="34" charset="-120"/>
              </a:rPr>
              <a:t>When GCCs perform high-value work—AI/ML development, algorithm design, cloud architecture, advanced R&amp;D—authorities may argue they deserve </a:t>
            </a:r>
            <a:r>
              <a:rPr lang="en-US" sz="1150" b="1" dirty="0">
                <a:solidFill>
                  <a:srgbClr val="15213F"/>
                </a:solidFill>
                <a:latin typeface="Roboto" pitchFamily="34" charset="0"/>
                <a:ea typeface="Roboto" pitchFamily="34" charset="-122"/>
                <a:cs typeface="Roboto" pitchFamily="34" charset="-120"/>
              </a:rPr>
              <a:t>more than cost-plus compensation</a:t>
            </a:r>
            <a:r>
              <a:rPr lang="en-US" sz="1150" dirty="0">
                <a:solidFill>
                  <a:srgbClr val="15213F"/>
                </a:solidFill>
                <a:latin typeface="Roboto" pitchFamily="34" charset="0"/>
                <a:ea typeface="Roboto" pitchFamily="34" charset="-122"/>
                <a:cs typeface="Roboto" pitchFamily="34" charset="-120"/>
              </a:rPr>
              <a:t>. Traditional service provider characterizations become difficult to defend.</a:t>
            </a:r>
            <a:endParaRPr lang="en-US" sz="1150" dirty="0"/>
          </a:p>
        </p:txBody>
      </p:sp>
      <p:sp>
        <p:nvSpPr>
          <p:cNvPr id="29" name="Shape 20"/>
          <p:cNvSpPr/>
          <p:nvPr/>
        </p:nvSpPr>
        <p:spPr>
          <a:xfrm>
            <a:off x="6132314" y="5968841"/>
            <a:ext cx="7866459" cy="1104900"/>
          </a:xfrm>
          <a:prstGeom prst="roundRect">
            <a:avLst>
              <a:gd name="adj" fmla="val 2014"/>
            </a:avLst>
          </a:prstGeom>
          <a:solidFill>
            <a:srgbClr val="C3CFEF"/>
          </a:solidFill>
          <a:ln/>
        </p:spPr>
        <p:txBody>
          <a:bodyPr/>
          <a:lstStyle/>
          <a:p>
            <a:endParaRPr lang="en-US"/>
          </a:p>
        </p:txBody>
      </p:sp>
      <p:pic>
        <p:nvPicPr>
          <p:cNvPr id="30" name="Image 7" descr="preencoded.png"/>
          <p:cNvPicPr>
            <a:picLocks noChangeAspect="1"/>
          </p:cNvPicPr>
          <p:nvPr/>
        </p:nvPicPr>
        <p:blipFill>
          <a:blip r:embed="rId7"/>
          <a:stretch>
            <a:fillRect/>
          </a:stretch>
        </p:blipFill>
        <p:spPr>
          <a:xfrm>
            <a:off x="6280666" y="6191964"/>
            <a:ext cx="185380" cy="148352"/>
          </a:xfrm>
          <a:prstGeom prst="rect">
            <a:avLst/>
          </a:prstGeom>
        </p:spPr>
      </p:pic>
      <p:sp>
        <p:nvSpPr>
          <p:cNvPr id="31" name="Text 21"/>
          <p:cNvSpPr/>
          <p:nvPr/>
        </p:nvSpPr>
        <p:spPr>
          <a:xfrm>
            <a:off x="6614398" y="6154222"/>
            <a:ext cx="7236023" cy="711875"/>
          </a:xfrm>
          <a:prstGeom prst="rect">
            <a:avLst/>
          </a:prstGeom>
          <a:noFill/>
          <a:ln/>
        </p:spPr>
        <p:txBody>
          <a:bodyPr wrap="square" lIns="0" tIns="0" rIns="0" bIns="0" rtlCol="0" anchor="t"/>
          <a:lstStyle/>
          <a:p>
            <a:pPr marL="0" indent="0" algn="l">
              <a:lnSpc>
                <a:spcPts val="1850"/>
              </a:lnSpc>
              <a:buNone/>
            </a:pPr>
            <a:r>
              <a:rPr lang="en-US" sz="1150" b="1" dirty="0">
                <a:solidFill>
                  <a:srgbClr val="000000"/>
                </a:solidFill>
                <a:latin typeface="Roboto" pitchFamily="34" charset="0"/>
                <a:ea typeface="Roboto" pitchFamily="34" charset="-122"/>
                <a:cs typeface="Roboto" pitchFamily="34" charset="-120"/>
              </a:rPr>
              <a:t>Risk Alert:</a:t>
            </a:r>
            <a:r>
              <a:rPr lang="en-US" sz="1150" dirty="0">
                <a:solidFill>
                  <a:srgbClr val="000000"/>
                </a:solidFill>
                <a:latin typeface="Roboto" pitchFamily="34" charset="0"/>
                <a:ea typeface="Roboto" pitchFamily="34" charset="-122"/>
                <a:cs typeface="Roboto" pitchFamily="34" charset="-120"/>
              </a:rPr>
              <a:t> If value creation activities are grounded in India but profits remain with foreign parents, tax authorities may allocate higher profits to India. This reduces the parent's income elsewhere, </a:t>
            </a:r>
            <a:r>
              <a:rPr lang="en-US" sz="1150" b="1" dirty="0">
                <a:solidFill>
                  <a:srgbClr val="000000"/>
                </a:solidFill>
                <a:latin typeface="Roboto" pitchFamily="34" charset="0"/>
                <a:ea typeface="Roboto" pitchFamily="34" charset="-122"/>
                <a:cs typeface="Roboto" pitchFamily="34" charset="-120"/>
              </a:rPr>
              <a:t>potentially triggering Pillar Two top-up tax if India's ETR drops below 15%</a:t>
            </a:r>
            <a:r>
              <a:rPr lang="en-US" sz="1150" dirty="0">
                <a:solidFill>
                  <a:srgbClr val="000000"/>
                </a:solidFill>
                <a:latin typeface="Roboto" pitchFamily="34" charset="0"/>
                <a:ea typeface="Roboto" pitchFamily="34" charset="-122"/>
                <a:cs typeface="Roboto" pitchFamily="34" charset="-120"/>
              </a:rPr>
              <a:t>.</a:t>
            </a:r>
            <a:endParaRPr lang="en-US" sz="1150" dirty="0"/>
          </a:p>
        </p:txBody>
      </p:sp>
    </p:spTree>
    <p:extLst>
      <p:ext uri="{BB962C8B-B14F-4D97-AF65-F5344CB8AC3E}">
        <p14:creationId xmlns:p14="http://schemas.microsoft.com/office/powerpoint/2010/main" val="2557771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sp>
        <p:nvSpPr>
          <p:cNvPr id="2" name="Text 0"/>
          <p:cNvSpPr/>
          <p:nvPr/>
        </p:nvSpPr>
        <p:spPr>
          <a:xfrm>
            <a:off x="754023" y="740569"/>
            <a:ext cx="7295078" cy="547092"/>
          </a:xfrm>
          <a:prstGeom prst="rect">
            <a:avLst/>
          </a:prstGeom>
          <a:noFill/>
          <a:ln/>
        </p:spPr>
        <p:txBody>
          <a:bodyPr wrap="none" lIns="0" tIns="0" rIns="0" bIns="0" rtlCol="0" anchor="t"/>
          <a:lstStyle/>
          <a:p>
            <a:pPr marL="0" indent="0" algn="l">
              <a:lnSpc>
                <a:spcPts val="4300"/>
              </a:lnSpc>
              <a:buNone/>
            </a:pPr>
            <a:r>
              <a:rPr lang="en-US" sz="3400" dirty="0">
                <a:solidFill>
                  <a:srgbClr val="3257B8"/>
                </a:solidFill>
                <a:latin typeface="Roboto Slab" pitchFamily="34" charset="0"/>
                <a:ea typeface="Roboto Slab" pitchFamily="34" charset="-122"/>
                <a:cs typeface="Roboto Slab" pitchFamily="34" charset="-120"/>
              </a:rPr>
              <a:t>GCC Typology: Foundation Services</a:t>
            </a:r>
            <a:endParaRPr lang="en-US" sz="3400" dirty="0"/>
          </a:p>
        </p:txBody>
      </p:sp>
      <p:sp>
        <p:nvSpPr>
          <p:cNvPr id="3" name="Text 1"/>
          <p:cNvSpPr/>
          <p:nvPr/>
        </p:nvSpPr>
        <p:spPr>
          <a:xfrm>
            <a:off x="754023" y="1637705"/>
            <a:ext cx="13122354" cy="560070"/>
          </a:xfrm>
          <a:prstGeom prst="rect">
            <a:avLst/>
          </a:prstGeom>
          <a:noFill/>
          <a:ln/>
        </p:spPr>
        <p:txBody>
          <a:bodyPr wrap="square" lIns="0" tIns="0" rIns="0" bIns="0" rtlCol="0" anchor="t"/>
          <a:lstStyle/>
          <a:p>
            <a:pPr marL="0" indent="0" algn="l">
              <a:lnSpc>
                <a:spcPts val="2200"/>
              </a:lnSpc>
              <a:buNone/>
            </a:pPr>
            <a:r>
              <a:rPr lang="en-US" sz="1350" dirty="0">
                <a:solidFill>
                  <a:srgbClr val="15213F"/>
                </a:solidFill>
                <a:latin typeface="Roboto" pitchFamily="34" charset="0"/>
                <a:ea typeface="Roboto" pitchFamily="34" charset="-122"/>
                <a:cs typeface="Roboto" pitchFamily="34" charset="-120"/>
              </a:rPr>
              <a:t>Understanding the functional profile of different GCC types is essential for determining appropriate transfer pricing methodologies and assessing DEMPE risk exposure. Foundation services represent the traditional core of GCC operations.</a:t>
            </a:r>
            <a:endParaRPr lang="en-US" sz="1350" dirty="0"/>
          </a:p>
        </p:txBody>
      </p:sp>
      <p:sp>
        <p:nvSpPr>
          <p:cNvPr id="4" name="Shape 2"/>
          <p:cNvSpPr/>
          <p:nvPr/>
        </p:nvSpPr>
        <p:spPr>
          <a:xfrm>
            <a:off x="754023" y="2394704"/>
            <a:ext cx="6473666" cy="5095042"/>
          </a:xfrm>
          <a:prstGeom prst="roundRect">
            <a:avLst>
              <a:gd name="adj" fmla="val 515"/>
            </a:avLst>
          </a:prstGeom>
          <a:solidFill>
            <a:srgbClr val="E9ECF2"/>
          </a:solidFill>
          <a:ln/>
        </p:spPr>
        <p:txBody>
          <a:bodyPr/>
          <a:lstStyle/>
          <a:p>
            <a:endParaRPr lang="en-US"/>
          </a:p>
        </p:txBody>
      </p:sp>
      <p:sp>
        <p:nvSpPr>
          <p:cNvPr id="5" name="Text 3"/>
          <p:cNvSpPr/>
          <p:nvPr/>
        </p:nvSpPr>
        <p:spPr>
          <a:xfrm>
            <a:off x="929045" y="2569726"/>
            <a:ext cx="3703439" cy="328136"/>
          </a:xfrm>
          <a:prstGeom prst="rect">
            <a:avLst/>
          </a:prstGeom>
          <a:noFill/>
          <a:ln/>
        </p:spPr>
        <p:txBody>
          <a:bodyPr wrap="none" lIns="0" tIns="0" rIns="0" bIns="0" rtlCol="0" anchor="t"/>
          <a:lstStyle/>
          <a:p>
            <a:pPr marL="0" indent="0" algn="l">
              <a:lnSpc>
                <a:spcPts val="2550"/>
              </a:lnSpc>
              <a:buNone/>
            </a:pPr>
            <a:r>
              <a:rPr lang="en-US" sz="2050" dirty="0">
                <a:solidFill>
                  <a:srgbClr val="15213F"/>
                </a:solidFill>
                <a:latin typeface="Roboto Slab" pitchFamily="34" charset="0"/>
                <a:ea typeface="Roboto Slab" pitchFamily="34" charset="-122"/>
                <a:cs typeface="Roboto Slab" pitchFamily="34" charset="-120"/>
              </a:rPr>
              <a:t>IT &amp; Technology Services GCC</a:t>
            </a:r>
            <a:endParaRPr lang="en-US" sz="2050" dirty="0"/>
          </a:p>
        </p:txBody>
      </p:sp>
      <p:sp>
        <p:nvSpPr>
          <p:cNvPr id="6" name="Text 4"/>
          <p:cNvSpPr/>
          <p:nvPr/>
        </p:nvSpPr>
        <p:spPr>
          <a:xfrm>
            <a:off x="929045" y="2967871"/>
            <a:ext cx="2328148" cy="273487"/>
          </a:xfrm>
          <a:prstGeom prst="rect">
            <a:avLst/>
          </a:prstGeom>
          <a:noFill/>
          <a:ln/>
        </p:spPr>
        <p:txBody>
          <a:bodyPr wrap="none" lIns="0" tIns="0" rIns="0" bIns="0" rtlCol="0" anchor="t"/>
          <a:lstStyle/>
          <a:p>
            <a:pPr marL="0" indent="0" algn="l">
              <a:lnSpc>
                <a:spcPts val="2150"/>
              </a:lnSpc>
              <a:buNone/>
            </a:pPr>
            <a:r>
              <a:rPr lang="en-US" sz="1700" dirty="0">
                <a:solidFill>
                  <a:srgbClr val="15213F"/>
                </a:solidFill>
                <a:latin typeface="Roboto Slab" pitchFamily="34" charset="0"/>
                <a:ea typeface="Roboto Slab" pitchFamily="34" charset="-122"/>
                <a:cs typeface="Roboto Slab" pitchFamily="34" charset="-120"/>
              </a:rPr>
              <a:t>First-Wave GCC Model</a:t>
            </a:r>
            <a:endParaRPr lang="en-US" sz="1700" dirty="0"/>
          </a:p>
        </p:txBody>
      </p:sp>
      <p:sp>
        <p:nvSpPr>
          <p:cNvPr id="7" name="Text 5"/>
          <p:cNvSpPr/>
          <p:nvPr/>
        </p:nvSpPr>
        <p:spPr>
          <a:xfrm>
            <a:off x="929045" y="3346371"/>
            <a:ext cx="6123623" cy="280035"/>
          </a:xfrm>
          <a:prstGeom prst="rect">
            <a:avLst/>
          </a:prstGeom>
          <a:noFill/>
          <a:ln/>
        </p:spPr>
        <p:txBody>
          <a:bodyPr wrap="none" lIns="0" tIns="0" rIns="0" bIns="0" rtlCol="0" anchor="t"/>
          <a:lstStyle/>
          <a:p>
            <a:pPr marL="0" indent="0" algn="l">
              <a:lnSpc>
                <a:spcPts val="2200"/>
              </a:lnSpc>
              <a:buNone/>
            </a:pPr>
            <a:r>
              <a:rPr lang="en-US" sz="1350" b="1" dirty="0">
                <a:solidFill>
                  <a:srgbClr val="15213F"/>
                </a:solidFill>
                <a:latin typeface="Roboto" pitchFamily="34" charset="0"/>
                <a:ea typeface="Roboto" pitchFamily="34" charset="-122"/>
                <a:cs typeface="Roboto" pitchFamily="34" charset="-120"/>
              </a:rPr>
              <a:t>DEMPE Risk: Low</a:t>
            </a:r>
            <a:endParaRPr lang="en-US" sz="1350" dirty="0"/>
          </a:p>
        </p:txBody>
      </p:sp>
      <p:sp>
        <p:nvSpPr>
          <p:cNvPr id="8" name="Text 6"/>
          <p:cNvSpPr/>
          <p:nvPr/>
        </p:nvSpPr>
        <p:spPr>
          <a:xfrm>
            <a:off x="929045" y="3731419"/>
            <a:ext cx="6123623" cy="1120140"/>
          </a:xfrm>
          <a:prstGeom prst="rect">
            <a:avLst/>
          </a:prstGeom>
          <a:noFill/>
          <a:ln/>
        </p:spPr>
        <p:txBody>
          <a:bodyPr wrap="square" lIns="0" tIns="0" rIns="0" bIns="0" rtlCol="0" anchor="t"/>
          <a:lstStyle/>
          <a:p>
            <a:pPr marL="0" indent="0" algn="l">
              <a:lnSpc>
                <a:spcPts val="2200"/>
              </a:lnSpc>
              <a:buNone/>
            </a:pPr>
            <a:r>
              <a:rPr lang="en-US" sz="1350" dirty="0">
                <a:solidFill>
                  <a:srgbClr val="15213F"/>
                </a:solidFill>
                <a:latin typeface="Roboto" pitchFamily="34" charset="0"/>
                <a:ea typeface="Roboto" pitchFamily="34" charset="-122"/>
                <a:cs typeface="Roboto" pitchFamily="34" charset="-120"/>
              </a:rPr>
              <a:t>These first-wave GCCs perform routine coding, testing, and maintenance work. Typically delivery-driven with straightforward </a:t>
            </a:r>
            <a:r>
              <a:rPr lang="en-US" sz="1350" b="1" dirty="0">
                <a:solidFill>
                  <a:srgbClr val="15213F"/>
                </a:solidFill>
                <a:latin typeface="Roboto" pitchFamily="34" charset="0"/>
                <a:ea typeface="Roboto" pitchFamily="34" charset="-122"/>
                <a:cs typeface="Roboto" pitchFamily="34" charset="-120"/>
              </a:rPr>
              <a:t>cost-plus</a:t>
            </a:r>
            <a:r>
              <a:rPr lang="en-US" sz="1350" dirty="0">
                <a:solidFill>
                  <a:srgbClr val="15213F"/>
                </a:solidFill>
                <a:latin typeface="Roboto" pitchFamily="34" charset="0"/>
                <a:ea typeface="Roboto" pitchFamily="34" charset="-122"/>
                <a:cs typeface="Roboto" pitchFamily="34" charset="-120"/>
              </a:rPr>
              <a:t> benchmarking approaches that are generally defensible under traditional transfer pricing principles.</a:t>
            </a:r>
            <a:endParaRPr lang="en-US" sz="1350" dirty="0"/>
          </a:p>
        </p:txBody>
      </p:sp>
      <p:sp>
        <p:nvSpPr>
          <p:cNvPr id="9" name="Text 7"/>
          <p:cNvSpPr/>
          <p:nvPr/>
        </p:nvSpPr>
        <p:spPr>
          <a:xfrm>
            <a:off x="929045" y="4956572"/>
            <a:ext cx="6123623" cy="280035"/>
          </a:xfrm>
          <a:prstGeom prst="rect">
            <a:avLst/>
          </a:prstGeom>
          <a:noFill/>
          <a:ln/>
        </p:spPr>
        <p:txBody>
          <a:bodyPr wrap="none" lIns="0" tIns="0" rIns="0" bIns="0" rtlCol="0" anchor="t"/>
          <a:lstStyle/>
          <a:p>
            <a:pPr marL="0" indent="0" algn="l">
              <a:lnSpc>
                <a:spcPts val="2200"/>
              </a:lnSpc>
              <a:buNone/>
            </a:pPr>
            <a:r>
              <a:rPr lang="en-US" sz="1350" b="1" dirty="0">
                <a:solidFill>
                  <a:srgbClr val="15213F"/>
                </a:solidFill>
                <a:latin typeface="Roboto" pitchFamily="34" charset="0"/>
                <a:ea typeface="Roboto" pitchFamily="34" charset="-122"/>
                <a:cs typeface="Roboto" pitchFamily="34" charset="-120"/>
              </a:rPr>
              <a:t>Key Functions:</a:t>
            </a:r>
            <a:endParaRPr lang="en-US" sz="1350" dirty="0"/>
          </a:p>
        </p:txBody>
      </p:sp>
      <p:sp>
        <p:nvSpPr>
          <p:cNvPr id="10" name="Text 8"/>
          <p:cNvSpPr/>
          <p:nvPr/>
        </p:nvSpPr>
        <p:spPr>
          <a:xfrm>
            <a:off x="929045" y="5341620"/>
            <a:ext cx="6123623" cy="280035"/>
          </a:xfrm>
          <a:prstGeom prst="rect">
            <a:avLst/>
          </a:prstGeom>
          <a:noFill/>
          <a:ln/>
        </p:spPr>
        <p:txBody>
          <a:bodyPr wrap="none" lIns="0" tIns="0" rIns="0" bIns="0" rtlCol="0" anchor="t"/>
          <a:lstStyle/>
          <a:p>
            <a:pPr marL="342900" indent="-342900" algn="l">
              <a:lnSpc>
                <a:spcPts val="2200"/>
              </a:lnSpc>
              <a:buSzPct val="100000"/>
              <a:buChar char="•"/>
            </a:pPr>
            <a:r>
              <a:rPr lang="en-US" sz="1350" dirty="0">
                <a:solidFill>
                  <a:srgbClr val="15213F"/>
                </a:solidFill>
                <a:latin typeface="Roboto" pitchFamily="34" charset="0"/>
                <a:ea typeface="Roboto" pitchFamily="34" charset="-122"/>
                <a:cs typeface="Roboto" pitchFamily="34" charset="-120"/>
              </a:rPr>
              <a:t>Application development &amp; maintenance</a:t>
            </a:r>
            <a:endParaRPr lang="en-US" sz="1350" dirty="0"/>
          </a:p>
        </p:txBody>
      </p:sp>
      <p:sp>
        <p:nvSpPr>
          <p:cNvPr id="11" name="Text 9"/>
          <p:cNvSpPr/>
          <p:nvPr/>
        </p:nvSpPr>
        <p:spPr>
          <a:xfrm>
            <a:off x="929045" y="5682853"/>
            <a:ext cx="6123623" cy="280035"/>
          </a:xfrm>
          <a:prstGeom prst="rect">
            <a:avLst/>
          </a:prstGeom>
          <a:noFill/>
          <a:ln/>
        </p:spPr>
        <p:txBody>
          <a:bodyPr wrap="none" lIns="0" tIns="0" rIns="0" bIns="0" rtlCol="0" anchor="t"/>
          <a:lstStyle/>
          <a:p>
            <a:pPr marL="342900" indent="-342900" algn="l">
              <a:lnSpc>
                <a:spcPts val="2200"/>
              </a:lnSpc>
              <a:buSzPct val="100000"/>
              <a:buChar char="•"/>
            </a:pPr>
            <a:r>
              <a:rPr lang="en-US" sz="1350" dirty="0">
                <a:solidFill>
                  <a:srgbClr val="15213F"/>
                </a:solidFill>
                <a:latin typeface="Roboto" pitchFamily="34" charset="0"/>
                <a:ea typeface="Roboto" pitchFamily="34" charset="-122"/>
                <a:cs typeface="Roboto" pitchFamily="34" charset="-120"/>
              </a:rPr>
              <a:t>IT operations &amp; infrastructure management</a:t>
            </a:r>
            <a:endParaRPr lang="en-US" sz="1350" dirty="0"/>
          </a:p>
        </p:txBody>
      </p:sp>
      <p:sp>
        <p:nvSpPr>
          <p:cNvPr id="12" name="Text 10"/>
          <p:cNvSpPr/>
          <p:nvPr/>
        </p:nvSpPr>
        <p:spPr>
          <a:xfrm>
            <a:off x="929045" y="6024086"/>
            <a:ext cx="6123623" cy="280035"/>
          </a:xfrm>
          <a:prstGeom prst="rect">
            <a:avLst/>
          </a:prstGeom>
          <a:noFill/>
          <a:ln/>
        </p:spPr>
        <p:txBody>
          <a:bodyPr wrap="none" lIns="0" tIns="0" rIns="0" bIns="0" rtlCol="0" anchor="t"/>
          <a:lstStyle/>
          <a:p>
            <a:pPr marL="342900" indent="-342900" algn="l">
              <a:lnSpc>
                <a:spcPts val="2200"/>
              </a:lnSpc>
              <a:buSzPct val="100000"/>
              <a:buChar char="•"/>
            </a:pPr>
            <a:r>
              <a:rPr lang="en-US" sz="1350" dirty="0">
                <a:solidFill>
                  <a:srgbClr val="15213F"/>
                </a:solidFill>
                <a:latin typeface="Roboto" pitchFamily="34" charset="0"/>
                <a:ea typeface="Roboto" pitchFamily="34" charset="-122"/>
                <a:cs typeface="Roboto" pitchFamily="34" charset="-120"/>
              </a:rPr>
              <a:t>Cybersecurity operations</a:t>
            </a:r>
            <a:endParaRPr lang="en-US" sz="1350" dirty="0"/>
          </a:p>
        </p:txBody>
      </p:sp>
      <p:sp>
        <p:nvSpPr>
          <p:cNvPr id="13" name="Text 11"/>
          <p:cNvSpPr/>
          <p:nvPr/>
        </p:nvSpPr>
        <p:spPr>
          <a:xfrm>
            <a:off x="929045" y="6365319"/>
            <a:ext cx="6123623" cy="280035"/>
          </a:xfrm>
          <a:prstGeom prst="rect">
            <a:avLst/>
          </a:prstGeom>
          <a:noFill/>
          <a:ln/>
        </p:spPr>
        <p:txBody>
          <a:bodyPr wrap="none" lIns="0" tIns="0" rIns="0" bIns="0" rtlCol="0" anchor="t"/>
          <a:lstStyle/>
          <a:p>
            <a:pPr marL="342900" indent="-342900" algn="l">
              <a:lnSpc>
                <a:spcPts val="2200"/>
              </a:lnSpc>
              <a:buSzPct val="100000"/>
              <a:buChar char="•"/>
            </a:pPr>
            <a:r>
              <a:rPr lang="en-US" sz="1350" dirty="0">
                <a:solidFill>
                  <a:srgbClr val="15213F"/>
                </a:solidFill>
                <a:latin typeface="Roboto" pitchFamily="34" charset="0"/>
                <a:ea typeface="Roboto" pitchFamily="34" charset="-122"/>
                <a:cs typeface="Roboto" pitchFamily="34" charset="-120"/>
              </a:rPr>
              <a:t>CloudOps/DevOps support</a:t>
            </a:r>
            <a:endParaRPr lang="en-US" sz="1350" dirty="0"/>
          </a:p>
        </p:txBody>
      </p:sp>
      <p:sp>
        <p:nvSpPr>
          <p:cNvPr id="14" name="Text 12"/>
          <p:cNvSpPr/>
          <p:nvPr/>
        </p:nvSpPr>
        <p:spPr>
          <a:xfrm>
            <a:off x="929045" y="6706553"/>
            <a:ext cx="6123623" cy="280035"/>
          </a:xfrm>
          <a:prstGeom prst="rect">
            <a:avLst/>
          </a:prstGeom>
          <a:noFill/>
          <a:ln/>
        </p:spPr>
        <p:txBody>
          <a:bodyPr wrap="none" lIns="0" tIns="0" rIns="0" bIns="0" rtlCol="0" anchor="t"/>
          <a:lstStyle/>
          <a:p>
            <a:pPr marL="342900" indent="-342900" algn="l">
              <a:lnSpc>
                <a:spcPts val="2200"/>
              </a:lnSpc>
              <a:buSzPct val="100000"/>
              <a:buChar char="•"/>
            </a:pPr>
            <a:r>
              <a:rPr lang="en-US" sz="1350" dirty="0">
                <a:solidFill>
                  <a:srgbClr val="15213F"/>
                </a:solidFill>
                <a:latin typeface="Roboto" pitchFamily="34" charset="0"/>
                <a:ea typeface="Roboto" pitchFamily="34" charset="-122"/>
                <a:cs typeface="Roboto" pitchFamily="34" charset="-120"/>
              </a:rPr>
              <a:t>L1-L3 helpdesk support services</a:t>
            </a:r>
            <a:endParaRPr lang="en-US" sz="1350" dirty="0"/>
          </a:p>
        </p:txBody>
      </p:sp>
      <p:sp>
        <p:nvSpPr>
          <p:cNvPr id="15" name="Shape 13"/>
          <p:cNvSpPr/>
          <p:nvPr/>
        </p:nvSpPr>
        <p:spPr>
          <a:xfrm>
            <a:off x="7402711" y="2394704"/>
            <a:ext cx="6473666" cy="5095042"/>
          </a:xfrm>
          <a:prstGeom prst="roundRect">
            <a:avLst>
              <a:gd name="adj" fmla="val 515"/>
            </a:avLst>
          </a:prstGeom>
          <a:solidFill>
            <a:srgbClr val="E9ECF2"/>
          </a:solidFill>
          <a:ln/>
        </p:spPr>
        <p:txBody>
          <a:bodyPr/>
          <a:lstStyle/>
          <a:p>
            <a:endParaRPr lang="en-US"/>
          </a:p>
        </p:txBody>
      </p:sp>
      <p:sp>
        <p:nvSpPr>
          <p:cNvPr id="16" name="Text 14"/>
          <p:cNvSpPr/>
          <p:nvPr/>
        </p:nvSpPr>
        <p:spPr>
          <a:xfrm>
            <a:off x="7577733" y="2569726"/>
            <a:ext cx="6123623" cy="656273"/>
          </a:xfrm>
          <a:prstGeom prst="rect">
            <a:avLst/>
          </a:prstGeom>
          <a:noFill/>
          <a:ln/>
        </p:spPr>
        <p:txBody>
          <a:bodyPr wrap="square" lIns="0" tIns="0" rIns="0" bIns="0" rtlCol="0" anchor="t"/>
          <a:lstStyle/>
          <a:p>
            <a:pPr marL="0" indent="0" algn="l">
              <a:lnSpc>
                <a:spcPts val="2550"/>
              </a:lnSpc>
              <a:buNone/>
            </a:pPr>
            <a:r>
              <a:rPr lang="en-US" sz="2050" dirty="0">
                <a:solidFill>
                  <a:srgbClr val="15213F"/>
                </a:solidFill>
                <a:latin typeface="Roboto Slab" pitchFamily="34" charset="0"/>
                <a:ea typeface="Roboto Slab" pitchFamily="34" charset="-122"/>
                <a:cs typeface="Roboto Slab" pitchFamily="34" charset="-120"/>
              </a:rPr>
              <a:t>Business Process Management (BPM) / Shared Services GCC</a:t>
            </a:r>
            <a:endParaRPr lang="en-US" sz="2050" dirty="0"/>
          </a:p>
        </p:txBody>
      </p:sp>
      <p:sp>
        <p:nvSpPr>
          <p:cNvPr id="17" name="Text 15"/>
          <p:cNvSpPr/>
          <p:nvPr/>
        </p:nvSpPr>
        <p:spPr>
          <a:xfrm>
            <a:off x="7577733" y="3296007"/>
            <a:ext cx="2623661" cy="273487"/>
          </a:xfrm>
          <a:prstGeom prst="rect">
            <a:avLst/>
          </a:prstGeom>
          <a:noFill/>
          <a:ln/>
        </p:spPr>
        <p:txBody>
          <a:bodyPr wrap="none" lIns="0" tIns="0" rIns="0" bIns="0" rtlCol="0" anchor="t"/>
          <a:lstStyle/>
          <a:p>
            <a:pPr marL="0" indent="0" algn="l">
              <a:lnSpc>
                <a:spcPts val="2150"/>
              </a:lnSpc>
              <a:buNone/>
            </a:pPr>
            <a:r>
              <a:rPr lang="en-US" sz="1700" dirty="0">
                <a:solidFill>
                  <a:srgbClr val="15213F"/>
                </a:solidFill>
                <a:latin typeface="Roboto Slab" pitchFamily="34" charset="0"/>
                <a:ea typeface="Roboto Slab" pitchFamily="34" charset="-122"/>
                <a:cs typeface="Roboto Slab" pitchFamily="34" charset="-120"/>
              </a:rPr>
              <a:t>Transactional Hub Model</a:t>
            </a:r>
            <a:endParaRPr lang="en-US" sz="1700" dirty="0"/>
          </a:p>
        </p:txBody>
      </p:sp>
      <p:sp>
        <p:nvSpPr>
          <p:cNvPr id="18" name="Text 16"/>
          <p:cNvSpPr/>
          <p:nvPr/>
        </p:nvSpPr>
        <p:spPr>
          <a:xfrm>
            <a:off x="7577733" y="3674507"/>
            <a:ext cx="6123623" cy="280035"/>
          </a:xfrm>
          <a:prstGeom prst="rect">
            <a:avLst/>
          </a:prstGeom>
          <a:noFill/>
          <a:ln/>
        </p:spPr>
        <p:txBody>
          <a:bodyPr wrap="none" lIns="0" tIns="0" rIns="0" bIns="0" rtlCol="0" anchor="t"/>
          <a:lstStyle/>
          <a:p>
            <a:pPr marL="0" indent="0" algn="l">
              <a:lnSpc>
                <a:spcPts val="2200"/>
              </a:lnSpc>
              <a:buNone/>
            </a:pPr>
            <a:r>
              <a:rPr lang="en-US" sz="1350" b="1" dirty="0">
                <a:solidFill>
                  <a:srgbClr val="15213F"/>
                </a:solidFill>
                <a:latin typeface="Roboto" pitchFamily="34" charset="0"/>
                <a:ea typeface="Roboto" pitchFamily="34" charset="-122"/>
                <a:cs typeface="Roboto" pitchFamily="34" charset="-120"/>
              </a:rPr>
              <a:t>DEMPE Risk: Low-Medium</a:t>
            </a:r>
            <a:endParaRPr lang="en-US" sz="1350" dirty="0"/>
          </a:p>
        </p:txBody>
      </p:sp>
      <p:sp>
        <p:nvSpPr>
          <p:cNvPr id="19" name="Text 17"/>
          <p:cNvSpPr/>
          <p:nvPr/>
        </p:nvSpPr>
        <p:spPr>
          <a:xfrm>
            <a:off x="7577733" y="4059555"/>
            <a:ext cx="6123623" cy="1120140"/>
          </a:xfrm>
          <a:prstGeom prst="rect">
            <a:avLst/>
          </a:prstGeom>
          <a:noFill/>
          <a:ln/>
        </p:spPr>
        <p:txBody>
          <a:bodyPr wrap="square" lIns="0" tIns="0" rIns="0" bIns="0" rtlCol="0" anchor="t"/>
          <a:lstStyle/>
          <a:p>
            <a:pPr marL="0" indent="0" algn="l">
              <a:lnSpc>
                <a:spcPts val="2200"/>
              </a:lnSpc>
              <a:buNone/>
            </a:pPr>
            <a:r>
              <a:rPr lang="en-US" sz="1350" dirty="0">
                <a:solidFill>
                  <a:srgbClr val="15213F"/>
                </a:solidFill>
                <a:latin typeface="Roboto" pitchFamily="34" charset="0"/>
                <a:ea typeface="Roboto" pitchFamily="34" charset="-122"/>
                <a:cs typeface="Roboto" pitchFamily="34" charset="-120"/>
              </a:rPr>
              <a:t>Transactional hubs handling mid-complexity work. Process automation may slightly elevate DEMPE considerations, but </a:t>
            </a:r>
            <a:r>
              <a:rPr lang="en-US" sz="1350" b="1" dirty="0">
                <a:solidFill>
                  <a:srgbClr val="15213F"/>
                </a:solidFill>
                <a:latin typeface="Roboto" pitchFamily="34" charset="0"/>
                <a:ea typeface="Roboto" pitchFamily="34" charset="-122"/>
                <a:cs typeface="Roboto" pitchFamily="34" charset="-120"/>
              </a:rPr>
              <a:t>generally cost-plus</a:t>
            </a:r>
            <a:r>
              <a:rPr lang="en-US" sz="1350" dirty="0">
                <a:solidFill>
                  <a:srgbClr val="15213F"/>
                </a:solidFill>
                <a:latin typeface="Roboto" pitchFamily="34" charset="0"/>
                <a:ea typeface="Roboto" pitchFamily="34" charset="-122"/>
                <a:cs typeface="Roboto" pitchFamily="34" charset="-120"/>
              </a:rPr>
              <a:t> methodologies remain appropriate with relatively easy benchmarking against comparable shared service operations.</a:t>
            </a:r>
            <a:endParaRPr lang="en-US" sz="1350" dirty="0"/>
          </a:p>
        </p:txBody>
      </p:sp>
      <p:sp>
        <p:nvSpPr>
          <p:cNvPr id="20" name="Text 18"/>
          <p:cNvSpPr/>
          <p:nvPr/>
        </p:nvSpPr>
        <p:spPr>
          <a:xfrm>
            <a:off x="7577733" y="5284708"/>
            <a:ext cx="6123623" cy="280035"/>
          </a:xfrm>
          <a:prstGeom prst="rect">
            <a:avLst/>
          </a:prstGeom>
          <a:noFill/>
          <a:ln/>
        </p:spPr>
        <p:txBody>
          <a:bodyPr wrap="none" lIns="0" tIns="0" rIns="0" bIns="0" rtlCol="0" anchor="t"/>
          <a:lstStyle/>
          <a:p>
            <a:pPr marL="0" indent="0" algn="l">
              <a:lnSpc>
                <a:spcPts val="2200"/>
              </a:lnSpc>
              <a:buNone/>
            </a:pPr>
            <a:r>
              <a:rPr lang="en-US" sz="1350" b="1" dirty="0">
                <a:solidFill>
                  <a:srgbClr val="15213F"/>
                </a:solidFill>
                <a:latin typeface="Roboto" pitchFamily="34" charset="0"/>
                <a:ea typeface="Roboto" pitchFamily="34" charset="-122"/>
                <a:cs typeface="Roboto" pitchFamily="34" charset="-120"/>
              </a:rPr>
              <a:t>Key Functions:</a:t>
            </a:r>
            <a:endParaRPr lang="en-US" sz="1350" dirty="0"/>
          </a:p>
        </p:txBody>
      </p:sp>
      <p:sp>
        <p:nvSpPr>
          <p:cNvPr id="21" name="Text 19"/>
          <p:cNvSpPr/>
          <p:nvPr/>
        </p:nvSpPr>
        <p:spPr>
          <a:xfrm>
            <a:off x="7577733" y="5669756"/>
            <a:ext cx="6123623" cy="280035"/>
          </a:xfrm>
          <a:prstGeom prst="rect">
            <a:avLst/>
          </a:prstGeom>
          <a:noFill/>
          <a:ln/>
        </p:spPr>
        <p:txBody>
          <a:bodyPr wrap="none" lIns="0" tIns="0" rIns="0" bIns="0" rtlCol="0" anchor="t"/>
          <a:lstStyle/>
          <a:p>
            <a:pPr marL="342900" indent="-342900" algn="l">
              <a:lnSpc>
                <a:spcPts val="2200"/>
              </a:lnSpc>
              <a:buSzPct val="100000"/>
              <a:buChar char="•"/>
            </a:pPr>
            <a:r>
              <a:rPr lang="en-US" sz="1350" dirty="0">
                <a:solidFill>
                  <a:srgbClr val="15213F"/>
                </a:solidFill>
                <a:latin typeface="Roboto" pitchFamily="34" charset="0"/>
                <a:ea typeface="Roboto" pitchFamily="34" charset="-122"/>
                <a:cs typeface="Roboto" pitchFamily="34" charset="-120"/>
              </a:rPr>
              <a:t>Finance &amp; Accounting (F&amp;A)</a:t>
            </a:r>
            <a:endParaRPr lang="en-US" sz="1350" dirty="0"/>
          </a:p>
        </p:txBody>
      </p:sp>
      <p:sp>
        <p:nvSpPr>
          <p:cNvPr id="22" name="Text 20"/>
          <p:cNvSpPr/>
          <p:nvPr/>
        </p:nvSpPr>
        <p:spPr>
          <a:xfrm>
            <a:off x="7577733" y="6010989"/>
            <a:ext cx="6123623" cy="280035"/>
          </a:xfrm>
          <a:prstGeom prst="rect">
            <a:avLst/>
          </a:prstGeom>
          <a:noFill/>
          <a:ln/>
        </p:spPr>
        <p:txBody>
          <a:bodyPr wrap="none" lIns="0" tIns="0" rIns="0" bIns="0" rtlCol="0" anchor="t"/>
          <a:lstStyle/>
          <a:p>
            <a:pPr marL="342900" indent="-342900" algn="l">
              <a:lnSpc>
                <a:spcPts val="2200"/>
              </a:lnSpc>
              <a:buSzPct val="100000"/>
              <a:buChar char="•"/>
            </a:pPr>
            <a:r>
              <a:rPr lang="en-US" sz="1350" dirty="0">
                <a:solidFill>
                  <a:srgbClr val="15213F"/>
                </a:solidFill>
                <a:latin typeface="Roboto" pitchFamily="34" charset="0"/>
                <a:ea typeface="Roboto" pitchFamily="34" charset="-122"/>
                <a:cs typeface="Roboto" pitchFamily="34" charset="-120"/>
              </a:rPr>
              <a:t>HR Operations &amp; payroll</a:t>
            </a:r>
            <a:endParaRPr lang="en-US" sz="1350" dirty="0"/>
          </a:p>
        </p:txBody>
      </p:sp>
      <p:sp>
        <p:nvSpPr>
          <p:cNvPr id="23" name="Text 21"/>
          <p:cNvSpPr/>
          <p:nvPr/>
        </p:nvSpPr>
        <p:spPr>
          <a:xfrm>
            <a:off x="7577733" y="6352223"/>
            <a:ext cx="6123623" cy="280035"/>
          </a:xfrm>
          <a:prstGeom prst="rect">
            <a:avLst/>
          </a:prstGeom>
          <a:noFill/>
          <a:ln/>
        </p:spPr>
        <p:txBody>
          <a:bodyPr wrap="none" lIns="0" tIns="0" rIns="0" bIns="0" rtlCol="0" anchor="t"/>
          <a:lstStyle/>
          <a:p>
            <a:pPr marL="342900" indent="-342900" algn="l">
              <a:lnSpc>
                <a:spcPts val="2200"/>
              </a:lnSpc>
              <a:buSzPct val="100000"/>
              <a:buChar char="•"/>
            </a:pPr>
            <a:r>
              <a:rPr lang="en-US" sz="1350" dirty="0">
                <a:solidFill>
                  <a:srgbClr val="15213F"/>
                </a:solidFill>
                <a:latin typeface="Roboto" pitchFamily="34" charset="0"/>
                <a:ea typeface="Roboto" pitchFamily="34" charset="-122"/>
                <a:cs typeface="Roboto" pitchFamily="34" charset="-120"/>
              </a:rPr>
              <a:t>Procurement &amp; vendor management</a:t>
            </a:r>
            <a:endParaRPr lang="en-US" sz="1350" dirty="0"/>
          </a:p>
        </p:txBody>
      </p:sp>
      <p:sp>
        <p:nvSpPr>
          <p:cNvPr id="24" name="Text 22"/>
          <p:cNvSpPr/>
          <p:nvPr/>
        </p:nvSpPr>
        <p:spPr>
          <a:xfrm>
            <a:off x="7577733" y="6693456"/>
            <a:ext cx="6123623" cy="280035"/>
          </a:xfrm>
          <a:prstGeom prst="rect">
            <a:avLst/>
          </a:prstGeom>
          <a:noFill/>
          <a:ln/>
        </p:spPr>
        <p:txBody>
          <a:bodyPr wrap="none" lIns="0" tIns="0" rIns="0" bIns="0" rtlCol="0" anchor="t"/>
          <a:lstStyle/>
          <a:p>
            <a:pPr marL="342900" indent="-342900" algn="l">
              <a:lnSpc>
                <a:spcPts val="2200"/>
              </a:lnSpc>
              <a:buSzPct val="100000"/>
              <a:buChar char="•"/>
            </a:pPr>
            <a:r>
              <a:rPr lang="en-US" sz="1350" dirty="0">
                <a:solidFill>
                  <a:srgbClr val="15213F"/>
                </a:solidFill>
                <a:latin typeface="Roboto" pitchFamily="34" charset="0"/>
                <a:ea typeface="Roboto" pitchFamily="34" charset="-122"/>
                <a:cs typeface="Roboto" pitchFamily="34" charset="-120"/>
              </a:rPr>
              <a:t>Order-to-Cash (OTC) processes</a:t>
            </a:r>
            <a:endParaRPr lang="en-US" sz="1350" dirty="0"/>
          </a:p>
        </p:txBody>
      </p:sp>
      <p:sp>
        <p:nvSpPr>
          <p:cNvPr id="25" name="Text 23"/>
          <p:cNvSpPr/>
          <p:nvPr/>
        </p:nvSpPr>
        <p:spPr>
          <a:xfrm>
            <a:off x="7577733" y="7034689"/>
            <a:ext cx="6123623" cy="280035"/>
          </a:xfrm>
          <a:prstGeom prst="rect">
            <a:avLst/>
          </a:prstGeom>
          <a:noFill/>
          <a:ln/>
        </p:spPr>
        <p:txBody>
          <a:bodyPr wrap="none" lIns="0" tIns="0" rIns="0" bIns="0" rtlCol="0" anchor="t"/>
          <a:lstStyle/>
          <a:p>
            <a:pPr marL="342900" indent="-342900" algn="l">
              <a:lnSpc>
                <a:spcPts val="2200"/>
              </a:lnSpc>
              <a:buSzPct val="100000"/>
              <a:buChar char="•"/>
            </a:pPr>
            <a:r>
              <a:rPr lang="en-US" sz="1350" dirty="0">
                <a:solidFill>
                  <a:srgbClr val="15213F"/>
                </a:solidFill>
                <a:latin typeface="Roboto" pitchFamily="34" charset="0"/>
                <a:ea typeface="Roboto" pitchFamily="34" charset="-122"/>
                <a:cs typeface="Roboto" pitchFamily="34" charset="-120"/>
              </a:rPr>
              <a:t>Record-to-Report (RTR) cycles</a:t>
            </a:r>
            <a:endParaRPr lang="en-US" sz="13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sp>
        <p:nvSpPr>
          <p:cNvPr id="2" name="Text 0"/>
          <p:cNvSpPr/>
          <p:nvPr/>
        </p:nvSpPr>
        <p:spPr>
          <a:xfrm>
            <a:off x="679371" y="667226"/>
            <a:ext cx="9778246" cy="492919"/>
          </a:xfrm>
          <a:prstGeom prst="rect">
            <a:avLst/>
          </a:prstGeom>
          <a:noFill/>
          <a:ln/>
        </p:spPr>
        <p:txBody>
          <a:bodyPr wrap="none" lIns="0" tIns="0" rIns="0" bIns="0" rtlCol="0" anchor="t"/>
          <a:lstStyle/>
          <a:p>
            <a:pPr marL="0" indent="0" algn="l">
              <a:lnSpc>
                <a:spcPts val="3850"/>
              </a:lnSpc>
              <a:buNone/>
            </a:pPr>
            <a:r>
              <a:rPr lang="en-US" sz="3100" dirty="0">
                <a:solidFill>
                  <a:srgbClr val="3257B8"/>
                </a:solidFill>
                <a:latin typeface="Roboto Slab" pitchFamily="34" charset="0"/>
                <a:ea typeface="Roboto Slab" pitchFamily="34" charset="-122"/>
                <a:cs typeface="Roboto Slab" pitchFamily="34" charset="-120"/>
              </a:rPr>
              <a:t>GCC Typology: High-Value Engineering &amp; Innovation</a:t>
            </a:r>
            <a:endParaRPr lang="en-US" sz="3100" dirty="0"/>
          </a:p>
        </p:txBody>
      </p:sp>
      <p:sp>
        <p:nvSpPr>
          <p:cNvPr id="3" name="Text 1"/>
          <p:cNvSpPr/>
          <p:nvPr/>
        </p:nvSpPr>
        <p:spPr>
          <a:xfrm>
            <a:off x="679371" y="1475542"/>
            <a:ext cx="13271659" cy="504825"/>
          </a:xfrm>
          <a:prstGeom prst="rect">
            <a:avLst/>
          </a:prstGeom>
          <a:noFill/>
          <a:ln/>
        </p:spPr>
        <p:txBody>
          <a:bodyPr wrap="squar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As GCCs evolve into higher-value engineering and innovation functions, DEMPE risks escalate significantly. These centers perform work directly contributing to parent company intellectual property and competitive positioning, making traditional cost-plus transfer pricing models increasingly difficult to defend.</a:t>
            </a:r>
            <a:endParaRPr lang="en-US" sz="1200" dirty="0"/>
          </a:p>
        </p:txBody>
      </p:sp>
      <p:sp>
        <p:nvSpPr>
          <p:cNvPr id="4" name="Text 2"/>
          <p:cNvSpPr/>
          <p:nvPr/>
        </p:nvSpPr>
        <p:spPr>
          <a:xfrm>
            <a:off x="679371" y="2315408"/>
            <a:ext cx="3242072" cy="295632"/>
          </a:xfrm>
          <a:prstGeom prst="rect">
            <a:avLst/>
          </a:prstGeom>
          <a:noFill/>
          <a:ln/>
        </p:spPr>
        <p:txBody>
          <a:bodyPr wrap="none" lIns="0" tIns="0" rIns="0" bIns="0" rtlCol="0" anchor="t"/>
          <a:lstStyle/>
          <a:p>
            <a:pPr marL="0" indent="0" algn="l">
              <a:lnSpc>
                <a:spcPts val="2300"/>
              </a:lnSpc>
              <a:buNone/>
            </a:pPr>
            <a:r>
              <a:rPr lang="en-US" sz="1850" dirty="0">
                <a:solidFill>
                  <a:srgbClr val="3257B8"/>
                </a:solidFill>
                <a:latin typeface="Roboto Slab" pitchFamily="34" charset="0"/>
                <a:ea typeface="Roboto Slab" pitchFamily="34" charset="-122"/>
                <a:cs typeface="Roboto Slab" pitchFamily="34" charset="-120"/>
              </a:rPr>
              <a:t>Engineering R&amp;D (ER&amp;D) GCC</a:t>
            </a:r>
            <a:endParaRPr lang="en-US" sz="1850" dirty="0"/>
          </a:p>
        </p:txBody>
      </p:sp>
      <p:sp>
        <p:nvSpPr>
          <p:cNvPr id="5" name="Text 3"/>
          <p:cNvSpPr/>
          <p:nvPr/>
        </p:nvSpPr>
        <p:spPr>
          <a:xfrm>
            <a:off x="679371" y="2768679"/>
            <a:ext cx="6443424" cy="252413"/>
          </a:xfrm>
          <a:prstGeom prst="rect">
            <a:avLst/>
          </a:prstGeom>
          <a:noFill/>
          <a:ln/>
        </p:spPr>
        <p:txBody>
          <a:bodyPr wrap="none" lIns="0" tIns="0" rIns="0" bIns="0" rtlCol="0" anchor="t"/>
          <a:lstStyle/>
          <a:p>
            <a:pPr marL="0" indent="0" algn="l">
              <a:lnSpc>
                <a:spcPts val="1950"/>
              </a:lnSpc>
              <a:buNone/>
            </a:pPr>
            <a:r>
              <a:rPr lang="en-US" sz="1200" b="1" dirty="0">
                <a:solidFill>
                  <a:srgbClr val="15213F"/>
                </a:solidFill>
                <a:latin typeface="Roboto" pitchFamily="34" charset="0"/>
                <a:ea typeface="Roboto" pitchFamily="34" charset="-122"/>
                <a:cs typeface="Roboto" pitchFamily="34" charset="-120"/>
              </a:rPr>
              <a:t>DEMPE Risk: High</a:t>
            </a:r>
            <a:endParaRPr lang="en-US" sz="1200" dirty="0"/>
          </a:p>
        </p:txBody>
      </p:sp>
      <p:sp>
        <p:nvSpPr>
          <p:cNvPr id="6" name="Text 4"/>
          <p:cNvSpPr/>
          <p:nvPr/>
        </p:nvSpPr>
        <p:spPr>
          <a:xfrm>
            <a:off x="679371" y="3163014"/>
            <a:ext cx="6443424" cy="1009650"/>
          </a:xfrm>
          <a:prstGeom prst="rect">
            <a:avLst/>
          </a:prstGeom>
          <a:noFill/>
          <a:ln/>
        </p:spPr>
        <p:txBody>
          <a:bodyPr wrap="squar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Global hubs for advanced engineering performing AI/ML model development, algorithm design, data analytics, cloud architecture, and IP-related product enhancements that directly contribute to parent company intangibles. These centers are increasingly positioned as innovation leaders rather than support functions.</a:t>
            </a:r>
            <a:endParaRPr lang="en-US" sz="1200" dirty="0"/>
          </a:p>
        </p:txBody>
      </p:sp>
      <p:sp>
        <p:nvSpPr>
          <p:cNvPr id="7" name="Text 5"/>
          <p:cNvSpPr/>
          <p:nvPr/>
        </p:nvSpPr>
        <p:spPr>
          <a:xfrm>
            <a:off x="679371" y="4330303"/>
            <a:ext cx="1971556" cy="246459"/>
          </a:xfrm>
          <a:prstGeom prst="rect">
            <a:avLst/>
          </a:prstGeom>
          <a:noFill/>
          <a:ln/>
        </p:spPr>
        <p:txBody>
          <a:bodyPr wrap="none" lIns="0" tIns="0" rIns="0" bIns="0" rtlCol="0" anchor="t"/>
          <a:lstStyle/>
          <a:p>
            <a:pPr marL="0" indent="0" algn="l">
              <a:lnSpc>
                <a:spcPts val="1900"/>
              </a:lnSpc>
              <a:buNone/>
            </a:pPr>
            <a:r>
              <a:rPr lang="en-US" sz="1550" dirty="0">
                <a:solidFill>
                  <a:srgbClr val="3257B8"/>
                </a:solidFill>
                <a:latin typeface="Roboto Slab" pitchFamily="34" charset="0"/>
                <a:ea typeface="Roboto Slab" pitchFamily="34" charset="-122"/>
                <a:cs typeface="Roboto Slab" pitchFamily="34" charset="-120"/>
              </a:rPr>
              <a:t>Key Functions:</a:t>
            </a:r>
            <a:endParaRPr lang="en-US" sz="1550" dirty="0"/>
          </a:p>
        </p:txBody>
      </p:sp>
      <p:sp>
        <p:nvSpPr>
          <p:cNvPr id="8" name="Text 6"/>
          <p:cNvSpPr/>
          <p:nvPr/>
        </p:nvSpPr>
        <p:spPr>
          <a:xfrm>
            <a:off x="679371" y="4734401"/>
            <a:ext cx="6443424" cy="252413"/>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15213F"/>
                </a:solidFill>
                <a:latin typeface="Roboto" pitchFamily="34" charset="0"/>
                <a:ea typeface="Roboto" pitchFamily="34" charset="-122"/>
                <a:cs typeface="Roboto" pitchFamily="34" charset="-120"/>
              </a:rPr>
              <a:t>Product design &amp; industrial engineering</a:t>
            </a:r>
            <a:endParaRPr lang="en-US" sz="1200" dirty="0"/>
          </a:p>
        </p:txBody>
      </p:sp>
      <p:sp>
        <p:nvSpPr>
          <p:cNvPr id="9" name="Text 7"/>
          <p:cNvSpPr/>
          <p:nvPr/>
        </p:nvSpPr>
        <p:spPr>
          <a:xfrm>
            <a:off x="679371" y="5041940"/>
            <a:ext cx="6443424" cy="252413"/>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15213F"/>
                </a:solidFill>
                <a:latin typeface="Roboto" pitchFamily="34" charset="0"/>
                <a:ea typeface="Roboto" pitchFamily="34" charset="-122"/>
                <a:cs typeface="Roboto" pitchFamily="34" charset="-120"/>
              </a:rPr>
              <a:t>Embedded systems development</a:t>
            </a:r>
            <a:endParaRPr lang="en-US" sz="1200" dirty="0"/>
          </a:p>
        </p:txBody>
      </p:sp>
      <p:sp>
        <p:nvSpPr>
          <p:cNvPr id="10" name="Text 8"/>
          <p:cNvSpPr/>
          <p:nvPr/>
        </p:nvSpPr>
        <p:spPr>
          <a:xfrm>
            <a:off x="679371" y="5349478"/>
            <a:ext cx="6443424" cy="252413"/>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15213F"/>
                </a:solidFill>
                <a:latin typeface="Roboto" pitchFamily="34" charset="0"/>
                <a:ea typeface="Roboto" pitchFamily="34" charset="-122"/>
                <a:cs typeface="Roboto" pitchFamily="34" charset="-120"/>
              </a:rPr>
              <a:t>Automotive engineering &amp; autonomous systems</a:t>
            </a:r>
            <a:endParaRPr lang="en-US" sz="1200" dirty="0"/>
          </a:p>
        </p:txBody>
      </p:sp>
      <p:sp>
        <p:nvSpPr>
          <p:cNvPr id="11" name="Text 9"/>
          <p:cNvSpPr/>
          <p:nvPr/>
        </p:nvSpPr>
        <p:spPr>
          <a:xfrm>
            <a:off x="679371" y="5657017"/>
            <a:ext cx="6443424" cy="252413"/>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15213F"/>
                </a:solidFill>
                <a:latin typeface="Roboto" pitchFamily="34" charset="0"/>
                <a:ea typeface="Roboto" pitchFamily="34" charset="-122"/>
                <a:cs typeface="Roboto" pitchFamily="34" charset="-120"/>
              </a:rPr>
              <a:t>Mechanical, electrical, electronics engineering</a:t>
            </a:r>
            <a:endParaRPr lang="en-US" sz="1200" dirty="0"/>
          </a:p>
        </p:txBody>
      </p:sp>
      <p:sp>
        <p:nvSpPr>
          <p:cNvPr id="12" name="Text 10"/>
          <p:cNvSpPr/>
          <p:nvPr/>
        </p:nvSpPr>
        <p:spPr>
          <a:xfrm>
            <a:off x="679371" y="5964555"/>
            <a:ext cx="6443424" cy="252413"/>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15213F"/>
                </a:solidFill>
                <a:latin typeface="Roboto" pitchFamily="34" charset="0"/>
                <a:ea typeface="Roboto" pitchFamily="34" charset="-122"/>
                <a:cs typeface="Roboto" pitchFamily="34" charset="-120"/>
              </a:rPr>
              <a:t>Manufacturing &amp; digital factory design</a:t>
            </a:r>
            <a:endParaRPr lang="en-US" sz="1200" dirty="0"/>
          </a:p>
        </p:txBody>
      </p:sp>
      <p:sp>
        <p:nvSpPr>
          <p:cNvPr id="13" name="Text 11"/>
          <p:cNvSpPr/>
          <p:nvPr/>
        </p:nvSpPr>
        <p:spPr>
          <a:xfrm>
            <a:off x="679371" y="6358890"/>
            <a:ext cx="6443424" cy="757238"/>
          </a:xfrm>
          <a:prstGeom prst="rect">
            <a:avLst/>
          </a:prstGeom>
          <a:noFill/>
          <a:ln/>
        </p:spPr>
        <p:txBody>
          <a:bodyPr wrap="square" lIns="0" tIns="0" rIns="0" bIns="0" rtlCol="0" anchor="t"/>
          <a:lstStyle/>
          <a:p>
            <a:pPr marL="0" indent="0" algn="l">
              <a:lnSpc>
                <a:spcPts val="1950"/>
              </a:lnSpc>
              <a:buNone/>
            </a:pPr>
            <a:r>
              <a:rPr lang="en-US" sz="1200" b="1" dirty="0">
                <a:solidFill>
                  <a:srgbClr val="15213F"/>
                </a:solidFill>
                <a:latin typeface="Roboto" pitchFamily="34" charset="0"/>
                <a:ea typeface="Roboto" pitchFamily="34" charset="-122"/>
                <a:cs typeface="Roboto" pitchFamily="34" charset="-120"/>
              </a:rPr>
              <a:t>TP Implication:</a:t>
            </a:r>
            <a:r>
              <a:rPr lang="en-US" sz="1200" dirty="0">
                <a:solidFill>
                  <a:srgbClr val="15213F"/>
                </a:solidFill>
                <a:latin typeface="Roboto" pitchFamily="34" charset="0"/>
                <a:ea typeface="Roboto" pitchFamily="34" charset="-122"/>
                <a:cs typeface="Roboto" pitchFamily="34" charset="-120"/>
              </a:rPr>
              <a:t> Value attribution scrutiny is intense. May require </a:t>
            </a:r>
            <a:r>
              <a:rPr lang="en-US" sz="1200" b="1" dirty="0">
                <a:solidFill>
                  <a:srgbClr val="15213F"/>
                </a:solidFill>
                <a:latin typeface="Roboto" pitchFamily="34" charset="0"/>
                <a:ea typeface="Roboto" pitchFamily="34" charset="-122"/>
                <a:cs typeface="Roboto" pitchFamily="34" charset="-120"/>
              </a:rPr>
              <a:t>higher margins or profit split methodologies</a:t>
            </a:r>
            <a:r>
              <a:rPr lang="en-US" sz="1200" dirty="0">
                <a:solidFill>
                  <a:srgbClr val="15213F"/>
                </a:solidFill>
                <a:latin typeface="Roboto" pitchFamily="34" charset="0"/>
                <a:ea typeface="Roboto" pitchFamily="34" charset="-122"/>
                <a:cs typeface="Roboto" pitchFamily="34" charset="-120"/>
              </a:rPr>
              <a:t> if high DEMPE risk materializes. Tax authorities increasingly challenge whether cost-plus adequately compensates these sophisticated functions.</a:t>
            </a:r>
            <a:endParaRPr lang="en-US" sz="1200" dirty="0"/>
          </a:p>
        </p:txBody>
      </p:sp>
      <p:sp>
        <p:nvSpPr>
          <p:cNvPr id="14" name="Text 12"/>
          <p:cNvSpPr/>
          <p:nvPr/>
        </p:nvSpPr>
        <p:spPr>
          <a:xfrm>
            <a:off x="7515225" y="2315408"/>
            <a:ext cx="3943588" cy="295632"/>
          </a:xfrm>
          <a:prstGeom prst="rect">
            <a:avLst/>
          </a:prstGeom>
          <a:noFill/>
          <a:ln/>
        </p:spPr>
        <p:txBody>
          <a:bodyPr wrap="none" lIns="0" tIns="0" rIns="0" bIns="0" rtlCol="0" anchor="t"/>
          <a:lstStyle/>
          <a:p>
            <a:pPr marL="0" indent="0" algn="l">
              <a:lnSpc>
                <a:spcPts val="2300"/>
              </a:lnSpc>
              <a:buNone/>
            </a:pPr>
            <a:r>
              <a:rPr lang="en-US" sz="1850" dirty="0">
                <a:solidFill>
                  <a:srgbClr val="3257B8"/>
                </a:solidFill>
                <a:latin typeface="Roboto Slab" pitchFamily="34" charset="0"/>
                <a:ea typeface="Roboto Slab" pitchFamily="34" charset="-122"/>
                <a:cs typeface="Roboto Slab" pitchFamily="34" charset="-120"/>
              </a:rPr>
              <a:t>Research &amp; Development (R&amp;D) GCC</a:t>
            </a:r>
            <a:endParaRPr lang="en-US" sz="1850" dirty="0"/>
          </a:p>
        </p:txBody>
      </p:sp>
      <p:sp>
        <p:nvSpPr>
          <p:cNvPr id="15" name="Text 13"/>
          <p:cNvSpPr/>
          <p:nvPr/>
        </p:nvSpPr>
        <p:spPr>
          <a:xfrm>
            <a:off x="7515225" y="2768679"/>
            <a:ext cx="6443424" cy="252413"/>
          </a:xfrm>
          <a:prstGeom prst="rect">
            <a:avLst/>
          </a:prstGeom>
          <a:noFill/>
          <a:ln/>
        </p:spPr>
        <p:txBody>
          <a:bodyPr wrap="none" lIns="0" tIns="0" rIns="0" bIns="0" rtlCol="0" anchor="t"/>
          <a:lstStyle/>
          <a:p>
            <a:pPr marL="0" indent="0" algn="l">
              <a:lnSpc>
                <a:spcPts val="1950"/>
              </a:lnSpc>
              <a:buNone/>
            </a:pPr>
            <a:r>
              <a:rPr lang="en-US" sz="1200" b="1" dirty="0">
                <a:solidFill>
                  <a:srgbClr val="15213F"/>
                </a:solidFill>
                <a:latin typeface="Roboto" pitchFamily="34" charset="0"/>
                <a:ea typeface="Roboto" pitchFamily="34" charset="-122"/>
                <a:cs typeface="Roboto" pitchFamily="34" charset="-120"/>
              </a:rPr>
              <a:t>DEMPE Risk: Very High</a:t>
            </a:r>
            <a:endParaRPr lang="en-US" sz="1200" dirty="0"/>
          </a:p>
        </p:txBody>
      </p:sp>
      <p:sp>
        <p:nvSpPr>
          <p:cNvPr id="16" name="Text 14"/>
          <p:cNvSpPr/>
          <p:nvPr/>
        </p:nvSpPr>
        <p:spPr>
          <a:xfrm>
            <a:off x="7515225" y="3163014"/>
            <a:ext cx="6443424" cy="1009650"/>
          </a:xfrm>
          <a:prstGeom prst="rect">
            <a:avLst/>
          </a:prstGeom>
          <a:noFill/>
          <a:ln/>
        </p:spPr>
        <p:txBody>
          <a:bodyPr wrap="squar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Focused on core product, technology, and IP innovation. Core research activities, product ideation, scientific analysis, and IP-like outputs make pure cost-plus models difficult to defend. These centers often own or co-own intellectual property created through their research efforts.</a:t>
            </a:r>
            <a:endParaRPr lang="en-US" sz="1200" dirty="0"/>
          </a:p>
        </p:txBody>
      </p:sp>
      <p:sp>
        <p:nvSpPr>
          <p:cNvPr id="17" name="Text 15"/>
          <p:cNvSpPr/>
          <p:nvPr/>
        </p:nvSpPr>
        <p:spPr>
          <a:xfrm>
            <a:off x="7515225" y="4330303"/>
            <a:ext cx="1971556" cy="246459"/>
          </a:xfrm>
          <a:prstGeom prst="rect">
            <a:avLst/>
          </a:prstGeom>
          <a:noFill/>
          <a:ln/>
        </p:spPr>
        <p:txBody>
          <a:bodyPr wrap="none" lIns="0" tIns="0" rIns="0" bIns="0" rtlCol="0" anchor="t"/>
          <a:lstStyle/>
          <a:p>
            <a:pPr marL="0" indent="0" algn="l">
              <a:lnSpc>
                <a:spcPts val="1900"/>
              </a:lnSpc>
              <a:buNone/>
            </a:pPr>
            <a:r>
              <a:rPr lang="en-US" sz="1550" dirty="0">
                <a:solidFill>
                  <a:srgbClr val="3257B8"/>
                </a:solidFill>
                <a:latin typeface="Roboto Slab" pitchFamily="34" charset="0"/>
                <a:ea typeface="Roboto Slab" pitchFamily="34" charset="-122"/>
                <a:cs typeface="Roboto Slab" pitchFamily="34" charset="-120"/>
              </a:rPr>
              <a:t>Key Functions:</a:t>
            </a:r>
            <a:endParaRPr lang="en-US" sz="1550" dirty="0"/>
          </a:p>
        </p:txBody>
      </p:sp>
      <p:sp>
        <p:nvSpPr>
          <p:cNvPr id="18" name="Text 16"/>
          <p:cNvSpPr/>
          <p:nvPr/>
        </p:nvSpPr>
        <p:spPr>
          <a:xfrm>
            <a:off x="7515225" y="4734401"/>
            <a:ext cx="6443424" cy="252413"/>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15213F"/>
                </a:solidFill>
                <a:latin typeface="Roboto" pitchFamily="34" charset="0"/>
                <a:ea typeface="Roboto" pitchFamily="34" charset="-122"/>
                <a:cs typeface="Roboto" pitchFamily="34" charset="-120"/>
              </a:rPr>
              <a:t>Core product R&amp;D</a:t>
            </a:r>
            <a:endParaRPr lang="en-US" sz="1200" dirty="0"/>
          </a:p>
        </p:txBody>
      </p:sp>
      <p:sp>
        <p:nvSpPr>
          <p:cNvPr id="19" name="Text 17"/>
          <p:cNvSpPr/>
          <p:nvPr/>
        </p:nvSpPr>
        <p:spPr>
          <a:xfrm>
            <a:off x="7515225" y="5041940"/>
            <a:ext cx="6443424" cy="252413"/>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15213F"/>
                </a:solidFill>
                <a:latin typeface="Roboto" pitchFamily="34" charset="0"/>
                <a:ea typeface="Roboto" pitchFamily="34" charset="-122"/>
                <a:cs typeface="Roboto" pitchFamily="34" charset="-120"/>
              </a:rPr>
              <a:t>Scientific computing &amp; modeling</a:t>
            </a:r>
            <a:endParaRPr lang="en-US" sz="1200" dirty="0"/>
          </a:p>
        </p:txBody>
      </p:sp>
      <p:sp>
        <p:nvSpPr>
          <p:cNvPr id="20" name="Text 18"/>
          <p:cNvSpPr/>
          <p:nvPr/>
        </p:nvSpPr>
        <p:spPr>
          <a:xfrm>
            <a:off x="7515225" y="5349478"/>
            <a:ext cx="6443424" cy="252413"/>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15213F"/>
                </a:solidFill>
                <a:latin typeface="Roboto" pitchFamily="34" charset="0"/>
                <a:ea typeface="Roboto" pitchFamily="34" charset="-122"/>
                <a:cs typeface="Roboto" pitchFamily="34" charset="-120"/>
              </a:rPr>
              <a:t>Algorithm development &amp; innovation</a:t>
            </a:r>
            <a:endParaRPr lang="en-US" sz="1200" dirty="0"/>
          </a:p>
        </p:txBody>
      </p:sp>
      <p:sp>
        <p:nvSpPr>
          <p:cNvPr id="21" name="Text 19"/>
          <p:cNvSpPr/>
          <p:nvPr/>
        </p:nvSpPr>
        <p:spPr>
          <a:xfrm>
            <a:off x="7515225" y="5657017"/>
            <a:ext cx="6443424" cy="252413"/>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15213F"/>
                </a:solidFill>
                <a:latin typeface="Roboto" pitchFamily="34" charset="0"/>
                <a:ea typeface="Roboto" pitchFamily="34" charset="-122"/>
                <a:cs typeface="Roboto" pitchFamily="34" charset="-120"/>
              </a:rPr>
              <a:t>New product architecture design</a:t>
            </a:r>
            <a:endParaRPr lang="en-US" sz="1200" dirty="0"/>
          </a:p>
        </p:txBody>
      </p:sp>
      <p:sp>
        <p:nvSpPr>
          <p:cNvPr id="22" name="Text 20"/>
          <p:cNvSpPr/>
          <p:nvPr/>
        </p:nvSpPr>
        <p:spPr>
          <a:xfrm>
            <a:off x="7515225" y="5964555"/>
            <a:ext cx="6443424" cy="252413"/>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15213F"/>
                </a:solidFill>
                <a:latin typeface="Roboto" pitchFamily="34" charset="0"/>
                <a:ea typeface="Roboto" pitchFamily="34" charset="-122"/>
                <a:cs typeface="Roboto" pitchFamily="34" charset="-120"/>
              </a:rPr>
              <a:t>Clinical research (pharmaceutical)</a:t>
            </a:r>
            <a:endParaRPr lang="en-US" sz="1200" dirty="0"/>
          </a:p>
        </p:txBody>
      </p:sp>
      <p:sp>
        <p:nvSpPr>
          <p:cNvPr id="23" name="Text 21"/>
          <p:cNvSpPr/>
          <p:nvPr/>
        </p:nvSpPr>
        <p:spPr>
          <a:xfrm>
            <a:off x="7515225" y="6272093"/>
            <a:ext cx="6443424" cy="252413"/>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15213F"/>
                </a:solidFill>
                <a:latin typeface="Roboto" pitchFamily="34" charset="0"/>
                <a:ea typeface="Roboto" pitchFamily="34" charset="-122"/>
                <a:cs typeface="Roboto" pitchFamily="34" charset="-120"/>
              </a:rPr>
              <a:t>Materials science R&amp;D</a:t>
            </a:r>
            <a:endParaRPr lang="en-US" sz="1200" dirty="0"/>
          </a:p>
        </p:txBody>
      </p:sp>
      <p:sp>
        <p:nvSpPr>
          <p:cNvPr id="24" name="Text 22"/>
          <p:cNvSpPr/>
          <p:nvPr/>
        </p:nvSpPr>
        <p:spPr>
          <a:xfrm>
            <a:off x="7515225" y="6666428"/>
            <a:ext cx="6443424" cy="757238"/>
          </a:xfrm>
          <a:prstGeom prst="rect">
            <a:avLst/>
          </a:prstGeom>
          <a:noFill/>
          <a:ln/>
        </p:spPr>
        <p:txBody>
          <a:bodyPr wrap="square" lIns="0" tIns="0" rIns="0" bIns="0" rtlCol="0" anchor="t"/>
          <a:lstStyle/>
          <a:p>
            <a:pPr marL="0" indent="0" algn="l">
              <a:lnSpc>
                <a:spcPts val="1950"/>
              </a:lnSpc>
              <a:buNone/>
            </a:pPr>
            <a:r>
              <a:rPr lang="en-US" sz="1200" b="1" dirty="0">
                <a:solidFill>
                  <a:srgbClr val="15213F"/>
                </a:solidFill>
                <a:latin typeface="Roboto" pitchFamily="34" charset="0"/>
                <a:ea typeface="Roboto" pitchFamily="34" charset="-122"/>
                <a:cs typeface="Roboto" pitchFamily="34" charset="-120"/>
              </a:rPr>
              <a:t>TP Implication:</a:t>
            </a:r>
            <a:r>
              <a:rPr lang="en-US" sz="1200" dirty="0">
                <a:solidFill>
                  <a:srgbClr val="15213F"/>
                </a:solidFill>
                <a:latin typeface="Roboto" pitchFamily="34" charset="0"/>
                <a:ea typeface="Roboto" pitchFamily="34" charset="-122"/>
                <a:cs typeface="Roboto" pitchFamily="34" charset="-120"/>
              </a:rPr>
              <a:t> Likely </a:t>
            </a:r>
            <a:r>
              <a:rPr lang="en-US" sz="1200" b="1" dirty="0">
                <a:solidFill>
                  <a:srgbClr val="15213F"/>
                </a:solidFill>
                <a:latin typeface="Roboto" pitchFamily="34" charset="0"/>
                <a:ea typeface="Roboto" pitchFamily="34" charset="-122"/>
                <a:cs typeface="Roboto" pitchFamily="34" charset="-120"/>
              </a:rPr>
              <a:t>triggers intangible/DEMPE analysis</a:t>
            </a:r>
            <a:r>
              <a:rPr lang="en-US" sz="1200" dirty="0">
                <a:solidFill>
                  <a:srgbClr val="15213F"/>
                </a:solidFill>
                <a:latin typeface="Roboto" pitchFamily="34" charset="0"/>
                <a:ea typeface="Roboto" pitchFamily="34" charset="-122"/>
                <a:cs typeface="Roboto" pitchFamily="34" charset="-120"/>
              </a:rPr>
              <a:t>. Cost-plus may not be supportable given value creation intensity. Profit split or residual profit split methods often become necessary to properly allocate returns from intangible asset development.</a:t>
            </a:r>
            <a:endParaRPr lang="en-US" sz="1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sp>
        <p:nvSpPr>
          <p:cNvPr id="2" name="Text 0"/>
          <p:cNvSpPr/>
          <p:nvPr/>
        </p:nvSpPr>
        <p:spPr>
          <a:xfrm>
            <a:off x="652820" y="646509"/>
            <a:ext cx="8339495" cy="473512"/>
          </a:xfrm>
          <a:prstGeom prst="rect">
            <a:avLst/>
          </a:prstGeom>
          <a:noFill/>
          <a:ln/>
        </p:spPr>
        <p:txBody>
          <a:bodyPr wrap="none" lIns="0" tIns="0" rIns="0" bIns="0" rtlCol="0" anchor="t"/>
          <a:lstStyle/>
          <a:p>
            <a:pPr marL="0" indent="0" algn="l">
              <a:lnSpc>
                <a:spcPts val="3700"/>
              </a:lnSpc>
              <a:buNone/>
            </a:pPr>
            <a:r>
              <a:rPr lang="en-US" sz="2950" dirty="0">
                <a:solidFill>
                  <a:srgbClr val="3257B8"/>
                </a:solidFill>
                <a:latin typeface="Roboto Slab" pitchFamily="34" charset="0"/>
                <a:ea typeface="Roboto Slab" pitchFamily="34" charset="-122"/>
                <a:cs typeface="Roboto Slab" pitchFamily="34" charset="-120"/>
              </a:rPr>
              <a:t>GCC Typology: Next-Generation Digital Centers</a:t>
            </a:r>
            <a:endParaRPr lang="en-US" sz="2950" dirty="0"/>
          </a:p>
        </p:txBody>
      </p:sp>
      <p:sp>
        <p:nvSpPr>
          <p:cNvPr id="3" name="Text 1"/>
          <p:cNvSpPr/>
          <p:nvPr/>
        </p:nvSpPr>
        <p:spPr>
          <a:xfrm>
            <a:off x="652820" y="1423035"/>
            <a:ext cx="13324761" cy="484823"/>
          </a:xfrm>
          <a:prstGeom prst="rect">
            <a:avLst/>
          </a:prstGeom>
          <a:noFill/>
          <a:ln/>
        </p:spPr>
        <p:txBody>
          <a:bodyPr wrap="square" lIns="0" tIns="0" rIns="0" bIns="0" rtlCol="0" anchor="t"/>
          <a:lstStyle/>
          <a:p>
            <a:pPr marL="0" indent="0" algn="l">
              <a:lnSpc>
                <a:spcPts val="1900"/>
              </a:lnSpc>
              <a:buNone/>
            </a:pPr>
            <a:r>
              <a:rPr lang="en-US" sz="1150" dirty="0">
                <a:solidFill>
                  <a:srgbClr val="15213F"/>
                </a:solidFill>
                <a:latin typeface="Roboto" pitchFamily="34" charset="0"/>
                <a:ea typeface="Roboto" pitchFamily="34" charset="-122"/>
                <a:cs typeface="Roboto" pitchFamily="34" charset="-120"/>
              </a:rPr>
              <a:t>The fastest-growing segment of the GCC ecosystem according to NASSCOM 2024 reports, next-generation digital centers represent the future of capability center operations. These entities create core intellectual property and drive competitive advantage through advanced technology development.</a:t>
            </a:r>
            <a:endParaRPr lang="en-US" sz="1150" dirty="0"/>
          </a:p>
        </p:txBody>
      </p:sp>
      <p:sp>
        <p:nvSpPr>
          <p:cNvPr id="4" name="Shape 2"/>
          <p:cNvSpPr/>
          <p:nvPr/>
        </p:nvSpPr>
        <p:spPr>
          <a:xfrm>
            <a:off x="652820" y="2078236"/>
            <a:ext cx="6586657" cy="5504855"/>
          </a:xfrm>
          <a:prstGeom prst="roundRect">
            <a:avLst>
              <a:gd name="adj" fmla="val 1329"/>
            </a:avLst>
          </a:prstGeom>
          <a:solidFill>
            <a:srgbClr val="FBFCFE"/>
          </a:solidFill>
          <a:ln w="15240">
            <a:solidFill>
              <a:srgbClr val="CFD2D8"/>
            </a:solidFill>
            <a:prstDash val="solid"/>
          </a:ln>
        </p:spPr>
        <p:txBody>
          <a:bodyPr/>
          <a:lstStyle/>
          <a:p>
            <a:endParaRPr lang="en-US"/>
          </a:p>
        </p:txBody>
      </p:sp>
      <p:pic>
        <p:nvPicPr>
          <p:cNvPr id="5" name="Image 0" descr="preencoded.png"/>
          <p:cNvPicPr>
            <a:picLocks noChangeAspect="1"/>
          </p:cNvPicPr>
          <p:nvPr/>
        </p:nvPicPr>
        <p:blipFill>
          <a:blip r:embed="rId3"/>
          <a:stretch>
            <a:fillRect/>
          </a:stretch>
        </p:blipFill>
        <p:spPr>
          <a:xfrm>
            <a:off x="637580" y="2078236"/>
            <a:ext cx="60960" cy="5504855"/>
          </a:xfrm>
          <a:prstGeom prst="rect">
            <a:avLst/>
          </a:prstGeom>
        </p:spPr>
      </p:pic>
      <p:sp>
        <p:nvSpPr>
          <p:cNvPr id="6" name="Text 3"/>
          <p:cNvSpPr/>
          <p:nvPr/>
        </p:nvSpPr>
        <p:spPr>
          <a:xfrm>
            <a:off x="865227" y="2244923"/>
            <a:ext cx="4822865" cy="284083"/>
          </a:xfrm>
          <a:prstGeom prst="rect">
            <a:avLst/>
          </a:prstGeom>
          <a:noFill/>
          <a:ln/>
        </p:spPr>
        <p:txBody>
          <a:bodyPr wrap="none" lIns="0" tIns="0" rIns="0" bIns="0" rtlCol="0" anchor="t"/>
          <a:lstStyle/>
          <a:p>
            <a:pPr marL="0" indent="0" algn="l">
              <a:lnSpc>
                <a:spcPts val="2200"/>
              </a:lnSpc>
              <a:buNone/>
            </a:pPr>
            <a:r>
              <a:rPr lang="en-US" sz="1750" dirty="0">
                <a:solidFill>
                  <a:srgbClr val="15213F"/>
                </a:solidFill>
                <a:latin typeface="Roboto Slab" pitchFamily="34" charset="0"/>
                <a:ea typeface="Roboto Slab" pitchFamily="34" charset="-122"/>
                <a:cs typeface="Roboto Slab" pitchFamily="34" charset="-120"/>
              </a:rPr>
              <a:t>AI/ML/Digital/Analytics GCC (Next-Gen GCC)</a:t>
            </a:r>
            <a:endParaRPr lang="en-US" sz="1750" dirty="0"/>
          </a:p>
        </p:txBody>
      </p:sp>
      <p:sp>
        <p:nvSpPr>
          <p:cNvPr id="7" name="Text 4"/>
          <p:cNvSpPr/>
          <p:nvPr/>
        </p:nvSpPr>
        <p:spPr>
          <a:xfrm>
            <a:off x="865227" y="2619851"/>
            <a:ext cx="6207562" cy="242411"/>
          </a:xfrm>
          <a:prstGeom prst="rect">
            <a:avLst/>
          </a:prstGeom>
          <a:noFill/>
          <a:ln/>
        </p:spPr>
        <p:txBody>
          <a:bodyPr wrap="none" lIns="0" tIns="0" rIns="0" bIns="0" rtlCol="0" anchor="t"/>
          <a:lstStyle/>
          <a:p>
            <a:pPr marL="0" indent="0" algn="l">
              <a:lnSpc>
                <a:spcPts val="1900"/>
              </a:lnSpc>
              <a:buNone/>
            </a:pPr>
            <a:r>
              <a:rPr lang="en-US" sz="1150" b="1" dirty="0">
                <a:solidFill>
                  <a:srgbClr val="15213F"/>
                </a:solidFill>
                <a:latin typeface="Roboto" pitchFamily="34" charset="0"/>
                <a:ea typeface="Roboto" pitchFamily="34" charset="-122"/>
                <a:cs typeface="Roboto" pitchFamily="34" charset="-120"/>
              </a:rPr>
              <a:t>DEMPE Risk: Very High</a:t>
            </a:r>
            <a:endParaRPr lang="en-US" sz="1150" dirty="0"/>
          </a:p>
        </p:txBody>
      </p:sp>
      <p:sp>
        <p:nvSpPr>
          <p:cNvPr id="8" name="Text 5"/>
          <p:cNvSpPr/>
          <p:nvPr/>
        </p:nvSpPr>
        <p:spPr>
          <a:xfrm>
            <a:off x="865227" y="2953107"/>
            <a:ext cx="6207562" cy="969645"/>
          </a:xfrm>
          <a:prstGeom prst="rect">
            <a:avLst/>
          </a:prstGeom>
          <a:noFill/>
          <a:ln/>
        </p:spPr>
        <p:txBody>
          <a:bodyPr wrap="square" lIns="0" tIns="0" rIns="0" bIns="0" rtlCol="0" anchor="t"/>
          <a:lstStyle/>
          <a:p>
            <a:pPr marL="0" indent="0" algn="l">
              <a:lnSpc>
                <a:spcPts val="1900"/>
              </a:lnSpc>
              <a:buNone/>
            </a:pPr>
            <a:r>
              <a:rPr lang="en-US" sz="1150" dirty="0">
                <a:solidFill>
                  <a:srgbClr val="15213F"/>
                </a:solidFill>
                <a:latin typeface="Roboto" pitchFamily="34" charset="0"/>
                <a:ea typeface="Roboto" pitchFamily="34" charset="-122"/>
                <a:cs typeface="Roboto" pitchFamily="34" charset="-120"/>
              </a:rPr>
              <a:t>These centers create core IP, develop intangibles, design algorithms, build GenAI models, create proprietary analytics platforms, and drive data-driven product enhancements. They represent the cutting edge of GCC evolution and face the most complex transfer pricing challenges.</a:t>
            </a:r>
            <a:endParaRPr lang="en-US" sz="1150" dirty="0"/>
          </a:p>
        </p:txBody>
      </p:sp>
      <p:sp>
        <p:nvSpPr>
          <p:cNvPr id="9" name="Text 6"/>
          <p:cNvSpPr/>
          <p:nvPr/>
        </p:nvSpPr>
        <p:spPr>
          <a:xfrm>
            <a:off x="865227" y="4013597"/>
            <a:ext cx="1894284" cy="236696"/>
          </a:xfrm>
          <a:prstGeom prst="rect">
            <a:avLst/>
          </a:prstGeom>
          <a:noFill/>
          <a:ln/>
        </p:spPr>
        <p:txBody>
          <a:bodyPr wrap="none" lIns="0" tIns="0" rIns="0" bIns="0" rtlCol="0" anchor="t"/>
          <a:lstStyle/>
          <a:p>
            <a:pPr marL="0" indent="0" algn="l">
              <a:lnSpc>
                <a:spcPts val="1850"/>
              </a:lnSpc>
              <a:buNone/>
            </a:pPr>
            <a:r>
              <a:rPr lang="en-US" sz="1450" dirty="0">
                <a:solidFill>
                  <a:srgbClr val="15213F"/>
                </a:solidFill>
                <a:latin typeface="Roboto Slab" pitchFamily="34" charset="0"/>
                <a:ea typeface="Roboto Slab" pitchFamily="34" charset="-122"/>
                <a:cs typeface="Roboto Slab" pitchFamily="34" charset="-120"/>
              </a:rPr>
              <a:t>Key Functions:</a:t>
            </a:r>
            <a:endParaRPr lang="en-US" sz="1450" dirty="0"/>
          </a:p>
        </p:txBody>
      </p:sp>
      <p:sp>
        <p:nvSpPr>
          <p:cNvPr id="10" name="Text 7"/>
          <p:cNvSpPr/>
          <p:nvPr/>
        </p:nvSpPr>
        <p:spPr>
          <a:xfrm>
            <a:off x="865227" y="4341138"/>
            <a:ext cx="6207562" cy="242411"/>
          </a:xfrm>
          <a:prstGeom prst="rect">
            <a:avLst/>
          </a:prstGeom>
          <a:noFill/>
          <a:ln/>
        </p:spPr>
        <p:txBody>
          <a:bodyPr wrap="none" lIns="0" tIns="0" rIns="0" bIns="0" rtlCol="0" anchor="t"/>
          <a:lstStyle/>
          <a:p>
            <a:pPr marL="342900" indent="-342900" algn="l">
              <a:lnSpc>
                <a:spcPts val="1900"/>
              </a:lnSpc>
              <a:buSzPct val="100000"/>
              <a:buChar char="•"/>
            </a:pPr>
            <a:r>
              <a:rPr lang="en-US" sz="1150" dirty="0">
                <a:solidFill>
                  <a:srgbClr val="15213F"/>
                </a:solidFill>
                <a:latin typeface="Roboto" pitchFamily="34" charset="0"/>
                <a:ea typeface="Roboto" pitchFamily="34" charset="-122"/>
                <a:cs typeface="Roboto" pitchFamily="34" charset="-120"/>
              </a:rPr>
              <a:t>Data engineering &amp; architecture</a:t>
            </a:r>
            <a:endParaRPr lang="en-US" sz="1150" dirty="0"/>
          </a:p>
        </p:txBody>
      </p:sp>
      <p:sp>
        <p:nvSpPr>
          <p:cNvPr id="11" name="Text 8"/>
          <p:cNvSpPr/>
          <p:nvPr/>
        </p:nvSpPr>
        <p:spPr>
          <a:xfrm>
            <a:off x="865227" y="4636532"/>
            <a:ext cx="6207562" cy="242411"/>
          </a:xfrm>
          <a:prstGeom prst="rect">
            <a:avLst/>
          </a:prstGeom>
          <a:noFill/>
          <a:ln/>
        </p:spPr>
        <p:txBody>
          <a:bodyPr wrap="none" lIns="0" tIns="0" rIns="0" bIns="0" rtlCol="0" anchor="t"/>
          <a:lstStyle/>
          <a:p>
            <a:pPr marL="342900" indent="-342900" algn="l">
              <a:lnSpc>
                <a:spcPts val="1900"/>
              </a:lnSpc>
              <a:buSzPct val="100000"/>
              <a:buChar char="•"/>
            </a:pPr>
            <a:r>
              <a:rPr lang="en-US" sz="1150" dirty="0">
                <a:solidFill>
                  <a:srgbClr val="15213F"/>
                </a:solidFill>
                <a:latin typeface="Roboto" pitchFamily="34" charset="0"/>
                <a:ea typeface="Roboto" pitchFamily="34" charset="-122"/>
                <a:cs typeface="Roboto" pitchFamily="34" charset="-120"/>
              </a:rPr>
              <a:t>Data science &amp; advanced analytics</a:t>
            </a:r>
            <a:endParaRPr lang="en-US" sz="1150" dirty="0"/>
          </a:p>
        </p:txBody>
      </p:sp>
      <p:sp>
        <p:nvSpPr>
          <p:cNvPr id="12" name="Text 9"/>
          <p:cNvSpPr/>
          <p:nvPr/>
        </p:nvSpPr>
        <p:spPr>
          <a:xfrm>
            <a:off x="865227" y="4931926"/>
            <a:ext cx="6207562" cy="242411"/>
          </a:xfrm>
          <a:prstGeom prst="rect">
            <a:avLst/>
          </a:prstGeom>
          <a:noFill/>
          <a:ln/>
        </p:spPr>
        <p:txBody>
          <a:bodyPr wrap="none" lIns="0" tIns="0" rIns="0" bIns="0" rtlCol="0" anchor="t"/>
          <a:lstStyle/>
          <a:p>
            <a:pPr marL="342900" indent="-342900" algn="l">
              <a:lnSpc>
                <a:spcPts val="1900"/>
              </a:lnSpc>
              <a:buSzPct val="100000"/>
              <a:buChar char="•"/>
            </a:pPr>
            <a:r>
              <a:rPr lang="en-US" sz="1150" dirty="0">
                <a:solidFill>
                  <a:srgbClr val="15213F"/>
                </a:solidFill>
                <a:latin typeface="Roboto" pitchFamily="34" charset="0"/>
                <a:ea typeface="Roboto" pitchFamily="34" charset="-122"/>
                <a:cs typeface="Roboto" pitchFamily="34" charset="-120"/>
              </a:rPr>
              <a:t>AI/ML model development &amp; deployment</a:t>
            </a:r>
            <a:endParaRPr lang="en-US" sz="1150" dirty="0"/>
          </a:p>
        </p:txBody>
      </p:sp>
      <p:sp>
        <p:nvSpPr>
          <p:cNvPr id="13" name="Text 10"/>
          <p:cNvSpPr/>
          <p:nvPr/>
        </p:nvSpPr>
        <p:spPr>
          <a:xfrm>
            <a:off x="865227" y="5227320"/>
            <a:ext cx="6207562" cy="242411"/>
          </a:xfrm>
          <a:prstGeom prst="rect">
            <a:avLst/>
          </a:prstGeom>
          <a:noFill/>
          <a:ln/>
        </p:spPr>
        <p:txBody>
          <a:bodyPr wrap="none" lIns="0" tIns="0" rIns="0" bIns="0" rtlCol="0" anchor="t"/>
          <a:lstStyle/>
          <a:p>
            <a:pPr marL="342900" indent="-342900" algn="l">
              <a:lnSpc>
                <a:spcPts val="1900"/>
              </a:lnSpc>
              <a:buSzPct val="100000"/>
              <a:buChar char="•"/>
            </a:pPr>
            <a:r>
              <a:rPr lang="en-US" sz="1150" dirty="0">
                <a:solidFill>
                  <a:srgbClr val="15213F"/>
                </a:solidFill>
                <a:latin typeface="Roboto" pitchFamily="34" charset="0"/>
                <a:ea typeface="Roboto" pitchFamily="34" charset="-122"/>
                <a:cs typeface="Roboto" pitchFamily="34" charset="-120"/>
              </a:rPr>
              <a:t>GenAI platform development</a:t>
            </a:r>
            <a:endParaRPr lang="en-US" sz="1150" dirty="0"/>
          </a:p>
        </p:txBody>
      </p:sp>
      <p:sp>
        <p:nvSpPr>
          <p:cNvPr id="14" name="Text 11"/>
          <p:cNvSpPr/>
          <p:nvPr/>
        </p:nvSpPr>
        <p:spPr>
          <a:xfrm>
            <a:off x="865227" y="5522714"/>
            <a:ext cx="6207562" cy="242411"/>
          </a:xfrm>
          <a:prstGeom prst="rect">
            <a:avLst/>
          </a:prstGeom>
          <a:noFill/>
          <a:ln/>
        </p:spPr>
        <p:txBody>
          <a:bodyPr wrap="none" lIns="0" tIns="0" rIns="0" bIns="0" rtlCol="0" anchor="t"/>
          <a:lstStyle/>
          <a:p>
            <a:pPr marL="342900" indent="-342900" algn="l">
              <a:lnSpc>
                <a:spcPts val="1900"/>
              </a:lnSpc>
              <a:buSzPct val="100000"/>
              <a:buChar char="•"/>
            </a:pPr>
            <a:r>
              <a:rPr lang="en-US" sz="1150" dirty="0">
                <a:solidFill>
                  <a:srgbClr val="15213F"/>
                </a:solidFill>
                <a:latin typeface="Roboto" pitchFamily="34" charset="0"/>
                <a:ea typeface="Roboto" pitchFamily="34" charset="-122"/>
                <a:cs typeface="Roboto" pitchFamily="34" charset="-120"/>
              </a:rPr>
              <a:t>Computer vision systems</a:t>
            </a:r>
            <a:endParaRPr lang="en-US" sz="1150" dirty="0"/>
          </a:p>
        </p:txBody>
      </p:sp>
      <p:sp>
        <p:nvSpPr>
          <p:cNvPr id="15" name="Text 12"/>
          <p:cNvSpPr/>
          <p:nvPr/>
        </p:nvSpPr>
        <p:spPr>
          <a:xfrm>
            <a:off x="865227" y="5818108"/>
            <a:ext cx="6207562" cy="242411"/>
          </a:xfrm>
          <a:prstGeom prst="rect">
            <a:avLst/>
          </a:prstGeom>
          <a:noFill/>
          <a:ln/>
        </p:spPr>
        <p:txBody>
          <a:bodyPr wrap="none" lIns="0" tIns="0" rIns="0" bIns="0" rtlCol="0" anchor="t"/>
          <a:lstStyle/>
          <a:p>
            <a:pPr marL="342900" indent="-342900" algn="l">
              <a:lnSpc>
                <a:spcPts val="1900"/>
              </a:lnSpc>
              <a:buSzPct val="100000"/>
              <a:buChar char="•"/>
            </a:pPr>
            <a:r>
              <a:rPr lang="en-US" sz="1150" dirty="0">
                <a:solidFill>
                  <a:srgbClr val="15213F"/>
                </a:solidFill>
                <a:latin typeface="Roboto" pitchFamily="34" charset="0"/>
                <a:ea typeface="Roboto" pitchFamily="34" charset="-122"/>
                <a:cs typeface="Roboto" pitchFamily="34" charset="-120"/>
              </a:rPr>
              <a:t>Natural language processing (NLP)</a:t>
            </a:r>
            <a:endParaRPr lang="en-US" sz="1150" dirty="0"/>
          </a:p>
        </p:txBody>
      </p:sp>
      <p:sp>
        <p:nvSpPr>
          <p:cNvPr id="16" name="Text 13"/>
          <p:cNvSpPr/>
          <p:nvPr/>
        </p:nvSpPr>
        <p:spPr>
          <a:xfrm>
            <a:off x="865227" y="6113502"/>
            <a:ext cx="6207562" cy="242411"/>
          </a:xfrm>
          <a:prstGeom prst="rect">
            <a:avLst/>
          </a:prstGeom>
          <a:noFill/>
          <a:ln/>
        </p:spPr>
        <p:txBody>
          <a:bodyPr wrap="none" lIns="0" tIns="0" rIns="0" bIns="0" rtlCol="0" anchor="t"/>
          <a:lstStyle/>
          <a:p>
            <a:pPr marL="342900" indent="-342900" algn="l">
              <a:lnSpc>
                <a:spcPts val="1900"/>
              </a:lnSpc>
              <a:buSzPct val="100000"/>
              <a:buChar char="•"/>
            </a:pPr>
            <a:r>
              <a:rPr lang="en-US" sz="1150" dirty="0">
                <a:solidFill>
                  <a:srgbClr val="15213F"/>
                </a:solidFill>
                <a:latin typeface="Roboto" pitchFamily="34" charset="0"/>
                <a:ea typeface="Roboto" pitchFamily="34" charset="-122"/>
                <a:cs typeface="Roboto" pitchFamily="34" charset="-120"/>
              </a:rPr>
              <a:t>Prediction &amp; recommendation systems</a:t>
            </a:r>
            <a:endParaRPr lang="en-US" sz="1150" dirty="0"/>
          </a:p>
        </p:txBody>
      </p:sp>
      <p:sp>
        <p:nvSpPr>
          <p:cNvPr id="17" name="Text 14"/>
          <p:cNvSpPr/>
          <p:nvPr/>
        </p:nvSpPr>
        <p:spPr>
          <a:xfrm>
            <a:off x="865227" y="6446758"/>
            <a:ext cx="6207562" cy="969645"/>
          </a:xfrm>
          <a:prstGeom prst="rect">
            <a:avLst/>
          </a:prstGeom>
          <a:noFill/>
          <a:ln/>
        </p:spPr>
        <p:txBody>
          <a:bodyPr wrap="square" lIns="0" tIns="0" rIns="0" bIns="0" rtlCol="0" anchor="t"/>
          <a:lstStyle/>
          <a:p>
            <a:pPr marL="0" indent="0" algn="l">
              <a:lnSpc>
                <a:spcPts val="1900"/>
              </a:lnSpc>
              <a:buNone/>
            </a:pPr>
            <a:r>
              <a:rPr lang="en-US" sz="1150" b="1" dirty="0">
                <a:solidFill>
                  <a:srgbClr val="15213F"/>
                </a:solidFill>
                <a:latin typeface="Roboto" pitchFamily="34" charset="0"/>
                <a:ea typeface="Roboto" pitchFamily="34" charset="-122"/>
                <a:cs typeface="Roboto" pitchFamily="34" charset="-120"/>
              </a:rPr>
              <a:t>Critical TP Issue:</a:t>
            </a:r>
            <a:r>
              <a:rPr lang="en-US" sz="1150" dirty="0">
                <a:solidFill>
                  <a:srgbClr val="15213F"/>
                </a:solidFill>
                <a:latin typeface="Roboto" pitchFamily="34" charset="0"/>
                <a:ea typeface="Roboto" pitchFamily="34" charset="-122"/>
                <a:cs typeface="Roboto" pitchFamily="34" charset="-120"/>
              </a:rPr>
              <a:t> Tax authorities argue these create </a:t>
            </a:r>
            <a:r>
              <a:rPr lang="en-US" sz="1150" b="1" dirty="0">
                <a:solidFill>
                  <a:srgbClr val="15213F"/>
                </a:solidFill>
                <a:latin typeface="Roboto" pitchFamily="34" charset="0"/>
                <a:ea typeface="Roboto" pitchFamily="34" charset="-122"/>
                <a:cs typeface="Roboto" pitchFamily="34" charset="-120"/>
              </a:rPr>
              <a:t>global intangibles</a:t>
            </a:r>
            <a:r>
              <a:rPr lang="en-US" sz="1150" dirty="0">
                <a:solidFill>
                  <a:srgbClr val="15213F"/>
                </a:solidFill>
                <a:latin typeface="Roboto" pitchFamily="34" charset="0"/>
                <a:ea typeface="Roboto" pitchFamily="34" charset="-122"/>
                <a:cs typeface="Roboto" pitchFamily="34" charset="-120"/>
              </a:rPr>
              <a:t>, making cost-plus models ineffective in most cases. </a:t>
            </a:r>
            <a:r>
              <a:rPr lang="en-US" sz="1150" b="1" dirty="0">
                <a:solidFill>
                  <a:srgbClr val="15213F"/>
                </a:solidFill>
                <a:latin typeface="Roboto" pitchFamily="34" charset="0"/>
                <a:ea typeface="Roboto" pitchFamily="34" charset="-122"/>
                <a:cs typeface="Roboto" pitchFamily="34" charset="-120"/>
              </a:rPr>
              <a:t>Expect profit split or residual profit split methods to be debated</a:t>
            </a:r>
            <a:r>
              <a:rPr lang="en-US" sz="1150" dirty="0">
                <a:solidFill>
                  <a:srgbClr val="15213F"/>
                </a:solidFill>
                <a:latin typeface="Roboto" pitchFamily="34" charset="0"/>
                <a:ea typeface="Roboto" pitchFamily="34" charset="-122"/>
                <a:cs typeface="Roboto" pitchFamily="34" charset="-120"/>
              </a:rPr>
              <a:t>. The value created often represents core competitive advantages for the multinational group.</a:t>
            </a:r>
            <a:endParaRPr lang="en-US" sz="1150" dirty="0"/>
          </a:p>
        </p:txBody>
      </p:sp>
      <p:sp>
        <p:nvSpPr>
          <p:cNvPr id="18" name="Shape 15"/>
          <p:cNvSpPr/>
          <p:nvPr/>
        </p:nvSpPr>
        <p:spPr>
          <a:xfrm>
            <a:off x="7390924" y="2078236"/>
            <a:ext cx="6586657" cy="5504855"/>
          </a:xfrm>
          <a:prstGeom prst="roundRect">
            <a:avLst>
              <a:gd name="adj" fmla="val 1329"/>
            </a:avLst>
          </a:prstGeom>
          <a:solidFill>
            <a:srgbClr val="FBFCFE"/>
          </a:solidFill>
          <a:ln w="15240">
            <a:solidFill>
              <a:srgbClr val="CFD2D8"/>
            </a:solidFill>
            <a:prstDash val="solid"/>
          </a:ln>
        </p:spPr>
        <p:txBody>
          <a:bodyPr/>
          <a:lstStyle/>
          <a:p>
            <a:endParaRPr lang="en-US"/>
          </a:p>
        </p:txBody>
      </p:sp>
      <p:pic>
        <p:nvPicPr>
          <p:cNvPr id="19" name="Image 1" descr="preencoded.png"/>
          <p:cNvPicPr>
            <a:picLocks noChangeAspect="1"/>
          </p:cNvPicPr>
          <p:nvPr/>
        </p:nvPicPr>
        <p:blipFill>
          <a:blip r:embed="rId3"/>
          <a:stretch>
            <a:fillRect/>
          </a:stretch>
        </p:blipFill>
        <p:spPr>
          <a:xfrm>
            <a:off x="7375684" y="2078236"/>
            <a:ext cx="60960" cy="5504855"/>
          </a:xfrm>
          <a:prstGeom prst="rect">
            <a:avLst/>
          </a:prstGeom>
        </p:spPr>
      </p:pic>
      <p:sp>
        <p:nvSpPr>
          <p:cNvPr id="20" name="Text 16"/>
          <p:cNvSpPr/>
          <p:nvPr/>
        </p:nvSpPr>
        <p:spPr>
          <a:xfrm>
            <a:off x="7603331" y="2244923"/>
            <a:ext cx="5543312" cy="284083"/>
          </a:xfrm>
          <a:prstGeom prst="rect">
            <a:avLst/>
          </a:prstGeom>
          <a:noFill/>
          <a:ln/>
        </p:spPr>
        <p:txBody>
          <a:bodyPr wrap="none" lIns="0" tIns="0" rIns="0" bIns="0" rtlCol="0" anchor="t"/>
          <a:lstStyle/>
          <a:p>
            <a:pPr marL="0" indent="0" algn="l">
              <a:lnSpc>
                <a:spcPts val="2200"/>
              </a:lnSpc>
              <a:buNone/>
            </a:pPr>
            <a:r>
              <a:rPr lang="en-US" sz="1750" dirty="0">
                <a:solidFill>
                  <a:srgbClr val="15213F"/>
                </a:solidFill>
                <a:latin typeface="Roboto Slab" pitchFamily="34" charset="0"/>
                <a:ea typeface="Roboto Slab" pitchFamily="34" charset="-122"/>
                <a:cs typeface="Roboto Slab" pitchFamily="34" charset="-120"/>
              </a:rPr>
              <a:t>Global Business Services (GBS) / Integrated Ops GCC</a:t>
            </a:r>
            <a:endParaRPr lang="en-US" sz="1750" dirty="0"/>
          </a:p>
        </p:txBody>
      </p:sp>
      <p:sp>
        <p:nvSpPr>
          <p:cNvPr id="21" name="Text 17"/>
          <p:cNvSpPr/>
          <p:nvPr/>
        </p:nvSpPr>
        <p:spPr>
          <a:xfrm>
            <a:off x="7603331" y="2619851"/>
            <a:ext cx="6207562" cy="242411"/>
          </a:xfrm>
          <a:prstGeom prst="rect">
            <a:avLst/>
          </a:prstGeom>
          <a:noFill/>
          <a:ln/>
        </p:spPr>
        <p:txBody>
          <a:bodyPr wrap="none" lIns="0" tIns="0" rIns="0" bIns="0" rtlCol="0" anchor="t"/>
          <a:lstStyle/>
          <a:p>
            <a:pPr marL="0" indent="0" algn="l">
              <a:lnSpc>
                <a:spcPts val="1900"/>
              </a:lnSpc>
              <a:buNone/>
            </a:pPr>
            <a:r>
              <a:rPr lang="en-US" sz="1150" b="1" dirty="0">
                <a:solidFill>
                  <a:srgbClr val="15213F"/>
                </a:solidFill>
                <a:latin typeface="Roboto" pitchFamily="34" charset="0"/>
                <a:ea typeface="Roboto" pitchFamily="34" charset="-122"/>
                <a:cs typeface="Roboto" pitchFamily="34" charset="-120"/>
              </a:rPr>
              <a:t>DEMPE Risk: Medium-High</a:t>
            </a:r>
            <a:endParaRPr lang="en-US" sz="1150" dirty="0"/>
          </a:p>
        </p:txBody>
      </p:sp>
      <p:sp>
        <p:nvSpPr>
          <p:cNvPr id="22" name="Text 18"/>
          <p:cNvSpPr/>
          <p:nvPr/>
        </p:nvSpPr>
        <p:spPr>
          <a:xfrm>
            <a:off x="7603331" y="2953107"/>
            <a:ext cx="6207562" cy="727234"/>
          </a:xfrm>
          <a:prstGeom prst="rect">
            <a:avLst/>
          </a:prstGeom>
          <a:noFill/>
          <a:ln/>
        </p:spPr>
        <p:txBody>
          <a:bodyPr wrap="square" lIns="0" tIns="0" rIns="0" bIns="0" rtlCol="0" anchor="t"/>
          <a:lstStyle/>
          <a:p>
            <a:pPr marL="0" indent="0" algn="l">
              <a:lnSpc>
                <a:spcPts val="1900"/>
              </a:lnSpc>
              <a:buNone/>
            </a:pPr>
            <a:r>
              <a:rPr lang="en-US" sz="1150" dirty="0">
                <a:solidFill>
                  <a:srgbClr val="15213F"/>
                </a:solidFill>
                <a:latin typeface="Roboto" pitchFamily="34" charset="0"/>
                <a:ea typeface="Roboto" pitchFamily="34" charset="-122"/>
                <a:cs typeface="Roboto" pitchFamily="34" charset="-120"/>
              </a:rPr>
              <a:t>End-to-end business operations combining IT, digital transformation, F&amp;A, HR, and procurement functions. The integration and process excellence dimensions add value beyond routine services, elevating these centers above traditional shared service operations.</a:t>
            </a:r>
            <a:endParaRPr lang="en-US" sz="1150" dirty="0"/>
          </a:p>
        </p:txBody>
      </p:sp>
      <p:sp>
        <p:nvSpPr>
          <p:cNvPr id="23" name="Text 19"/>
          <p:cNvSpPr/>
          <p:nvPr/>
        </p:nvSpPr>
        <p:spPr>
          <a:xfrm>
            <a:off x="7603331" y="3771186"/>
            <a:ext cx="1894284" cy="236696"/>
          </a:xfrm>
          <a:prstGeom prst="rect">
            <a:avLst/>
          </a:prstGeom>
          <a:noFill/>
          <a:ln/>
        </p:spPr>
        <p:txBody>
          <a:bodyPr wrap="none" lIns="0" tIns="0" rIns="0" bIns="0" rtlCol="0" anchor="t"/>
          <a:lstStyle/>
          <a:p>
            <a:pPr marL="0" indent="0" algn="l">
              <a:lnSpc>
                <a:spcPts val="1850"/>
              </a:lnSpc>
              <a:buNone/>
            </a:pPr>
            <a:r>
              <a:rPr lang="en-US" sz="1450" dirty="0">
                <a:solidFill>
                  <a:srgbClr val="15213F"/>
                </a:solidFill>
                <a:latin typeface="Roboto Slab" pitchFamily="34" charset="0"/>
                <a:ea typeface="Roboto Slab" pitchFamily="34" charset="-122"/>
                <a:cs typeface="Roboto Slab" pitchFamily="34" charset="-120"/>
              </a:rPr>
              <a:t>Key Functions:</a:t>
            </a:r>
            <a:endParaRPr lang="en-US" sz="1450" dirty="0"/>
          </a:p>
        </p:txBody>
      </p:sp>
      <p:sp>
        <p:nvSpPr>
          <p:cNvPr id="24" name="Text 20"/>
          <p:cNvSpPr/>
          <p:nvPr/>
        </p:nvSpPr>
        <p:spPr>
          <a:xfrm>
            <a:off x="7603331" y="4098727"/>
            <a:ext cx="6207562" cy="242411"/>
          </a:xfrm>
          <a:prstGeom prst="rect">
            <a:avLst/>
          </a:prstGeom>
          <a:noFill/>
          <a:ln/>
        </p:spPr>
        <p:txBody>
          <a:bodyPr wrap="none" lIns="0" tIns="0" rIns="0" bIns="0" rtlCol="0" anchor="t"/>
          <a:lstStyle/>
          <a:p>
            <a:pPr marL="342900" indent="-342900" algn="l">
              <a:lnSpc>
                <a:spcPts val="1900"/>
              </a:lnSpc>
              <a:buSzPct val="100000"/>
              <a:buChar char="•"/>
            </a:pPr>
            <a:r>
              <a:rPr lang="en-US" sz="1150" dirty="0">
                <a:solidFill>
                  <a:srgbClr val="15213F"/>
                </a:solidFill>
                <a:latin typeface="Roboto" pitchFamily="34" charset="0"/>
                <a:ea typeface="Roboto" pitchFamily="34" charset="-122"/>
                <a:cs typeface="Roboto" pitchFamily="34" charset="-120"/>
              </a:rPr>
              <a:t>Integrated business operations</a:t>
            </a:r>
            <a:endParaRPr lang="en-US" sz="1150" dirty="0"/>
          </a:p>
        </p:txBody>
      </p:sp>
      <p:sp>
        <p:nvSpPr>
          <p:cNvPr id="25" name="Text 21"/>
          <p:cNvSpPr/>
          <p:nvPr/>
        </p:nvSpPr>
        <p:spPr>
          <a:xfrm>
            <a:off x="7603331" y="4394121"/>
            <a:ext cx="6207562" cy="242411"/>
          </a:xfrm>
          <a:prstGeom prst="rect">
            <a:avLst/>
          </a:prstGeom>
          <a:noFill/>
          <a:ln/>
        </p:spPr>
        <p:txBody>
          <a:bodyPr wrap="none" lIns="0" tIns="0" rIns="0" bIns="0" rtlCol="0" anchor="t"/>
          <a:lstStyle/>
          <a:p>
            <a:pPr marL="342900" indent="-342900" algn="l">
              <a:lnSpc>
                <a:spcPts val="1900"/>
              </a:lnSpc>
              <a:buSzPct val="100000"/>
              <a:buChar char="•"/>
            </a:pPr>
            <a:r>
              <a:rPr lang="en-US" sz="1150" dirty="0">
                <a:solidFill>
                  <a:srgbClr val="15213F"/>
                </a:solidFill>
                <a:latin typeface="Roboto" pitchFamily="34" charset="0"/>
                <a:ea typeface="Roboto" pitchFamily="34" charset="-122"/>
                <a:cs typeface="Roboto" pitchFamily="34" charset="-120"/>
              </a:rPr>
              <a:t>Digital workflow transformations</a:t>
            </a:r>
            <a:endParaRPr lang="en-US" sz="1150" dirty="0"/>
          </a:p>
        </p:txBody>
      </p:sp>
      <p:sp>
        <p:nvSpPr>
          <p:cNvPr id="26" name="Text 22"/>
          <p:cNvSpPr/>
          <p:nvPr/>
        </p:nvSpPr>
        <p:spPr>
          <a:xfrm>
            <a:off x="7603331" y="4689515"/>
            <a:ext cx="6207562" cy="242411"/>
          </a:xfrm>
          <a:prstGeom prst="rect">
            <a:avLst/>
          </a:prstGeom>
          <a:noFill/>
          <a:ln/>
        </p:spPr>
        <p:txBody>
          <a:bodyPr wrap="none" lIns="0" tIns="0" rIns="0" bIns="0" rtlCol="0" anchor="t"/>
          <a:lstStyle/>
          <a:p>
            <a:pPr marL="342900" indent="-342900" algn="l">
              <a:lnSpc>
                <a:spcPts val="1900"/>
              </a:lnSpc>
              <a:buSzPct val="100000"/>
              <a:buChar char="•"/>
            </a:pPr>
            <a:r>
              <a:rPr lang="en-US" sz="1150" dirty="0">
                <a:solidFill>
                  <a:srgbClr val="15213F"/>
                </a:solidFill>
                <a:latin typeface="Roboto" pitchFamily="34" charset="0"/>
                <a:ea typeface="Roboto" pitchFamily="34" charset="-122"/>
                <a:cs typeface="Roboto" pitchFamily="34" charset="-120"/>
              </a:rPr>
              <a:t>Transformation program management offices (PMOs)</a:t>
            </a:r>
            <a:endParaRPr lang="en-US" sz="1150" dirty="0"/>
          </a:p>
        </p:txBody>
      </p:sp>
      <p:sp>
        <p:nvSpPr>
          <p:cNvPr id="27" name="Text 23"/>
          <p:cNvSpPr/>
          <p:nvPr/>
        </p:nvSpPr>
        <p:spPr>
          <a:xfrm>
            <a:off x="7603331" y="4984909"/>
            <a:ext cx="6207562" cy="242411"/>
          </a:xfrm>
          <a:prstGeom prst="rect">
            <a:avLst/>
          </a:prstGeom>
          <a:noFill/>
          <a:ln/>
        </p:spPr>
        <p:txBody>
          <a:bodyPr wrap="none" lIns="0" tIns="0" rIns="0" bIns="0" rtlCol="0" anchor="t"/>
          <a:lstStyle/>
          <a:p>
            <a:pPr marL="342900" indent="-342900" algn="l">
              <a:lnSpc>
                <a:spcPts val="1900"/>
              </a:lnSpc>
              <a:buSzPct val="100000"/>
              <a:buChar char="•"/>
            </a:pPr>
            <a:r>
              <a:rPr lang="en-US" sz="1150" dirty="0">
                <a:solidFill>
                  <a:srgbClr val="15213F"/>
                </a:solidFill>
                <a:latin typeface="Roboto" pitchFamily="34" charset="0"/>
                <a:ea typeface="Roboto" pitchFamily="34" charset="-122"/>
                <a:cs typeface="Roboto" pitchFamily="34" charset="-120"/>
              </a:rPr>
              <a:t>Robotics &amp; automation centers of excellence</a:t>
            </a:r>
            <a:endParaRPr lang="en-US" sz="1150" dirty="0"/>
          </a:p>
        </p:txBody>
      </p:sp>
      <p:sp>
        <p:nvSpPr>
          <p:cNvPr id="28" name="Text 24"/>
          <p:cNvSpPr/>
          <p:nvPr/>
        </p:nvSpPr>
        <p:spPr>
          <a:xfrm>
            <a:off x="7603331" y="5280303"/>
            <a:ext cx="6207562" cy="242411"/>
          </a:xfrm>
          <a:prstGeom prst="rect">
            <a:avLst/>
          </a:prstGeom>
          <a:noFill/>
          <a:ln/>
        </p:spPr>
        <p:txBody>
          <a:bodyPr wrap="none" lIns="0" tIns="0" rIns="0" bIns="0" rtlCol="0" anchor="t"/>
          <a:lstStyle/>
          <a:p>
            <a:pPr marL="342900" indent="-342900" algn="l">
              <a:lnSpc>
                <a:spcPts val="1900"/>
              </a:lnSpc>
              <a:buSzPct val="100000"/>
              <a:buChar char="•"/>
            </a:pPr>
            <a:r>
              <a:rPr lang="en-US" sz="1150" dirty="0">
                <a:solidFill>
                  <a:srgbClr val="15213F"/>
                </a:solidFill>
                <a:latin typeface="Roboto" pitchFamily="34" charset="0"/>
                <a:ea typeface="Roboto" pitchFamily="34" charset="-122"/>
                <a:cs typeface="Roboto" pitchFamily="34" charset="-120"/>
              </a:rPr>
              <a:t>Data-led process redesign initiatives</a:t>
            </a:r>
            <a:endParaRPr lang="en-US" sz="1150" dirty="0"/>
          </a:p>
        </p:txBody>
      </p:sp>
      <p:sp>
        <p:nvSpPr>
          <p:cNvPr id="29" name="Text 25"/>
          <p:cNvSpPr/>
          <p:nvPr/>
        </p:nvSpPr>
        <p:spPr>
          <a:xfrm>
            <a:off x="7603331" y="5613559"/>
            <a:ext cx="6207562" cy="969645"/>
          </a:xfrm>
          <a:prstGeom prst="rect">
            <a:avLst/>
          </a:prstGeom>
          <a:noFill/>
          <a:ln/>
        </p:spPr>
        <p:txBody>
          <a:bodyPr wrap="square" lIns="0" tIns="0" rIns="0" bIns="0" rtlCol="0" anchor="t"/>
          <a:lstStyle/>
          <a:p>
            <a:pPr marL="0" indent="0" algn="l">
              <a:lnSpc>
                <a:spcPts val="1900"/>
              </a:lnSpc>
              <a:buNone/>
            </a:pPr>
            <a:r>
              <a:rPr lang="en-US" sz="1150" b="1" dirty="0">
                <a:solidFill>
                  <a:srgbClr val="15213F"/>
                </a:solidFill>
                <a:latin typeface="Roboto" pitchFamily="34" charset="0"/>
                <a:ea typeface="Roboto" pitchFamily="34" charset="-122"/>
                <a:cs typeface="Roboto" pitchFamily="34" charset="-120"/>
              </a:rPr>
              <a:t>TP Consideration:</a:t>
            </a:r>
            <a:r>
              <a:rPr lang="en-US" sz="1150" dirty="0">
                <a:solidFill>
                  <a:srgbClr val="15213F"/>
                </a:solidFill>
                <a:latin typeface="Roboto" pitchFamily="34" charset="0"/>
                <a:ea typeface="Roboto" pitchFamily="34" charset="-122"/>
                <a:cs typeface="Roboto" pitchFamily="34" charset="-120"/>
              </a:rPr>
              <a:t> Tax authorities increasingly argue for </a:t>
            </a:r>
            <a:r>
              <a:rPr lang="en-US" sz="1150" b="1" dirty="0">
                <a:solidFill>
                  <a:srgbClr val="15213F"/>
                </a:solidFill>
                <a:latin typeface="Roboto" pitchFamily="34" charset="0"/>
                <a:ea typeface="Roboto" pitchFamily="34" charset="-122"/>
                <a:cs typeface="Roboto" pitchFamily="34" charset="-120"/>
              </a:rPr>
              <a:t>higher margins</a:t>
            </a:r>
            <a:r>
              <a:rPr lang="en-US" sz="1150" dirty="0">
                <a:solidFill>
                  <a:srgbClr val="15213F"/>
                </a:solidFill>
                <a:latin typeface="Roboto" pitchFamily="34" charset="0"/>
                <a:ea typeface="Roboto" pitchFamily="34" charset="-122"/>
                <a:cs typeface="Roboto" pitchFamily="34" charset="-120"/>
              </a:rPr>
              <a:t> beyond standard cost-plus levels. Process excellence contributions and value attribution analysis become relevant, particularly where automation and optimization generate measurable enterprise-wide benefits.</a:t>
            </a:r>
            <a:endParaRPr lang="en-US" sz="11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sp>
        <p:nvSpPr>
          <p:cNvPr id="2" name="Text 0"/>
          <p:cNvSpPr/>
          <p:nvPr/>
        </p:nvSpPr>
        <p:spPr>
          <a:xfrm>
            <a:off x="655677" y="644962"/>
            <a:ext cx="9359503" cy="475774"/>
          </a:xfrm>
          <a:prstGeom prst="rect">
            <a:avLst/>
          </a:prstGeom>
          <a:noFill/>
          <a:ln/>
        </p:spPr>
        <p:txBody>
          <a:bodyPr wrap="none" lIns="0" tIns="0" rIns="0" bIns="0" rtlCol="0" anchor="t"/>
          <a:lstStyle/>
          <a:p>
            <a:pPr marL="0" indent="0" algn="l">
              <a:lnSpc>
                <a:spcPts val="3700"/>
              </a:lnSpc>
              <a:buNone/>
            </a:pPr>
            <a:r>
              <a:rPr lang="en-US" sz="2950" dirty="0">
                <a:solidFill>
                  <a:srgbClr val="3257B8"/>
                </a:solidFill>
                <a:latin typeface="Roboto Slab" pitchFamily="34" charset="0"/>
                <a:ea typeface="Roboto Slab" pitchFamily="34" charset="-122"/>
                <a:cs typeface="Roboto Slab" pitchFamily="34" charset="-120"/>
              </a:rPr>
              <a:t>GCC Typology: Specialized &amp; Sector-Focused Centers</a:t>
            </a:r>
            <a:endParaRPr lang="en-US" sz="2950" dirty="0"/>
          </a:p>
        </p:txBody>
      </p:sp>
      <p:sp>
        <p:nvSpPr>
          <p:cNvPr id="3" name="Text 1"/>
          <p:cNvSpPr/>
          <p:nvPr/>
        </p:nvSpPr>
        <p:spPr>
          <a:xfrm>
            <a:off x="655677" y="1425178"/>
            <a:ext cx="13319046" cy="487204"/>
          </a:xfrm>
          <a:prstGeom prst="rect">
            <a:avLst/>
          </a:prstGeom>
          <a:noFill/>
          <a:ln/>
        </p:spPr>
        <p:txBody>
          <a:bodyPr wrap="square" lIns="0" tIns="0" rIns="0" bIns="0" rtlCol="0" anchor="t"/>
          <a:lstStyle/>
          <a:p>
            <a:pPr marL="0" indent="0" algn="l">
              <a:lnSpc>
                <a:spcPts val="1900"/>
              </a:lnSpc>
              <a:buNone/>
            </a:pPr>
            <a:r>
              <a:rPr lang="en-US" sz="1150" dirty="0">
                <a:solidFill>
                  <a:srgbClr val="15213F"/>
                </a:solidFill>
                <a:latin typeface="Roboto" pitchFamily="34" charset="0"/>
                <a:ea typeface="Roboto" pitchFamily="34" charset="-122"/>
                <a:cs typeface="Roboto" pitchFamily="34" charset="-120"/>
              </a:rPr>
              <a:t>The transfer pricing and Pillar Two implications for each GCC type depend critically on the specific functions performed, the risks assumed, and the assets employed. As GCCs evolve toward higher-value activities, the gap between traditional cost-plus models and economic substance widens—requiring proactive compliance strategies.</a:t>
            </a:r>
            <a:endParaRPr lang="en-US" sz="1150" dirty="0"/>
          </a:p>
        </p:txBody>
      </p:sp>
      <p:pic>
        <p:nvPicPr>
          <p:cNvPr id="4" name="Image 0" descr="preencoded.png"/>
          <p:cNvPicPr>
            <a:picLocks noChangeAspect="1"/>
          </p:cNvPicPr>
          <p:nvPr/>
        </p:nvPicPr>
        <p:blipFill>
          <a:blip r:embed="rId3"/>
          <a:stretch>
            <a:fillRect/>
          </a:stretch>
        </p:blipFill>
        <p:spPr>
          <a:xfrm>
            <a:off x="655677" y="2083594"/>
            <a:ext cx="380524" cy="380524"/>
          </a:xfrm>
          <a:prstGeom prst="rect">
            <a:avLst/>
          </a:prstGeom>
        </p:spPr>
      </p:pic>
      <p:sp>
        <p:nvSpPr>
          <p:cNvPr id="5" name="Text 2"/>
          <p:cNvSpPr/>
          <p:nvPr/>
        </p:nvSpPr>
        <p:spPr>
          <a:xfrm>
            <a:off x="655677" y="2654379"/>
            <a:ext cx="2794992" cy="237768"/>
          </a:xfrm>
          <a:prstGeom prst="rect">
            <a:avLst/>
          </a:prstGeom>
          <a:noFill/>
          <a:ln/>
        </p:spPr>
        <p:txBody>
          <a:bodyPr wrap="none" lIns="0" tIns="0" rIns="0" bIns="0" rtlCol="0" anchor="t"/>
          <a:lstStyle/>
          <a:p>
            <a:pPr marL="0" indent="0" algn="l">
              <a:lnSpc>
                <a:spcPts val="1850"/>
              </a:lnSpc>
              <a:buNone/>
            </a:pPr>
            <a:r>
              <a:rPr lang="en-US" sz="1450" dirty="0">
                <a:solidFill>
                  <a:srgbClr val="15213F"/>
                </a:solidFill>
                <a:latin typeface="Roboto Slab" pitchFamily="34" charset="0"/>
                <a:ea typeface="Roboto Slab" pitchFamily="34" charset="-122"/>
                <a:cs typeface="Roboto Slab" pitchFamily="34" charset="-120"/>
              </a:rPr>
              <a:t>Global Innovation Centers (GIC)</a:t>
            </a:r>
            <a:endParaRPr lang="en-US" sz="1450" dirty="0"/>
          </a:p>
        </p:txBody>
      </p:sp>
      <p:sp>
        <p:nvSpPr>
          <p:cNvPr id="6" name="Text 3"/>
          <p:cNvSpPr/>
          <p:nvPr/>
        </p:nvSpPr>
        <p:spPr>
          <a:xfrm>
            <a:off x="655677" y="2983468"/>
            <a:ext cx="6564392" cy="730806"/>
          </a:xfrm>
          <a:prstGeom prst="rect">
            <a:avLst/>
          </a:prstGeom>
          <a:noFill/>
          <a:ln/>
        </p:spPr>
        <p:txBody>
          <a:bodyPr wrap="square" lIns="0" tIns="0" rIns="0" bIns="0" rtlCol="0" anchor="t"/>
          <a:lstStyle/>
          <a:p>
            <a:pPr marL="0" indent="0" algn="l">
              <a:lnSpc>
                <a:spcPts val="1900"/>
              </a:lnSpc>
              <a:buNone/>
            </a:pPr>
            <a:r>
              <a:rPr lang="en-US" sz="1150" b="1" dirty="0">
                <a:solidFill>
                  <a:srgbClr val="15213F"/>
                </a:solidFill>
                <a:latin typeface="Roboto" pitchFamily="34" charset="0"/>
                <a:ea typeface="Roboto" pitchFamily="34" charset="-122"/>
                <a:cs typeface="Roboto" pitchFamily="34" charset="-120"/>
              </a:rPr>
              <a:t>TP Impact: High</a:t>
            </a:r>
            <a:r>
              <a:rPr lang="en-US" sz="1150" dirty="0">
                <a:solidFill>
                  <a:srgbClr val="15213F"/>
                </a:solidFill>
                <a:latin typeface="Roboto" pitchFamily="34" charset="0"/>
                <a:ea typeface="Roboto" pitchFamily="34" charset="-122"/>
                <a:cs typeface="Roboto" pitchFamily="34" charset="-120"/>
              </a:rPr>
              <a:t> - Innovation strategy, product design &amp; UX, prototyping &amp; AI-first innovation labs, new business model incubation. High-value functions attract significant TP and Pillar Two spotlight.</a:t>
            </a:r>
            <a:endParaRPr lang="en-US" sz="1150" dirty="0"/>
          </a:p>
        </p:txBody>
      </p:sp>
      <p:pic>
        <p:nvPicPr>
          <p:cNvPr id="7" name="Image 1" descr="preencoded.png"/>
          <p:cNvPicPr>
            <a:picLocks noChangeAspect="1"/>
          </p:cNvPicPr>
          <p:nvPr/>
        </p:nvPicPr>
        <p:blipFill>
          <a:blip r:embed="rId4"/>
          <a:stretch>
            <a:fillRect/>
          </a:stretch>
        </p:blipFill>
        <p:spPr>
          <a:xfrm>
            <a:off x="7410331" y="2083594"/>
            <a:ext cx="380524" cy="380524"/>
          </a:xfrm>
          <a:prstGeom prst="rect">
            <a:avLst/>
          </a:prstGeom>
        </p:spPr>
      </p:pic>
      <p:sp>
        <p:nvSpPr>
          <p:cNvPr id="8" name="Text 4"/>
          <p:cNvSpPr/>
          <p:nvPr/>
        </p:nvSpPr>
        <p:spPr>
          <a:xfrm>
            <a:off x="7410331" y="2654379"/>
            <a:ext cx="2916436" cy="237768"/>
          </a:xfrm>
          <a:prstGeom prst="rect">
            <a:avLst/>
          </a:prstGeom>
          <a:noFill/>
          <a:ln/>
        </p:spPr>
        <p:txBody>
          <a:bodyPr wrap="none" lIns="0" tIns="0" rIns="0" bIns="0" rtlCol="0" anchor="t"/>
          <a:lstStyle/>
          <a:p>
            <a:pPr marL="0" indent="0" algn="l">
              <a:lnSpc>
                <a:spcPts val="1850"/>
              </a:lnSpc>
              <a:buNone/>
            </a:pPr>
            <a:r>
              <a:rPr lang="en-US" sz="1450" dirty="0">
                <a:solidFill>
                  <a:srgbClr val="15213F"/>
                </a:solidFill>
                <a:latin typeface="Roboto Slab" pitchFamily="34" charset="0"/>
                <a:ea typeface="Roboto Slab" pitchFamily="34" charset="-122"/>
                <a:cs typeface="Roboto Slab" pitchFamily="34" charset="-120"/>
              </a:rPr>
              <a:t>Finance, Risk &amp; Compliance GCC</a:t>
            </a:r>
            <a:endParaRPr lang="en-US" sz="1450" dirty="0"/>
          </a:p>
        </p:txBody>
      </p:sp>
      <p:sp>
        <p:nvSpPr>
          <p:cNvPr id="9" name="Text 5"/>
          <p:cNvSpPr/>
          <p:nvPr/>
        </p:nvSpPr>
        <p:spPr>
          <a:xfrm>
            <a:off x="7410331" y="2983468"/>
            <a:ext cx="6564392" cy="730806"/>
          </a:xfrm>
          <a:prstGeom prst="rect">
            <a:avLst/>
          </a:prstGeom>
          <a:noFill/>
          <a:ln/>
        </p:spPr>
        <p:txBody>
          <a:bodyPr wrap="square" lIns="0" tIns="0" rIns="0" bIns="0" rtlCol="0" anchor="t"/>
          <a:lstStyle/>
          <a:p>
            <a:pPr marL="0" indent="0" algn="l">
              <a:lnSpc>
                <a:spcPts val="1900"/>
              </a:lnSpc>
              <a:buNone/>
            </a:pPr>
            <a:r>
              <a:rPr lang="en-US" sz="1150" b="1" dirty="0">
                <a:solidFill>
                  <a:srgbClr val="15213F"/>
                </a:solidFill>
                <a:latin typeface="Roboto" pitchFamily="34" charset="0"/>
                <a:ea typeface="Roboto" pitchFamily="34" charset="-122"/>
                <a:cs typeface="Roboto" pitchFamily="34" charset="-120"/>
              </a:rPr>
              <a:t>TP Impact: High</a:t>
            </a:r>
            <a:r>
              <a:rPr lang="en-US" sz="1150" dirty="0">
                <a:solidFill>
                  <a:srgbClr val="15213F"/>
                </a:solidFill>
                <a:latin typeface="Roboto" pitchFamily="34" charset="0"/>
                <a:ea typeface="Roboto" pitchFamily="34" charset="-122"/>
                <a:cs typeface="Roboto" pitchFamily="34" charset="-120"/>
              </a:rPr>
              <a:t> - FP&amp;A, risk analytics, internal audit, tax/treasury/controllership, compliance management, ESG reporting. Sophisticated functions may require hybrid benchmarking approaches beyond simple cost-plus.</a:t>
            </a:r>
            <a:endParaRPr lang="en-US" sz="1150" dirty="0"/>
          </a:p>
        </p:txBody>
      </p:sp>
      <p:pic>
        <p:nvPicPr>
          <p:cNvPr id="10" name="Image 2" descr="preencoded.png"/>
          <p:cNvPicPr>
            <a:picLocks noChangeAspect="1"/>
          </p:cNvPicPr>
          <p:nvPr/>
        </p:nvPicPr>
        <p:blipFill>
          <a:blip r:embed="rId5"/>
          <a:stretch>
            <a:fillRect/>
          </a:stretch>
        </p:blipFill>
        <p:spPr>
          <a:xfrm>
            <a:off x="655677" y="4018717"/>
            <a:ext cx="380524" cy="380524"/>
          </a:xfrm>
          <a:prstGeom prst="rect">
            <a:avLst/>
          </a:prstGeom>
        </p:spPr>
      </p:pic>
      <p:sp>
        <p:nvSpPr>
          <p:cNvPr id="11" name="Text 6"/>
          <p:cNvSpPr/>
          <p:nvPr/>
        </p:nvSpPr>
        <p:spPr>
          <a:xfrm>
            <a:off x="655677" y="4589502"/>
            <a:ext cx="4418886" cy="237768"/>
          </a:xfrm>
          <a:prstGeom prst="rect">
            <a:avLst/>
          </a:prstGeom>
          <a:noFill/>
          <a:ln/>
        </p:spPr>
        <p:txBody>
          <a:bodyPr wrap="none" lIns="0" tIns="0" rIns="0" bIns="0" rtlCol="0" anchor="t"/>
          <a:lstStyle/>
          <a:p>
            <a:pPr marL="0" indent="0" algn="l">
              <a:lnSpc>
                <a:spcPts val="1850"/>
              </a:lnSpc>
              <a:buNone/>
            </a:pPr>
            <a:r>
              <a:rPr lang="en-US" sz="1450" dirty="0">
                <a:solidFill>
                  <a:srgbClr val="15213F"/>
                </a:solidFill>
                <a:latin typeface="Roboto Slab" pitchFamily="34" charset="0"/>
                <a:ea typeface="Roboto Slab" pitchFamily="34" charset="-122"/>
                <a:cs typeface="Roboto Slab" pitchFamily="34" charset="-120"/>
              </a:rPr>
              <a:t>Product Management &amp; Commercial Support GCC</a:t>
            </a:r>
            <a:endParaRPr lang="en-US" sz="1450" dirty="0"/>
          </a:p>
        </p:txBody>
      </p:sp>
      <p:sp>
        <p:nvSpPr>
          <p:cNvPr id="12" name="Text 7"/>
          <p:cNvSpPr/>
          <p:nvPr/>
        </p:nvSpPr>
        <p:spPr>
          <a:xfrm>
            <a:off x="655677" y="4918591"/>
            <a:ext cx="6564392" cy="730806"/>
          </a:xfrm>
          <a:prstGeom prst="rect">
            <a:avLst/>
          </a:prstGeom>
          <a:noFill/>
          <a:ln/>
        </p:spPr>
        <p:txBody>
          <a:bodyPr wrap="square" lIns="0" tIns="0" rIns="0" bIns="0" rtlCol="0" anchor="t"/>
          <a:lstStyle/>
          <a:p>
            <a:pPr marL="0" indent="0" algn="l">
              <a:lnSpc>
                <a:spcPts val="1900"/>
              </a:lnSpc>
              <a:buNone/>
            </a:pPr>
            <a:r>
              <a:rPr lang="en-US" sz="1150" b="1" dirty="0">
                <a:solidFill>
                  <a:srgbClr val="15213F"/>
                </a:solidFill>
                <a:latin typeface="Roboto" pitchFamily="34" charset="0"/>
                <a:ea typeface="Roboto" pitchFamily="34" charset="-122"/>
                <a:cs typeface="Roboto" pitchFamily="34" charset="-120"/>
              </a:rPr>
              <a:t>TP Impact: Medium</a:t>
            </a:r>
            <a:r>
              <a:rPr lang="en-US" sz="1150" dirty="0">
                <a:solidFill>
                  <a:srgbClr val="15213F"/>
                </a:solidFill>
                <a:latin typeface="Roboto" pitchFamily="34" charset="0"/>
                <a:ea typeface="Roboto" pitchFamily="34" charset="-122"/>
                <a:cs typeface="Roboto" pitchFamily="34" charset="-120"/>
              </a:rPr>
              <a:t> - Product lifecycle management, presales engineering, Revenue Ops, customer success analytics. Authorities may challenge "routine services" classification for these strategic functions.</a:t>
            </a:r>
            <a:endParaRPr lang="en-US" sz="1150" dirty="0"/>
          </a:p>
        </p:txBody>
      </p:sp>
      <p:pic>
        <p:nvPicPr>
          <p:cNvPr id="13" name="Image 3" descr="preencoded.png"/>
          <p:cNvPicPr>
            <a:picLocks noChangeAspect="1"/>
          </p:cNvPicPr>
          <p:nvPr/>
        </p:nvPicPr>
        <p:blipFill>
          <a:blip r:embed="rId6"/>
          <a:stretch>
            <a:fillRect/>
          </a:stretch>
        </p:blipFill>
        <p:spPr>
          <a:xfrm>
            <a:off x="7410331" y="4018717"/>
            <a:ext cx="380524" cy="380524"/>
          </a:xfrm>
          <a:prstGeom prst="rect">
            <a:avLst/>
          </a:prstGeom>
        </p:spPr>
      </p:pic>
      <p:sp>
        <p:nvSpPr>
          <p:cNvPr id="14" name="Text 8"/>
          <p:cNvSpPr/>
          <p:nvPr/>
        </p:nvSpPr>
        <p:spPr>
          <a:xfrm>
            <a:off x="7410331" y="4589502"/>
            <a:ext cx="2581751" cy="237768"/>
          </a:xfrm>
          <a:prstGeom prst="rect">
            <a:avLst/>
          </a:prstGeom>
          <a:noFill/>
          <a:ln/>
        </p:spPr>
        <p:txBody>
          <a:bodyPr wrap="none" lIns="0" tIns="0" rIns="0" bIns="0" rtlCol="0" anchor="t"/>
          <a:lstStyle/>
          <a:p>
            <a:pPr marL="0" indent="0" algn="l">
              <a:lnSpc>
                <a:spcPts val="1850"/>
              </a:lnSpc>
              <a:buNone/>
            </a:pPr>
            <a:r>
              <a:rPr lang="en-US" sz="1450" dirty="0">
                <a:solidFill>
                  <a:srgbClr val="15213F"/>
                </a:solidFill>
                <a:latin typeface="Roboto Slab" pitchFamily="34" charset="0"/>
                <a:ea typeface="Roboto Slab" pitchFamily="34" charset="-122"/>
                <a:cs typeface="Roboto Slab" pitchFamily="34" charset="-120"/>
              </a:rPr>
              <a:t>Global Cybersecurity Centers</a:t>
            </a:r>
            <a:endParaRPr lang="en-US" sz="1450" dirty="0"/>
          </a:p>
        </p:txBody>
      </p:sp>
      <p:sp>
        <p:nvSpPr>
          <p:cNvPr id="15" name="Text 9"/>
          <p:cNvSpPr/>
          <p:nvPr/>
        </p:nvSpPr>
        <p:spPr>
          <a:xfrm>
            <a:off x="7410331" y="4918591"/>
            <a:ext cx="6564392" cy="730806"/>
          </a:xfrm>
          <a:prstGeom prst="rect">
            <a:avLst/>
          </a:prstGeom>
          <a:noFill/>
          <a:ln/>
        </p:spPr>
        <p:txBody>
          <a:bodyPr wrap="square" lIns="0" tIns="0" rIns="0" bIns="0" rtlCol="0" anchor="t"/>
          <a:lstStyle/>
          <a:p>
            <a:pPr marL="0" indent="0" algn="l">
              <a:lnSpc>
                <a:spcPts val="1900"/>
              </a:lnSpc>
              <a:buNone/>
            </a:pPr>
            <a:r>
              <a:rPr lang="en-US" sz="1150" b="1" dirty="0">
                <a:solidFill>
                  <a:srgbClr val="15213F"/>
                </a:solidFill>
                <a:latin typeface="Roboto" pitchFamily="34" charset="0"/>
                <a:ea typeface="Roboto" pitchFamily="34" charset="-122"/>
                <a:cs typeface="Roboto" pitchFamily="34" charset="-120"/>
              </a:rPr>
              <a:t>TP Impact: Medium-High</a:t>
            </a:r>
            <a:r>
              <a:rPr lang="en-US" sz="1150" dirty="0">
                <a:solidFill>
                  <a:srgbClr val="15213F"/>
                </a:solidFill>
                <a:latin typeface="Roboto" pitchFamily="34" charset="0"/>
                <a:ea typeface="Roboto" pitchFamily="34" charset="-122"/>
                <a:cs typeface="Roboto" pitchFamily="34" charset="-120"/>
              </a:rPr>
              <a:t> - SOC operations, incident response, cyber architecture &amp; governance, threat intelligence, zero-trust design. Complex skills warrant higher markups than traditional IT support.</a:t>
            </a:r>
            <a:endParaRPr lang="en-US" sz="1150" dirty="0"/>
          </a:p>
        </p:txBody>
      </p:sp>
      <p:pic>
        <p:nvPicPr>
          <p:cNvPr id="16" name="Image 4" descr="preencoded.png"/>
          <p:cNvPicPr>
            <a:picLocks noChangeAspect="1"/>
          </p:cNvPicPr>
          <p:nvPr/>
        </p:nvPicPr>
        <p:blipFill>
          <a:blip r:embed="rId7"/>
          <a:stretch>
            <a:fillRect/>
          </a:stretch>
        </p:blipFill>
        <p:spPr>
          <a:xfrm>
            <a:off x="655677" y="5953839"/>
            <a:ext cx="380524" cy="380524"/>
          </a:xfrm>
          <a:prstGeom prst="rect">
            <a:avLst/>
          </a:prstGeom>
        </p:spPr>
      </p:pic>
      <p:sp>
        <p:nvSpPr>
          <p:cNvPr id="17" name="Text 10"/>
          <p:cNvSpPr/>
          <p:nvPr/>
        </p:nvSpPr>
        <p:spPr>
          <a:xfrm>
            <a:off x="655677" y="6524625"/>
            <a:ext cx="2984659" cy="237768"/>
          </a:xfrm>
          <a:prstGeom prst="rect">
            <a:avLst/>
          </a:prstGeom>
          <a:noFill/>
          <a:ln/>
        </p:spPr>
        <p:txBody>
          <a:bodyPr wrap="none" lIns="0" tIns="0" rIns="0" bIns="0" rtlCol="0" anchor="t"/>
          <a:lstStyle/>
          <a:p>
            <a:pPr marL="0" indent="0" algn="l">
              <a:lnSpc>
                <a:spcPts val="1850"/>
              </a:lnSpc>
              <a:buNone/>
            </a:pPr>
            <a:r>
              <a:rPr lang="en-US" sz="1450" dirty="0">
                <a:solidFill>
                  <a:srgbClr val="15213F"/>
                </a:solidFill>
                <a:latin typeface="Roboto Slab" pitchFamily="34" charset="0"/>
                <a:ea typeface="Roboto Slab" pitchFamily="34" charset="-122"/>
                <a:cs typeface="Roboto Slab" pitchFamily="34" charset="-120"/>
              </a:rPr>
              <a:t>Global Technical Support Centers</a:t>
            </a:r>
            <a:endParaRPr lang="en-US" sz="1450" dirty="0"/>
          </a:p>
        </p:txBody>
      </p:sp>
      <p:sp>
        <p:nvSpPr>
          <p:cNvPr id="18" name="Text 11"/>
          <p:cNvSpPr/>
          <p:nvPr/>
        </p:nvSpPr>
        <p:spPr>
          <a:xfrm>
            <a:off x="655677" y="6853714"/>
            <a:ext cx="6564392" cy="730806"/>
          </a:xfrm>
          <a:prstGeom prst="rect">
            <a:avLst/>
          </a:prstGeom>
          <a:noFill/>
          <a:ln/>
        </p:spPr>
        <p:txBody>
          <a:bodyPr wrap="square" lIns="0" tIns="0" rIns="0" bIns="0" rtlCol="0" anchor="t"/>
          <a:lstStyle/>
          <a:p>
            <a:pPr marL="0" indent="0" algn="l">
              <a:lnSpc>
                <a:spcPts val="1900"/>
              </a:lnSpc>
              <a:buNone/>
            </a:pPr>
            <a:r>
              <a:rPr lang="en-US" sz="1150" b="1" dirty="0">
                <a:solidFill>
                  <a:srgbClr val="15213F"/>
                </a:solidFill>
                <a:latin typeface="Roboto" pitchFamily="34" charset="0"/>
                <a:ea typeface="Roboto" pitchFamily="34" charset="-122"/>
                <a:cs typeface="Roboto" pitchFamily="34" charset="-120"/>
              </a:rPr>
              <a:t>TP Impact: Low-Medium</a:t>
            </a:r>
            <a:r>
              <a:rPr lang="en-US" sz="1150" dirty="0">
                <a:solidFill>
                  <a:srgbClr val="15213F"/>
                </a:solidFill>
                <a:latin typeface="Roboto" pitchFamily="34" charset="0"/>
                <a:ea typeface="Roboto" pitchFamily="34" charset="-122"/>
                <a:cs typeface="Roboto" pitchFamily="34" charset="-120"/>
              </a:rPr>
              <a:t> - L2/L3 technical support, network troubleshooting, customer engineering support. Generally routine but complexity can elevate risk depending on technical sophistication required.</a:t>
            </a:r>
            <a:endParaRPr lang="en-US" sz="1150" dirty="0"/>
          </a:p>
        </p:txBody>
      </p:sp>
      <p:pic>
        <p:nvPicPr>
          <p:cNvPr id="19" name="Image 5" descr="preencoded.png"/>
          <p:cNvPicPr>
            <a:picLocks noChangeAspect="1"/>
          </p:cNvPicPr>
          <p:nvPr/>
        </p:nvPicPr>
        <p:blipFill>
          <a:blip r:embed="rId8"/>
          <a:stretch>
            <a:fillRect/>
          </a:stretch>
        </p:blipFill>
        <p:spPr>
          <a:xfrm>
            <a:off x="7410331" y="5953839"/>
            <a:ext cx="380524" cy="380524"/>
          </a:xfrm>
          <a:prstGeom prst="rect">
            <a:avLst/>
          </a:prstGeom>
        </p:spPr>
      </p:pic>
      <p:sp>
        <p:nvSpPr>
          <p:cNvPr id="20" name="Text 12"/>
          <p:cNvSpPr/>
          <p:nvPr/>
        </p:nvSpPr>
        <p:spPr>
          <a:xfrm>
            <a:off x="7410331" y="6524625"/>
            <a:ext cx="3522583" cy="237768"/>
          </a:xfrm>
          <a:prstGeom prst="rect">
            <a:avLst/>
          </a:prstGeom>
          <a:noFill/>
          <a:ln/>
        </p:spPr>
        <p:txBody>
          <a:bodyPr wrap="none" lIns="0" tIns="0" rIns="0" bIns="0" rtlCol="0" anchor="t"/>
          <a:lstStyle/>
          <a:p>
            <a:pPr marL="0" indent="0" algn="l">
              <a:lnSpc>
                <a:spcPts val="1850"/>
              </a:lnSpc>
              <a:buNone/>
            </a:pPr>
            <a:r>
              <a:rPr lang="en-US" sz="1450" dirty="0">
                <a:solidFill>
                  <a:srgbClr val="15213F"/>
                </a:solidFill>
                <a:latin typeface="Roboto Slab" pitchFamily="34" charset="0"/>
                <a:ea typeface="Roboto Slab" pitchFamily="34" charset="-122"/>
                <a:cs typeface="Roboto Slab" pitchFamily="34" charset="-120"/>
              </a:rPr>
              <a:t>Industry-Specific GCC (Sector-Focused)</a:t>
            </a:r>
            <a:endParaRPr lang="en-US" sz="1450" dirty="0"/>
          </a:p>
        </p:txBody>
      </p:sp>
      <p:sp>
        <p:nvSpPr>
          <p:cNvPr id="21" name="Text 13"/>
          <p:cNvSpPr/>
          <p:nvPr/>
        </p:nvSpPr>
        <p:spPr>
          <a:xfrm>
            <a:off x="7410331" y="6853714"/>
            <a:ext cx="6564392" cy="730806"/>
          </a:xfrm>
          <a:prstGeom prst="rect">
            <a:avLst/>
          </a:prstGeom>
          <a:noFill/>
          <a:ln/>
        </p:spPr>
        <p:txBody>
          <a:bodyPr wrap="square" lIns="0" tIns="0" rIns="0" bIns="0" rtlCol="0" anchor="t"/>
          <a:lstStyle/>
          <a:p>
            <a:pPr marL="0" indent="0" algn="l">
              <a:lnSpc>
                <a:spcPts val="1900"/>
              </a:lnSpc>
              <a:buNone/>
            </a:pPr>
            <a:r>
              <a:rPr lang="en-US" sz="1150" b="1" dirty="0">
                <a:solidFill>
                  <a:srgbClr val="15213F"/>
                </a:solidFill>
                <a:latin typeface="Roboto" pitchFamily="34" charset="0"/>
                <a:ea typeface="Roboto" pitchFamily="34" charset="-122"/>
                <a:cs typeface="Roboto" pitchFamily="34" charset="-120"/>
              </a:rPr>
              <a:t>TP Impact: Varies</a:t>
            </a:r>
            <a:r>
              <a:rPr lang="en-US" sz="1150" dirty="0">
                <a:solidFill>
                  <a:srgbClr val="15213F"/>
                </a:solidFill>
                <a:latin typeface="Roboto" pitchFamily="34" charset="0"/>
                <a:ea typeface="Roboto" pitchFamily="34" charset="-122"/>
                <a:cs typeface="Roboto" pitchFamily="34" charset="-120"/>
              </a:rPr>
              <a:t> - BFSI (KYC/AML, quant modeling), Healthcare (clinical data analytics), Retail (supply chain analytics), Automotive (autonomous driving). Impact depends on function complexity and transaction nature.</a:t>
            </a:r>
            <a:endParaRPr lang="en-US" sz="11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805458"/>
            <a:ext cx="6733937" cy="841772"/>
          </a:xfrm>
          <a:prstGeom prst="rect">
            <a:avLst/>
          </a:prstGeom>
          <a:noFill/>
          <a:ln/>
        </p:spPr>
        <p:txBody>
          <a:bodyPr wrap="none" lIns="0" tIns="0" rIns="0" bIns="0" rtlCol="0" anchor="t"/>
          <a:lstStyle/>
          <a:p>
            <a:pPr marL="0" indent="0" algn="l">
              <a:lnSpc>
                <a:spcPts val="6600"/>
              </a:lnSpc>
              <a:buNone/>
            </a:pPr>
            <a:r>
              <a:rPr lang="en-US" sz="5300" dirty="0">
                <a:solidFill>
                  <a:srgbClr val="3257B8"/>
                </a:solidFill>
                <a:latin typeface="Roboto Slab" pitchFamily="34" charset="0"/>
                <a:ea typeface="Roboto Slab" pitchFamily="34" charset="-122"/>
                <a:cs typeface="Roboto Slab" pitchFamily="34" charset="-120"/>
              </a:rPr>
              <a:t>Agenda</a:t>
            </a:r>
            <a:endParaRPr lang="en-US" sz="5300" dirty="0"/>
          </a:p>
        </p:txBody>
      </p:sp>
      <p:sp>
        <p:nvSpPr>
          <p:cNvPr id="3" name="Text 1"/>
          <p:cNvSpPr/>
          <p:nvPr/>
        </p:nvSpPr>
        <p:spPr>
          <a:xfrm>
            <a:off x="793790" y="2185868"/>
            <a:ext cx="269319" cy="336590"/>
          </a:xfrm>
          <a:prstGeom prst="rect">
            <a:avLst/>
          </a:prstGeom>
          <a:noFill/>
          <a:ln/>
        </p:spPr>
        <p:txBody>
          <a:bodyPr wrap="none" lIns="0" tIns="0" rIns="0" bIns="0" rtlCol="0" anchor="t"/>
          <a:lstStyle/>
          <a:p>
            <a:pPr marL="0" indent="0" algn="l">
              <a:lnSpc>
                <a:spcPts val="3350"/>
              </a:lnSpc>
              <a:buNone/>
            </a:pPr>
            <a:r>
              <a:rPr lang="en-US" sz="2100" dirty="0">
                <a:solidFill>
                  <a:srgbClr val="15213F"/>
                </a:solidFill>
                <a:latin typeface="Roboto Slab Light" pitchFamily="34" charset="0"/>
                <a:ea typeface="Roboto Slab Light" pitchFamily="34" charset="-122"/>
                <a:cs typeface="Roboto Slab Light" pitchFamily="34" charset="-120"/>
              </a:rPr>
              <a:t>01</a:t>
            </a:r>
            <a:endParaRPr lang="en-US" sz="2100" dirty="0"/>
          </a:p>
        </p:txBody>
      </p:sp>
      <p:pic>
        <p:nvPicPr>
          <p:cNvPr id="4" name="Image 0" descr="preencoded.png"/>
          <p:cNvPicPr>
            <a:picLocks noChangeAspect="1"/>
          </p:cNvPicPr>
          <p:nvPr/>
        </p:nvPicPr>
        <p:blipFill>
          <a:blip r:embed="rId3"/>
          <a:stretch>
            <a:fillRect/>
          </a:stretch>
        </p:blipFill>
        <p:spPr>
          <a:xfrm>
            <a:off x="793790" y="2613065"/>
            <a:ext cx="4168021" cy="30480"/>
          </a:xfrm>
          <a:prstGeom prst="rect">
            <a:avLst/>
          </a:prstGeom>
        </p:spPr>
      </p:pic>
      <p:sp>
        <p:nvSpPr>
          <p:cNvPr id="5" name="Text 2"/>
          <p:cNvSpPr/>
          <p:nvPr/>
        </p:nvSpPr>
        <p:spPr>
          <a:xfrm>
            <a:off x="793790" y="2808684"/>
            <a:ext cx="3366968" cy="420886"/>
          </a:xfrm>
          <a:prstGeom prst="rect">
            <a:avLst/>
          </a:prstGeom>
          <a:noFill/>
          <a:ln/>
        </p:spPr>
        <p:txBody>
          <a:bodyPr wrap="none" lIns="0" tIns="0" rIns="0" bIns="0" rtlCol="0" anchor="t"/>
          <a:lstStyle/>
          <a:p>
            <a:pPr marL="0" indent="0" algn="l">
              <a:lnSpc>
                <a:spcPts val="3300"/>
              </a:lnSpc>
              <a:buNone/>
            </a:pPr>
            <a:r>
              <a:rPr lang="en-US" sz="2650" dirty="0">
                <a:solidFill>
                  <a:srgbClr val="15213F"/>
                </a:solidFill>
                <a:latin typeface="Roboto Slab" pitchFamily="34" charset="0"/>
                <a:ea typeface="Roboto Slab" pitchFamily="34" charset="-122"/>
                <a:cs typeface="Roboto Slab" pitchFamily="34" charset="-120"/>
              </a:rPr>
              <a:t>Understanding GCCs</a:t>
            </a:r>
            <a:endParaRPr lang="en-US" sz="2650" dirty="0"/>
          </a:p>
        </p:txBody>
      </p:sp>
      <p:sp>
        <p:nvSpPr>
          <p:cNvPr id="6" name="Text 3"/>
          <p:cNvSpPr/>
          <p:nvPr/>
        </p:nvSpPr>
        <p:spPr>
          <a:xfrm>
            <a:off x="793790" y="3391138"/>
            <a:ext cx="4168021" cy="1292662"/>
          </a:xfrm>
          <a:prstGeom prst="rect">
            <a:avLst/>
          </a:prstGeom>
          <a:noFill/>
          <a:ln/>
        </p:spPr>
        <p:txBody>
          <a:bodyPr wrap="square" lIns="0" tIns="0" rIns="0" bIns="0" rtlCol="0" anchor="t"/>
          <a:lstStyle/>
          <a:p>
            <a:pPr marL="0" indent="0" algn="l">
              <a:lnSpc>
                <a:spcPts val="3350"/>
              </a:lnSpc>
              <a:buNone/>
            </a:pPr>
            <a:r>
              <a:rPr lang="en-US" sz="2100" dirty="0">
                <a:solidFill>
                  <a:srgbClr val="15213F"/>
                </a:solidFill>
                <a:latin typeface="Roboto" pitchFamily="34" charset="0"/>
                <a:ea typeface="Roboto" pitchFamily="34" charset="-122"/>
                <a:cs typeface="Roboto" pitchFamily="34" charset="-120"/>
              </a:rPr>
              <a:t>Definition, evolution, and current landscape of Global Capability Centers</a:t>
            </a:r>
            <a:endParaRPr lang="en-US" sz="2100" dirty="0"/>
          </a:p>
        </p:txBody>
      </p:sp>
      <p:sp>
        <p:nvSpPr>
          <p:cNvPr id="7" name="Text 4"/>
          <p:cNvSpPr/>
          <p:nvPr/>
        </p:nvSpPr>
        <p:spPr>
          <a:xfrm>
            <a:off x="5231130" y="2185868"/>
            <a:ext cx="269319" cy="336590"/>
          </a:xfrm>
          <a:prstGeom prst="rect">
            <a:avLst/>
          </a:prstGeom>
          <a:noFill/>
          <a:ln/>
        </p:spPr>
        <p:txBody>
          <a:bodyPr wrap="none" lIns="0" tIns="0" rIns="0" bIns="0" rtlCol="0" anchor="t"/>
          <a:lstStyle/>
          <a:p>
            <a:pPr marL="0" indent="0" algn="l">
              <a:lnSpc>
                <a:spcPts val="3350"/>
              </a:lnSpc>
              <a:buNone/>
            </a:pPr>
            <a:r>
              <a:rPr lang="en-US" sz="2100" dirty="0">
                <a:solidFill>
                  <a:srgbClr val="15213F"/>
                </a:solidFill>
                <a:latin typeface="Roboto Slab Light" pitchFamily="34" charset="0"/>
                <a:ea typeface="Roboto Slab Light" pitchFamily="34" charset="-122"/>
                <a:cs typeface="Roboto Slab Light" pitchFamily="34" charset="-120"/>
              </a:rPr>
              <a:t>02</a:t>
            </a:r>
            <a:endParaRPr lang="en-US" sz="2100" dirty="0"/>
          </a:p>
        </p:txBody>
      </p:sp>
      <p:pic>
        <p:nvPicPr>
          <p:cNvPr id="8" name="Image 1" descr="preencoded.png"/>
          <p:cNvPicPr>
            <a:picLocks noChangeAspect="1"/>
          </p:cNvPicPr>
          <p:nvPr/>
        </p:nvPicPr>
        <p:blipFill>
          <a:blip r:embed="rId3"/>
          <a:stretch>
            <a:fillRect/>
          </a:stretch>
        </p:blipFill>
        <p:spPr>
          <a:xfrm>
            <a:off x="5231130" y="2618065"/>
            <a:ext cx="4168021" cy="30480"/>
          </a:xfrm>
          <a:prstGeom prst="rect">
            <a:avLst/>
          </a:prstGeom>
        </p:spPr>
      </p:pic>
      <p:sp>
        <p:nvSpPr>
          <p:cNvPr id="9" name="Text 5"/>
          <p:cNvSpPr/>
          <p:nvPr/>
        </p:nvSpPr>
        <p:spPr>
          <a:xfrm>
            <a:off x="5231130" y="2808684"/>
            <a:ext cx="4168021" cy="841772"/>
          </a:xfrm>
          <a:prstGeom prst="rect">
            <a:avLst/>
          </a:prstGeom>
          <a:noFill/>
          <a:ln/>
        </p:spPr>
        <p:txBody>
          <a:bodyPr wrap="square" lIns="0" tIns="0" rIns="0" bIns="0" rtlCol="0" anchor="t"/>
          <a:lstStyle/>
          <a:p>
            <a:pPr marL="0" indent="0" algn="l">
              <a:lnSpc>
                <a:spcPts val="3300"/>
              </a:lnSpc>
              <a:buNone/>
            </a:pPr>
            <a:r>
              <a:rPr lang="en-US" sz="2650" dirty="0">
                <a:solidFill>
                  <a:srgbClr val="15213F"/>
                </a:solidFill>
                <a:latin typeface="Roboto Slab" pitchFamily="34" charset="0"/>
                <a:ea typeface="Roboto Slab" pitchFamily="34" charset="-122"/>
                <a:cs typeface="Roboto Slab" pitchFamily="34" charset="-120"/>
              </a:rPr>
              <a:t>Growth &amp; Market Dynamics</a:t>
            </a:r>
            <a:endParaRPr lang="en-US" sz="2650" dirty="0"/>
          </a:p>
        </p:txBody>
      </p:sp>
      <p:sp>
        <p:nvSpPr>
          <p:cNvPr id="10" name="Text 6"/>
          <p:cNvSpPr/>
          <p:nvPr/>
        </p:nvSpPr>
        <p:spPr>
          <a:xfrm>
            <a:off x="5231130" y="3812024"/>
            <a:ext cx="4168021" cy="861774"/>
          </a:xfrm>
          <a:prstGeom prst="rect">
            <a:avLst/>
          </a:prstGeom>
          <a:noFill/>
          <a:ln/>
        </p:spPr>
        <p:txBody>
          <a:bodyPr wrap="square" lIns="0" tIns="0" rIns="0" bIns="0" rtlCol="0" anchor="t"/>
          <a:lstStyle/>
          <a:p>
            <a:pPr marL="0" indent="0" algn="l">
              <a:lnSpc>
                <a:spcPts val="3350"/>
              </a:lnSpc>
              <a:buNone/>
            </a:pPr>
            <a:r>
              <a:rPr lang="en-US" sz="2100" dirty="0">
                <a:solidFill>
                  <a:srgbClr val="15213F"/>
                </a:solidFill>
                <a:latin typeface="Roboto" pitchFamily="34" charset="0"/>
                <a:ea typeface="Roboto" pitchFamily="34" charset="-122"/>
                <a:cs typeface="Roboto" pitchFamily="34" charset="-120"/>
              </a:rPr>
              <a:t>Statistical analysis and projections for the GCC ecosystem</a:t>
            </a:r>
            <a:endParaRPr lang="en-US" sz="2100" dirty="0"/>
          </a:p>
        </p:txBody>
      </p:sp>
      <p:sp>
        <p:nvSpPr>
          <p:cNvPr id="11" name="Text 7"/>
          <p:cNvSpPr/>
          <p:nvPr/>
        </p:nvSpPr>
        <p:spPr>
          <a:xfrm>
            <a:off x="9668470" y="2185868"/>
            <a:ext cx="269319" cy="336590"/>
          </a:xfrm>
          <a:prstGeom prst="rect">
            <a:avLst/>
          </a:prstGeom>
          <a:noFill/>
          <a:ln/>
        </p:spPr>
        <p:txBody>
          <a:bodyPr wrap="none" lIns="0" tIns="0" rIns="0" bIns="0" rtlCol="0" anchor="t"/>
          <a:lstStyle/>
          <a:p>
            <a:pPr marL="0" indent="0" algn="l">
              <a:lnSpc>
                <a:spcPts val="3350"/>
              </a:lnSpc>
              <a:buNone/>
            </a:pPr>
            <a:r>
              <a:rPr lang="en-US" sz="2100" dirty="0">
                <a:solidFill>
                  <a:srgbClr val="15213F"/>
                </a:solidFill>
                <a:latin typeface="Roboto Slab Light" pitchFamily="34" charset="0"/>
                <a:ea typeface="Roboto Slab Light" pitchFamily="34" charset="-122"/>
                <a:cs typeface="Roboto Slab Light" pitchFamily="34" charset="-120"/>
              </a:rPr>
              <a:t>03</a:t>
            </a:r>
            <a:endParaRPr lang="en-US" sz="2100" dirty="0"/>
          </a:p>
        </p:txBody>
      </p:sp>
      <p:pic>
        <p:nvPicPr>
          <p:cNvPr id="12" name="Image 2" descr="preencoded.png"/>
          <p:cNvPicPr>
            <a:picLocks noChangeAspect="1"/>
          </p:cNvPicPr>
          <p:nvPr/>
        </p:nvPicPr>
        <p:blipFill>
          <a:blip r:embed="rId3"/>
          <a:stretch>
            <a:fillRect/>
          </a:stretch>
        </p:blipFill>
        <p:spPr>
          <a:xfrm>
            <a:off x="9668470" y="2639973"/>
            <a:ext cx="4168140" cy="30480"/>
          </a:xfrm>
          <a:prstGeom prst="rect">
            <a:avLst/>
          </a:prstGeom>
        </p:spPr>
      </p:pic>
      <p:sp>
        <p:nvSpPr>
          <p:cNvPr id="13" name="Text 8"/>
          <p:cNvSpPr/>
          <p:nvPr/>
        </p:nvSpPr>
        <p:spPr>
          <a:xfrm>
            <a:off x="793790" y="5820200"/>
            <a:ext cx="3577352" cy="420886"/>
          </a:xfrm>
          <a:prstGeom prst="rect">
            <a:avLst/>
          </a:prstGeom>
          <a:noFill/>
          <a:ln/>
        </p:spPr>
        <p:txBody>
          <a:bodyPr wrap="none" lIns="0" tIns="0" rIns="0" bIns="0" rtlCol="0" anchor="t"/>
          <a:lstStyle/>
          <a:p>
            <a:pPr marL="0" indent="0" algn="l">
              <a:lnSpc>
                <a:spcPts val="3300"/>
              </a:lnSpc>
              <a:buNone/>
            </a:pPr>
            <a:r>
              <a:rPr lang="en-US" sz="2650" dirty="0">
                <a:solidFill>
                  <a:srgbClr val="15213F"/>
                </a:solidFill>
                <a:latin typeface="Roboto Slab" pitchFamily="34" charset="0"/>
                <a:ea typeface="Roboto Slab" pitchFamily="34" charset="-122"/>
                <a:cs typeface="Roboto Slab" pitchFamily="34" charset="-120"/>
              </a:rPr>
              <a:t>Tax &amp; Transfer Pricing</a:t>
            </a:r>
            <a:endParaRPr lang="en-US" sz="2650" dirty="0"/>
          </a:p>
        </p:txBody>
      </p:sp>
      <p:sp>
        <p:nvSpPr>
          <p:cNvPr id="14" name="Text 9"/>
          <p:cNvSpPr/>
          <p:nvPr/>
        </p:nvSpPr>
        <p:spPr>
          <a:xfrm>
            <a:off x="793671" y="6360319"/>
            <a:ext cx="4168140" cy="861774"/>
          </a:xfrm>
          <a:prstGeom prst="rect">
            <a:avLst/>
          </a:prstGeom>
          <a:noFill/>
          <a:ln/>
        </p:spPr>
        <p:txBody>
          <a:bodyPr wrap="square" lIns="0" tIns="0" rIns="0" bIns="0" rtlCol="0" anchor="t"/>
          <a:lstStyle/>
          <a:p>
            <a:pPr marL="0" indent="0" algn="l">
              <a:lnSpc>
                <a:spcPts val="3350"/>
              </a:lnSpc>
              <a:buNone/>
            </a:pPr>
            <a:r>
              <a:rPr lang="en-US" sz="2100" dirty="0">
                <a:solidFill>
                  <a:srgbClr val="15213F"/>
                </a:solidFill>
                <a:latin typeface="Roboto" pitchFamily="34" charset="0"/>
                <a:ea typeface="Roboto" pitchFamily="34" charset="-122"/>
                <a:cs typeface="Roboto" pitchFamily="34" charset="-120"/>
              </a:rPr>
              <a:t>Critical compliance challenges and OECD Pillar Two implications</a:t>
            </a:r>
            <a:endParaRPr lang="en-US" sz="2100" dirty="0"/>
          </a:p>
        </p:txBody>
      </p:sp>
      <p:sp>
        <p:nvSpPr>
          <p:cNvPr id="15" name="Text 10"/>
          <p:cNvSpPr/>
          <p:nvPr/>
        </p:nvSpPr>
        <p:spPr>
          <a:xfrm>
            <a:off x="793790" y="5155049"/>
            <a:ext cx="269319" cy="336590"/>
          </a:xfrm>
          <a:prstGeom prst="rect">
            <a:avLst/>
          </a:prstGeom>
          <a:noFill/>
          <a:ln/>
        </p:spPr>
        <p:txBody>
          <a:bodyPr wrap="none" lIns="0" tIns="0" rIns="0" bIns="0" rtlCol="0" anchor="t"/>
          <a:lstStyle/>
          <a:p>
            <a:pPr marL="0" indent="0" algn="l">
              <a:lnSpc>
                <a:spcPts val="3350"/>
              </a:lnSpc>
              <a:buNone/>
            </a:pPr>
            <a:r>
              <a:rPr lang="en-US" sz="2100" dirty="0">
                <a:solidFill>
                  <a:srgbClr val="15213F"/>
                </a:solidFill>
                <a:latin typeface="Roboto Slab Light" pitchFamily="34" charset="0"/>
                <a:ea typeface="Roboto Slab Light" pitchFamily="34" charset="-122"/>
                <a:cs typeface="Roboto Slab Light" pitchFamily="34" charset="-120"/>
              </a:rPr>
              <a:t>04</a:t>
            </a:r>
            <a:endParaRPr lang="en-US" sz="2100" dirty="0"/>
          </a:p>
        </p:txBody>
      </p:sp>
      <p:pic>
        <p:nvPicPr>
          <p:cNvPr id="16" name="Image 3" descr="preencoded.png"/>
          <p:cNvPicPr>
            <a:picLocks noChangeAspect="1"/>
          </p:cNvPicPr>
          <p:nvPr/>
        </p:nvPicPr>
        <p:blipFill>
          <a:blip r:embed="rId4"/>
          <a:stretch>
            <a:fillRect/>
          </a:stretch>
        </p:blipFill>
        <p:spPr>
          <a:xfrm>
            <a:off x="793790" y="5555337"/>
            <a:ext cx="6386751" cy="30480"/>
          </a:xfrm>
          <a:prstGeom prst="rect">
            <a:avLst/>
          </a:prstGeom>
        </p:spPr>
      </p:pic>
      <p:sp>
        <p:nvSpPr>
          <p:cNvPr id="17" name="Text 11"/>
          <p:cNvSpPr/>
          <p:nvPr/>
        </p:nvSpPr>
        <p:spPr>
          <a:xfrm>
            <a:off x="9668470" y="2808684"/>
            <a:ext cx="3366968" cy="420886"/>
          </a:xfrm>
          <a:prstGeom prst="rect">
            <a:avLst/>
          </a:prstGeom>
          <a:noFill/>
          <a:ln/>
        </p:spPr>
        <p:txBody>
          <a:bodyPr wrap="none" lIns="0" tIns="0" rIns="0" bIns="0" rtlCol="0" anchor="t"/>
          <a:lstStyle/>
          <a:p>
            <a:pPr marL="0" indent="0" algn="l">
              <a:lnSpc>
                <a:spcPts val="3300"/>
              </a:lnSpc>
              <a:buNone/>
            </a:pPr>
            <a:r>
              <a:rPr lang="en-US" sz="2650" dirty="0"/>
              <a:t>Typology of GCC</a:t>
            </a:r>
          </a:p>
        </p:txBody>
      </p:sp>
      <p:sp>
        <p:nvSpPr>
          <p:cNvPr id="18" name="Text 12"/>
          <p:cNvSpPr/>
          <p:nvPr/>
        </p:nvSpPr>
        <p:spPr>
          <a:xfrm>
            <a:off x="9764170" y="3427191"/>
            <a:ext cx="4241197" cy="1292661"/>
          </a:xfrm>
          <a:prstGeom prst="rect">
            <a:avLst/>
          </a:prstGeom>
          <a:noFill/>
          <a:ln/>
        </p:spPr>
        <p:txBody>
          <a:bodyPr wrap="square" lIns="0" tIns="0" rIns="0" bIns="0" rtlCol="0" anchor="t"/>
          <a:lstStyle/>
          <a:p>
            <a:pPr marL="0" indent="0" algn="l">
              <a:lnSpc>
                <a:spcPts val="3350"/>
              </a:lnSpc>
              <a:buNone/>
            </a:pPr>
            <a:r>
              <a:rPr lang="en-US" sz="2100" dirty="0">
                <a:solidFill>
                  <a:srgbClr val="15213F"/>
                </a:solidFill>
                <a:latin typeface="Roboto" pitchFamily="34" charset="0"/>
                <a:ea typeface="Roboto" pitchFamily="34" charset="-122"/>
                <a:cs typeface="Roboto" pitchFamily="34" charset="-120"/>
              </a:rPr>
              <a:t>Value attribution and functional analysis across GCC types</a:t>
            </a:r>
            <a:endParaRPr lang="en-US" sz="2100" dirty="0"/>
          </a:p>
        </p:txBody>
      </p:sp>
      <p:sp>
        <p:nvSpPr>
          <p:cNvPr id="19" name="Text 13"/>
          <p:cNvSpPr/>
          <p:nvPr/>
        </p:nvSpPr>
        <p:spPr>
          <a:xfrm>
            <a:off x="7449860" y="5155049"/>
            <a:ext cx="269319" cy="336590"/>
          </a:xfrm>
          <a:prstGeom prst="rect">
            <a:avLst/>
          </a:prstGeom>
          <a:noFill/>
          <a:ln/>
        </p:spPr>
        <p:txBody>
          <a:bodyPr wrap="none" lIns="0" tIns="0" rIns="0" bIns="0" rtlCol="0" anchor="t"/>
          <a:lstStyle/>
          <a:p>
            <a:pPr marL="0" indent="0" algn="l">
              <a:lnSpc>
                <a:spcPts val="3350"/>
              </a:lnSpc>
              <a:buNone/>
            </a:pPr>
            <a:r>
              <a:rPr lang="en-US" sz="2100" dirty="0">
                <a:solidFill>
                  <a:srgbClr val="15213F"/>
                </a:solidFill>
                <a:latin typeface="Roboto Slab Light" pitchFamily="34" charset="0"/>
                <a:ea typeface="Roboto Slab Light" pitchFamily="34" charset="-122"/>
                <a:cs typeface="Roboto Slab Light" pitchFamily="34" charset="-120"/>
              </a:rPr>
              <a:t>05</a:t>
            </a:r>
            <a:endParaRPr lang="en-US" sz="2100" dirty="0"/>
          </a:p>
        </p:txBody>
      </p:sp>
      <p:pic>
        <p:nvPicPr>
          <p:cNvPr id="20" name="Image 4" descr="preencoded.png"/>
          <p:cNvPicPr>
            <a:picLocks noChangeAspect="1"/>
          </p:cNvPicPr>
          <p:nvPr/>
        </p:nvPicPr>
        <p:blipFill>
          <a:blip r:embed="rId4"/>
          <a:stretch>
            <a:fillRect/>
          </a:stretch>
        </p:blipFill>
        <p:spPr>
          <a:xfrm>
            <a:off x="7449860" y="5555337"/>
            <a:ext cx="6386751" cy="30480"/>
          </a:xfrm>
          <a:prstGeom prst="rect">
            <a:avLst/>
          </a:prstGeom>
        </p:spPr>
      </p:pic>
      <p:sp>
        <p:nvSpPr>
          <p:cNvPr id="21" name="Text 14"/>
          <p:cNvSpPr/>
          <p:nvPr/>
        </p:nvSpPr>
        <p:spPr>
          <a:xfrm>
            <a:off x="7449860" y="5777865"/>
            <a:ext cx="3366968" cy="420886"/>
          </a:xfrm>
          <a:prstGeom prst="rect">
            <a:avLst/>
          </a:prstGeom>
          <a:noFill/>
          <a:ln/>
        </p:spPr>
        <p:txBody>
          <a:bodyPr wrap="none" lIns="0" tIns="0" rIns="0" bIns="0" rtlCol="0" anchor="t"/>
          <a:lstStyle/>
          <a:p>
            <a:pPr marL="0" indent="0" algn="l">
              <a:lnSpc>
                <a:spcPts val="3300"/>
              </a:lnSpc>
              <a:buNone/>
            </a:pPr>
            <a:r>
              <a:rPr lang="en-US" sz="2650" dirty="0">
                <a:solidFill>
                  <a:srgbClr val="15213F"/>
                </a:solidFill>
                <a:latin typeface="Roboto Slab" pitchFamily="34" charset="0"/>
                <a:ea typeface="Roboto Slab" pitchFamily="34" charset="-122"/>
                <a:cs typeface="Roboto Slab" pitchFamily="34" charset="-120"/>
              </a:rPr>
              <a:t>Strategic Pathways</a:t>
            </a:r>
            <a:endParaRPr lang="en-US" sz="2650" dirty="0"/>
          </a:p>
        </p:txBody>
      </p:sp>
      <p:sp>
        <p:nvSpPr>
          <p:cNvPr id="22" name="Text 15"/>
          <p:cNvSpPr/>
          <p:nvPr/>
        </p:nvSpPr>
        <p:spPr>
          <a:xfrm>
            <a:off x="7449860" y="6360319"/>
            <a:ext cx="6386751" cy="861774"/>
          </a:xfrm>
          <a:prstGeom prst="rect">
            <a:avLst/>
          </a:prstGeom>
          <a:noFill/>
          <a:ln/>
        </p:spPr>
        <p:txBody>
          <a:bodyPr wrap="square" lIns="0" tIns="0" rIns="0" bIns="0" rtlCol="0" anchor="t"/>
          <a:lstStyle/>
          <a:p>
            <a:pPr marL="0" indent="0" algn="l">
              <a:lnSpc>
                <a:spcPts val="3350"/>
              </a:lnSpc>
              <a:buNone/>
            </a:pPr>
            <a:r>
              <a:rPr lang="en-US" sz="2100" dirty="0">
                <a:solidFill>
                  <a:srgbClr val="15213F"/>
                </a:solidFill>
                <a:latin typeface="Roboto" pitchFamily="34" charset="0"/>
                <a:ea typeface="Roboto" pitchFamily="34" charset="-122"/>
                <a:cs typeface="Roboto" pitchFamily="34" charset="-120"/>
              </a:rPr>
              <a:t>Dispute resolution, incentives, and competitive positioning</a:t>
            </a:r>
            <a:endParaRPr lang="en-US" sz="21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32">
    <p:spTree>
      <p:nvGrpSpPr>
        <p:cNvPr id="1" name=""/>
        <p:cNvGrpSpPr/>
        <p:nvPr/>
      </p:nvGrpSpPr>
      <p:grpSpPr>
        <a:xfrm>
          <a:off x="0" y="0"/>
          <a:ext cx="0" cy="0"/>
          <a:chOff x="0" y="0"/>
          <a:chExt cx="0" cy="0"/>
        </a:xfrm>
      </p:grpSpPr>
      <p:sp>
        <p:nvSpPr>
          <p:cNvPr id="2" name="Text 0"/>
          <p:cNvSpPr/>
          <p:nvPr/>
        </p:nvSpPr>
        <p:spPr>
          <a:xfrm>
            <a:off x="553998" y="727710"/>
            <a:ext cx="6517362" cy="401955"/>
          </a:xfrm>
          <a:prstGeom prst="rect">
            <a:avLst/>
          </a:prstGeom>
          <a:noFill/>
          <a:ln/>
        </p:spPr>
        <p:txBody>
          <a:bodyPr wrap="none" lIns="0" tIns="0" rIns="0" bIns="0" rtlCol="0" anchor="t"/>
          <a:lstStyle/>
          <a:p>
            <a:pPr marL="0" indent="0" algn="l">
              <a:lnSpc>
                <a:spcPts val="3150"/>
              </a:lnSpc>
              <a:buNone/>
            </a:pPr>
            <a:r>
              <a:rPr lang="en-US" sz="2500" dirty="0">
                <a:solidFill>
                  <a:srgbClr val="3257B8"/>
                </a:solidFill>
                <a:latin typeface="Roboto Slab" pitchFamily="34" charset="0"/>
                <a:ea typeface="Roboto Slab" pitchFamily="34" charset="-122"/>
                <a:cs typeface="Roboto Slab" pitchFamily="34" charset="-120"/>
              </a:rPr>
              <a:t>Types of GCC and Functional Profiles (FAR)</a:t>
            </a:r>
            <a:endParaRPr lang="en-US" sz="2500" dirty="0"/>
          </a:p>
        </p:txBody>
      </p:sp>
      <p:sp>
        <p:nvSpPr>
          <p:cNvPr id="3" name="Text 1"/>
          <p:cNvSpPr/>
          <p:nvPr/>
        </p:nvSpPr>
        <p:spPr>
          <a:xfrm>
            <a:off x="553998" y="1386840"/>
            <a:ext cx="13522404" cy="411480"/>
          </a:xfrm>
          <a:prstGeom prst="rect">
            <a:avLst/>
          </a:prstGeom>
          <a:noFill/>
          <a:ln/>
        </p:spPr>
        <p:txBody>
          <a:bodyPr wrap="square" lIns="0" tIns="0" rIns="0" bIns="0" rtlCol="0" anchor="t"/>
          <a:lstStyle/>
          <a:p>
            <a:pPr marL="0" indent="0" algn="l">
              <a:lnSpc>
                <a:spcPts val="1600"/>
              </a:lnSpc>
              <a:buNone/>
            </a:pPr>
            <a:r>
              <a:rPr lang="en-US" sz="1000" dirty="0">
                <a:solidFill>
                  <a:srgbClr val="15213F"/>
                </a:solidFill>
                <a:latin typeface="Roboto" pitchFamily="34" charset="0"/>
                <a:ea typeface="Roboto" pitchFamily="34" charset="-122"/>
                <a:cs typeface="Roboto" pitchFamily="34" charset="-120"/>
              </a:rPr>
              <a:t>The Functions-Assets-Risks (FAR) framework provides the foundation for transfer pricing analysis. Understanding how different GCC types vary across these dimensions is essential for selecting appropriate methodologies and defending profit allocations.</a:t>
            </a:r>
            <a:endParaRPr lang="en-US" sz="1000" dirty="0"/>
          </a:p>
        </p:txBody>
      </p:sp>
      <p:sp>
        <p:nvSpPr>
          <p:cNvPr id="4" name="Shape 2"/>
          <p:cNvSpPr/>
          <p:nvPr/>
        </p:nvSpPr>
        <p:spPr>
          <a:xfrm>
            <a:off x="553998" y="1942981"/>
            <a:ext cx="13522404" cy="5558790"/>
          </a:xfrm>
          <a:prstGeom prst="roundRect">
            <a:avLst>
              <a:gd name="adj" fmla="val 347"/>
            </a:avLst>
          </a:prstGeom>
          <a:noFill/>
          <a:ln w="7620">
            <a:solidFill>
              <a:srgbClr val="000000">
                <a:alpha val="8000"/>
              </a:srgbClr>
            </a:solidFill>
            <a:prstDash val="solid"/>
          </a:ln>
        </p:spPr>
        <p:txBody>
          <a:bodyPr/>
          <a:lstStyle/>
          <a:p>
            <a:endParaRPr lang="en-US"/>
          </a:p>
        </p:txBody>
      </p:sp>
      <p:sp>
        <p:nvSpPr>
          <p:cNvPr id="5" name="Shape 3"/>
          <p:cNvSpPr/>
          <p:nvPr/>
        </p:nvSpPr>
        <p:spPr>
          <a:xfrm>
            <a:off x="561618" y="1950601"/>
            <a:ext cx="13507164" cy="375285"/>
          </a:xfrm>
          <a:prstGeom prst="rect">
            <a:avLst/>
          </a:prstGeom>
          <a:solidFill>
            <a:srgbClr val="FFFFFF">
              <a:alpha val="4000"/>
            </a:srgbClr>
          </a:solidFill>
          <a:ln/>
        </p:spPr>
        <p:txBody>
          <a:bodyPr/>
          <a:lstStyle/>
          <a:p>
            <a:endParaRPr lang="en-US"/>
          </a:p>
        </p:txBody>
      </p:sp>
      <p:sp>
        <p:nvSpPr>
          <p:cNvPr id="6" name="Text 4"/>
          <p:cNvSpPr/>
          <p:nvPr/>
        </p:nvSpPr>
        <p:spPr>
          <a:xfrm>
            <a:off x="690682" y="2035373"/>
            <a:ext cx="1764983" cy="205740"/>
          </a:xfrm>
          <a:prstGeom prst="rect">
            <a:avLst/>
          </a:prstGeom>
          <a:noFill/>
          <a:ln/>
        </p:spPr>
        <p:txBody>
          <a:bodyPr wrap="none" lIns="0" tIns="0" rIns="0" bIns="0" rtlCol="0" anchor="t"/>
          <a:lstStyle/>
          <a:p>
            <a:pPr marL="0" indent="0" algn="l">
              <a:lnSpc>
                <a:spcPts val="1600"/>
              </a:lnSpc>
              <a:buNone/>
            </a:pPr>
            <a:r>
              <a:rPr lang="en-US" sz="1000" b="1" dirty="0">
                <a:solidFill>
                  <a:srgbClr val="15213F"/>
                </a:solidFill>
                <a:latin typeface="Roboto" pitchFamily="34" charset="0"/>
                <a:ea typeface="Roboto" pitchFamily="34" charset="-122"/>
                <a:cs typeface="Roboto" pitchFamily="34" charset="-120"/>
              </a:rPr>
              <a:t>GCC Type</a:t>
            </a:r>
            <a:endParaRPr lang="en-US" sz="1000" dirty="0"/>
          </a:p>
        </p:txBody>
      </p:sp>
      <p:sp>
        <p:nvSpPr>
          <p:cNvPr id="7" name="Text 5"/>
          <p:cNvSpPr/>
          <p:nvPr/>
        </p:nvSpPr>
        <p:spPr>
          <a:xfrm>
            <a:off x="2720459" y="2035373"/>
            <a:ext cx="1761173" cy="205740"/>
          </a:xfrm>
          <a:prstGeom prst="rect">
            <a:avLst/>
          </a:prstGeom>
          <a:noFill/>
          <a:ln/>
        </p:spPr>
        <p:txBody>
          <a:bodyPr wrap="none" lIns="0" tIns="0" rIns="0" bIns="0" rtlCol="0" anchor="t"/>
          <a:lstStyle/>
          <a:p>
            <a:pPr marL="0" indent="0" algn="l">
              <a:lnSpc>
                <a:spcPts val="1600"/>
              </a:lnSpc>
              <a:buNone/>
            </a:pPr>
            <a:r>
              <a:rPr lang="en-US" sz="1000" b="1" dirty="0">
                <a:solidFill>
                  <a:srgbClr val="15213F"/>
                </a:solidFill>
                <a:latin typeface="Roboto" pitchFamily="34" charset="0"/>
                <a:ea typeface="Roboto" pitchFamily="34" charset="-122"/>
                <a:cs typeface="Roboto" pitchFamily="34" charset="-120"/>
              </a:rPr>
              <a:t>Functions</a:t>
            </a:r>
            <a:endParaRPr lang="en-US" sz="1000" dirty="0"/>
          </a:p>
        </p:txBody>
      </p:sp>
      <p:sp>
        <p:nvSpPr>
          <p:cNvPr id="8" name="Text 6"/>
          <p:cNvSpPr/>
          <p:nvPr/>
        </p:nvSpPr>
        <p:spPr>
          <a:xfrm>
            <a:off x="4746427" y="2035373"/>
            <a:ext cx="1085850" cy="205740"/>
          </a:xfrm>
          <a:prstGeom prst="rect">
            <a:avLst/>
          </a:prstGeom>
          <a:noFill/>
          <a:ln/>
        </p:spPr>
        <p:txBody>
          <a:bodyPr wrap="none" lIns="0" tIns="0" rIns="0" bIns="0" rtlCol="0" anchor="t"/>
          <a:lstStyle/>
          <a:p>
            <a:pPr marL="0" indent="0" algn="l">
              <a:lnSpc>
                <a:spcPts val="1600"/>
              </a:lnSpc>
              <a:buNone/>
            </a:pPr>
            <a:r>
              <a:rPr lang="en-US" sz="1000" b="1" dirty="0">
                <a:solidFill>
                  <a:srgbClr val="15213F"/>
                </a:solidFill>
                <a:latin typeface="Roboto" pitchFamily="34" charset="0"/>
                <a:ea typeface="Roboto" pitchFamily="34" charset="-122"/>
                <a:cs typeface="Roboto" pitchFamily="34" charset="-120"/>
              </a:rPr>
              <a:t>Assets</a:t>
            </a:r>
            <a:endParaRPr lang="en-US" sz="1000" dirty="0"/>
          </a:p>
        </p:txBody>
      </p:sp>
      <p:sp>
        <p:nvSpPr>
          <p:cNvPr id="9" name="Text 7"/>
          <p:cNvSpPr/>
          <p:nvPr/>
        </p:nvSpPr>
        <p:spPr>
          <a:xfrm>
            <a:off x="6097072" y="2035373"/>
            <a:ext cx="1085850" cy="205740"/>
          </a:xfrm>
          <a:prstGeom prst="rect">
            <a:avLst/>
          </a:prstGeom>
          <a:noFill/>
          <a:ln/>
        </p:spPr>
        <p:txBody>
          <a:bodyPr wrap="none" lIns="0" tIns="0" rIns="0" bIns="0" rtlCol="0" anchor="t"/>
          <a:lstStyle/>
          <a:p>
            <a:pPr marL="0" indent="0" algn="l">
              <a:lnSpc>
                <a:spcPts val="1600"/>
              </a:lnSpc>
              <a:buNone/>
            </a:pPr>
            <a:r>
              <a:rPr lang="en-US" sz="1000" b="1" dirty="0">
                <a:solidFill>
                  <a:srgbClr val="15213F"/>
                </a:solidFill>
                <a:latin typeface="Roboto" pitchFamily="34" charset="0"/>
                <a:ea typeface="Roboto" pitchFamily="34" charset="-122"/>
                <a:cs typeface="Roboto" pitchFamily="34" charset="-120"/>
              </a:rPr>
              <a:t>Risk</a:t>
            </a:r>
            <a:endParaRPr lang="en-US" sz="1000" dirty="0"/>
          </a:p>
        </p:txBody>
      </p:sp>
      <p:sp>
        <p:nvSpPr>
          <p:cNvPr id="10" name="Text 8"/>
          <p:cNvSpPr/>
          <p:nvPr/>
        </p:nvSpPr>
        <p:spPr>
          <a:xfrm>
            <a:off x="7447717" y="2035373"/>
            <a:ext cx="1356003" cy="205740"/>
          </a:xfrm>
          <a:prstGeom prst="rect">
            <a:avLst/>
          </a:prstGeom>
          <a:noFill/>
          <a:ln/>
        </p:spPr>
        <p:txBody>
          <a:bodyPr wrap="none" lIns="0" tIns="0" rIns="0" bIns="0" rtlCol="0" anchor="t"/>
          <a:lstStyle/>
          <a:p>
            <a:pPr marL="0" indent="0" algn="l">
              <a:lnSpc>
                <a:spcPts val="1600"/>
              </a:lnSpc>
              <a:buNone/>
            </a:pPr>
            <a:r>
              <a:rPr lang="en-US" sz="1000" b="1" dirty="0">
                <a:solidFill>
                  <a:srgbClr val="15213F"/>
                </a:solidFill>
                <a:latin typeface="Roboto" pitchFamily="34" charset="0"/>
                <a:ea typeface="Roboto" pitchFamily="34" charset="-122"/>
                <a:cs typeface="Roboto" pitchFamily="34" charset="-120"/>
              </a:rPr>
              <a:t>Core/Non-Core</a:t>
            </a:r>
            <a:endParaRPr lang="en-US" sz="1000" dirty="0"/>
          </a:p>
        </p:txBody>
      </p:sp>
      <p:sp>
        <p:nvSpPr>
          <p:cNvPr id="11" name="Text 9"/>
          <p:cNvSpPr/>
          <p:nvPr/>
        </p:nvSpPr>
        <p:spPr>
          <a:xfrm>
            <a:off x="9068514" y="2035373"/>
            <a:ext cx="2166461" cy="205740"/>
          </a:xfrm>
          <a:prstGeom prst="rect">
            <a:avLst/>
          </a:prstGeom>
          <a:noFill/>
          <a:ln/>
        </p:spPr>
        <p:txBody>
          <a:bodyPr wrap="none" lIns="0" tIns="0" rIns="0" bIns="0" rtlCol="0" anchor="t"/>
          <a:lstStyle/>
          <a:p>
            <a:pPr marL="0" indent="0" algn="l">
              <a:lnSpc>
                <a:spcPts val="1600"/>
              </a:lnSpc>
              <a:buNone/>
            </a:pPr>
            <a:r>
              <a:rPr lang="en-US" sz="1000" b="1" dirty="0">
                <a:solidFill>
                  <a:srgbClr val="15213F"/>
                </a:solidFill>
                <a:latin typeface="Roboto" pitchFamily="34" charset="0"/>
                <a:ea typeface="Roboto" pitchFamily="34" charset="-122"/>
                <a:cs typeface="Roboto" pitchFamily="34" charset="-120"/>
              </a:rPr>
              <a:t>Suggested TP Models</a:t>
            </a:r>
            <a:endParaRPr lang="en-US" sz="1000" dirty="0"/>
          </a:p>
        </p:txBody>
      </p:sp>
      <p:sp>
        <p:nvSpPr>
          <p:cNvPr id="12" name="Text 10"/>
          <p:cNvSpPr/>
          <p:nvPr/>
        </p:nvSpPr>
        <p:spPr>
          <a:xfrm>
            <a:off x="11499771" y="2035373"/>
            <a:ext cx="2440424" cy="205740"/>
          </a:xfrm>
          <a:prstGeom prst="rect">
            <a:avLst/>
          </a:prstGeom>
          <a:noFill/>
          <a:ln/>
        </p:spPr>
        <p:txBody>
          <a:bodyPr wrap="none" lIns="0" tIns="0" rIns="0" bIns="0" rtlCol="0" anchor="t"/>
          <a:lstStyle/>
          <a:p>
            <a:pPr marL="0" indent="0" algn="l">
              <a:lnSpc>
                <a:spcPts val="1600"/>
              </a:lnSpc>
              <a:buNone/>
            </a:pPr>
            <a:r>
              <a:rPr lang="en-US" sz="1000" b="1" dirty="0">
                <a:solidFill>
                  <a:srgbClr val="15213F"/>
                </a:solidFill>
                <a:latin typeface="Roboto" pitchFamily="34" charset="0"/>
                <a:ea typeface="Roboto" pitchFamily="34" charset="-122"/>
                <a:cs typeface="Roboto" pitchFamily="34" charset="-120"/>
              </a:rPr>
              <a:t>Tax Authorities or Disputes</a:t>
            </a:r>
            <a:endParaRPr lang="en-US" sz="1000" dirty="0"/>
          </a:p>
        </p:txBody>
      </p:sp>
      <p:sp>
        <p:nvSpPr>
          <p:cNvPr id="13" name="Shape 11"/>
          <p:cNvSpPr/>
          <p:nvPr/>
        </p:nvSpPr>
        <p:spPr>
          <a:xfrm>
            <a:off x="561618" y="2325886"/>
            <a:ext cx="13507164" cy="1609725"/>
          </a:xfrm>
          <a:prstGeom prst="rect">
            <a:avLst/>
          </a:prstGeom>
          <a:solidFill>
            <a:srgbClr val="000000">
              <a:alpha val="4000"/>
            </a:srgbClr>
          </a:solidFill>
          <a:ln/>
        </p:spPr>
        <p:txBody>
          <a:bodyPr/>
          <a:lstStyle/>
          <a:p>
            <a:endParaRPr lang="en-US"/>
          </a:p>
        </p:txBody>
      </p:sp>
      <p:sp>
        <p:nvSpPr>
          <p:cNvPr id="14" name="Text 12"/>
          <p:cNvSpPr/>
          <p:nvPr/>
        </p:nvSpPr>
        <p:spPr>
          <a:xfrm>
            <a:off x="690682" y="2410658"/>
            <a:ext cx="1764983" cy="205740"/>
          </a:xfrm>
          <a:prstGeom prst="rect">
            <a:avLst/>
          </a:prstGeom>
          <a:noFill/>
          <a:ln/>
        </p:spPr>
        <p:txBody>
          <a:bodyPr wrap="none" lIns="0" tIns="0" rIns="0" bIns="0" rtlCol="0" anchor="t"/>
          <a:lstStyle/>
          <a:p>
            <a:pPr marL="0" indent="0" algn="l">
              <a:lnSpc>
                <a:spcPts val="1600"/>
              </a:lnSpc>
              <a:buNone/>
            </a:pPr>
            <a:r>
              <a:rPr lang="en-US" sz="1000" b="1" dirty="0">
                <a:solidFill>
                  <a:srgbClr val="15213F"/>
                </a:solidFill>
                <a:latin typeface="Roboto" pitchFamily="34" charset="0"/>
                <a:ea typeface="Roboto" pitchFamily="34" charset="-122"/>
                <a:cs typeface="Roboto" pitchFamily="34" charset="-120"/>
              </a:rPr>
              <a:t>Shared Service Center</a:t>
            </a:r>
            <a:endParaRPr lang="en-US" sz="1000" dirty="0"/>
          </a:p>
        </p:txBody>
      </p:sp>
      <p:sp>
        <p:nvSpPr>
          <p:cNvPr id="15" name="Text 13"/>
          <p:cNvSpPr/>
          <p:nvPr/>
        </p:nvSpPr>
        <p:spPr>
          <a:xfrm>
            <a:off x="2720459" y="2410658"/>
            <a:ext cx="1761173" cy="205740"/>
          </a:xfrm>
          <a:prstGeom prst="rect">
            <a:avLst/>
          </a:prstGeom>
          <a:noFill/>
          <a:ln/>
        </p:spPr>
        <p:txBody>
          <a:bodyPr wrap="none" lIns="0" tIns="0" rIns="0" bIns="0" rtlCol="0" anchor="t"/>
          <a:lstStyle/>
          <a:p>
            <a:pPr marL="0" indent="0" algn="l">
              <a:lnSpc>
                <a:spcPts val="1600"/>
              </a:lnSpc>
              <a:buNone/>
            </a:pPr>
            <a:r>
              <a:rPr lang="en-US" sz="1000" dirty="0">
                <a:solidFill>
                  <a:srgbClr val="15213F"/>
                </a:solidFill>
                <a:latin typeface="Roboto" pitchFamily="34" charset="0"/>
                <a:ea typeface="Roboto" pitchFamily="34" charset="-122"/>
                <a:cs typeface="Roboto" pitchFamily="34" charset="-120"/>
              </a:rPr>
              <a:t>Finance, HR, IT, Procurement</a:t>
            </a:r>
            <a:endParaRPr lang="en-US" sz="1000" dirty="0"/>
          </a:p>
        </p:txBody>
      </p:sp>
      <p:sp>
        <p:nvSpPr>
          <p:cNvPr id="16" name="Text 14"/>
          <p:cNvSpPr/>
          <p:nvPr/>
        </p:nvSpPr>
        <p:spPr>
          <a:xfrm>
            <a:off x="4746427" y="2410658"/>
            <a:ext cx="1085850" cy="205740"/>
          </a:xfrm>
          <a:prstGeom prst="rect">
            <a:avLst/>
          </a:prstGeom>
          <a:noFill/>
          <a:ln/>
        </p:spPr>
        <p:txBody>
          <a:bodyPr wrap="none" lIns="0" tIns="0" rIns="0" bIns="0" rtlCol="0" anchor="t"/>
          <a:lstStyle/>
          <a:p>
            <a:pPr marL="0" indent="0" algn="l">
              <a:lnSpc>
                <a:spcPts val="1600"/>
              </a:lnSpc>
              <a:buNone/>
            </a:pPr>
            <a:r>
              <a:rPr lang="en-US" sz="1000" dirty="0">
                <a:solidFill>
                  <a:srgbClr val="15213F"/>
                </a:solidFill>
                <a:latin typeface="Roboto" pitchFamily="34" charset="0"/>
                <a:ea typeface="Roboto" pitchFamily="34" charset="-122"/>
                <a:cs typeface="Roboto" pitchFamily="34" charset="-120"/>
              </a:rPr>
              <a:t>Low</a:t>
            </a:r>
            <a:endParaRPr lang="en-US" sz="1000" dirty="0"/>
          </a:p>
        </p:txBody>
      </p:sp>
      <p:sp>
        <p:nvSpPr>
          <p:cNvPr id="17" name="Text 15"/>
          <p:cNvSpPr/>
          <p:nvPr/>
        </p:nvSpPr>
        <p:spPr>
          <a:xfrm>
            <a:off x="6097072" y="2410658"/>
            <a:ext cx="1085850" cy="205740"/>
          </a:xfrm>
          <a:prstGeom prst="rect">
            <a:avLst/>
          </a:prstGeom>
          <a:noFill/>
          <a:ln/>
        </p:spPr>
        <p:txBody>
          <a:bodyPr wrap="none" lIns="0" tIns="0" rIns="0" bIns="0" rtlCol="0" anchor="t"/>
          <a:lstStyle/>
          <a:p>
            <a:pPr marL="0" indent="0" algn="l">
              <a:lnSpc>
                <a:spcPts val="1600"/>
              </a:lnSpc>
              <a:buNone/>
            </a:pPr>
            <a:r>
              <a:rPr lang="en-US" sz="1000" dirty="0">
                <a:solidFill>
                  <a:srgbClr val="15213F"/>
                </a:solidFill>
                <a:latin typeface="Roboto" pitchFamily="34" charset="0"/>
                <a:ea typeface="Roboto" pitchFamily="34" charset="-122"/>
                <a:cs typeface="Roboto" pitchFamily="34" charset="-120"/>
              </a:rPr>
              <a:t>Low</a:t>
            </a:r>
            <a:endParaRPr lang="en-US" sz="1000" dirty="0"/>
          </a:p>
        </p:txBody>
      </p:sp>
      <p:sp>
        <p:nvSpPr>
          <p:cNvPr id="18" name="Text 16"/>
          <p:cNvSpPr/>
          <p:nvPr/>
        </p:nvSpPr>
        <p:spPr>
          <a:xfrm>
            <a:off x="7447717" y="2410658"/>
            <a:ext cx="1356003" cy="205740"/>
          </a:xfrm>
          <a:prstGeom prst="rect">
            <a:avLst/>
          </a:prstGeom>
          <a:noFill/>
          <a:ln/>
        </p:spPr>
        <p:txBody>
          <a:bodyPr wrap="none" lIns="0" tIns="0" rIns="0" bIns="0" rtlCol="0" anchor="t"/>
          <a:lstStyle/>
          <a:p>
            <a:pPr marL="0" indent="0" algn="l">
              <a:lnSpc>
                <a:spcPts val="1600"/>
              </a:lnSpc>
              <a:buNone/>
            </a:pPr>
            <a:r>
              <a:rPr lang="en-US" sz="1000" dirty="0">
                <a:solidFill>
                  <a:srgbClr val="15213F"/>
                </a:solidFill>
                <a:latin typeface="Roboto" pitchFamily="34" charset="0"/>
                <a:ea typeface="Roboto" pitchFamily="34" charset="-122"/>
                <a:cs typeface="Roboto" pitchFamily="34" charset="-120"/>
              </a:rPr>
              <a:t>Non-core</a:t>
            </a:r>
            <a:endParaRPr lang="en-US" sz="1000" dirty="0"/>
          </a:p>
        </p:txBody>
      </p:sp>
      <p:sp>
        <p:nvSpPr>
          <p:cNvPr id="19" name="Text 17"/>
          <p:cNvSpPr/>
          <p:nvPr/>
        </p:nvSpPr>
        <p:spPr>
          <a:xfrm>
            <a:off x="9068514" y="2410658"/>
            <a:ext cx="2166461" cy="411480"/>
          </a:xfrm>
          <a:prstGeom prst="rect">
            <a:avLst/>
          </a:prstGeom>
          <a:noFill/>
          <a:ln/>
        </p:spPr>
        <p:txBody>
          <a:bodyPr wrap="square" lIns="0" tIns="0" rIns="0" bIns="0" rtlCol="0" anchor="t"/>
          <a:lstStyle/>
          <a:p>
            <a:pPr marL="0" indent="0" algn="l">
              <a:lnSpc>
                <a:spcPts val="1600"/>
              </a:lnSpc>
              <a:buNone/>
            </a:pPr>
            <a:r>
              <a:rPr lang="en-US" sz="1000" dirty="0">
                <a:solidFill>
                  <a:srgbClr val="15213F"/>
                </a:solidFill>
                <a:latin typeface="Roboto" pitchFamily="34" charset="0"/>
                <a:ea typeface="Roboto" pitchFamily="34" charset="-122"/>
                <a:cs typeface="Roboto" pitchFamily="34" charset="-120"/>
              </a:rPr>
              <a:t>Cost plus method/TNMM (operating cost base + arm's length markup)</a:t>
            </a:r>
            <a:endParaRPr lang="en-US" sz="1000" dirty="0"/>
          </a:p>
        </p:txBody>
      </p:sp>
      <p:sp>
        <p:nvSpPr>
          <p:cNvPr id="20" name="Text 18"/>
          <p:cNvSpPr/>
          <p:nvPr/>
        </p:nvSpPr>
        <p:spPr>
          <a:xfrm>
            <a:off x="11499771" y="2410658"/>
            <a:ext cx="2440424" cy="1440180"/>
          </a:xfrm>
          <a:prstGeom prst="rect">
            <a:avLst/>
          </a:prstGeom>
          <a:noFill/>
          <a:ln/>
        </p:spPr>
        <p:txBody>
          <a:bodyPr wrap="square" lIns="0" tIns="0" rIns="0" bIns="0" rtlCol="0" anchor="t"/>
          <a:lstStyle/>
          <a:p>
            <a:pPr marL="0" indent="0" algn="l">
              <a:lnSpc>
                <a:spcPts val="1600"/>
              </a:lnSpc>
              <a:buNone/>
            </a:pPr>
            <a:r>
              <a:rPr lang="en-US" sz="1000" dirty="0">
                <a:solidFill>
                  <a:srgbClr val="15213F"/>
                </a:solidFill>
                <a:latin typeface="Roboto" pitchFamily="34" charset="0"/>
                <a:ea typeface="Roboto" pitchFamily="34" charset="-122"/>
                <a:cs typeface="Roboto" pitchFamily="34" charset="-120"/>
              </a:rPr>
              <a:t>Cost base and markup disputes range between 18%-24% or as high as 30% markup expected by authorities. Challenges for free services, management fees, pass-through costs, FX gains/losses, subcontracting, accounting adjustments, ESOPs.</a:t>
            </a:r>
            <a:endParaRPr lang="en-US" sz="1000" dirty="0"/>
          </a:p>
        </p:txBody>
      </p:sp>
      <p:sp>
        <p:nvSpPr>
          <p:cNvPr id="21" name="Shape 19"/>
          <p:cNvSpPr/>
          <p:nvPr/>
        </p:nvSpPr>
        <p:spPr>
          <a:xfrm>
            <a:off x="561618" y="3935611"/>
            <a:ext cx="13507164" cy="786765"/>
          </a:xfrm>
          <a:prstGeom prst="rect">
            <a:avLst/>
          </a:prstGeom>
          <a:solidFill>
            <a:srgbClr val="FFFFFF">
              <a:alpha val="4000"/>
            </a:srgbClr>
          </a:solidFill>
          <a:ln/>
        </p:spPr>
        <p:txBody>
          <a:bodyPr/>
          <a:lstStyle/>
          <a:p>
            <a:endParaRPr lang="en-US"/>
          </a:p>
        </p:txBody>
      </p:sp>
      <p:sp>
        <p:nvSpPr>
          <p:cNvPr id="22" name="Text 20"/>
          <p:cNvSpPr/>
          <p:nvPr/>
        </p:nvSpPr>
        <p:spPr>
          <a:xfrm>
            <a:off x="690682" y="4020383"/>
            <a:ext cx="1764983" cy="205740"/>
          </a:xfrm>
          <a:prstGeom prst="rect">
            <a:avLst/>
          </a:prstGeom>
          <a:noFill/>
          <a:ln/>
        </p:spPr>
        <p:txBody>
          <a:bodyPr wrap="none" lIns="0" tIns="0" rIns="0" bIns="0" rtlCol="0" anchor="t"/>
          <a:lstStyle/>
          <a:p>
            <a:pPr marL="0" indent="0" algn="l">
              <a:lnSpc>
                <a:spcPts val="1600"/>
              </a:lnSpc>
              <a:buNone/>
            </a:pPr>
            <a:r>
              <a:rPr lang="en-US" sz="1000" b="1" dirty="0">
                <a:solidFill>
                  <a:srgbClr val="15213F"/>
                </a:solidFill>
                <a:latin typeface="Roboto" pitchFamily="34" charset="0"/>
                <a:ea typeface="Roboto" pitchFamily="34" charset="-122"/>
                <a:cs typeface="Roboto" pitchFamily="34" charset="-120"/>
              </a:rPr>
              <a:t>Customer Service Center</a:t>
            </a:r>
            <a:endParaRPr lang="en-US" sz="1000" dirty="0"/>
          </a:p>
        </p:txBody>
      </p:sp>
      <p:sp>
        <p:nvSpPr>
          <p:cNvPr id="23" name="Text 21"/>
          <p:cNvSpPr/>
          <p:nvPr/>
        </p:nvSpPr>
        <p:spPr>
          <a:xfrm>
            <a:off x="2720459" y="4020383"/>
            <a:ext cx="1761173" cy="411480"/>
          </a:xfrm>
          <a:prstGeom prst="rect">
            <a:avLst/>
          </a:prstGeom>
          <a:noFill/>
          <a:ln/>
        </p:spPr>
        <p:txBody>
          <a:bodyPr wrap="square" lIns="0" tIns="0" rIns="0" bIns="0" rtlCol="0" anchor="t"/>
          <a:lstStyle/>
          <a:p>
            <a:pPr marL="0" indent="0" algn="l">
              <a:lnSpc>
                <a:spcPts val="1600"/>
              </a:lnSpc>
              <a:buNone/>
            </a:pPr>
            <a:r>
              <a:rPr lang="en-US" sz="1000" dirty="0">
                <a:solidFill>
                  <a:srgbClr val="15213F"/>
                </a:solidFill>
                <a:latin typeface="Roboto" pitchFamily="34" charset="0"/>
                <a:ea typeface="Roboto" pitchFamily="34" charset="-122"/>
                <a:cs typeface="Roboto" pitchFamily="34" charset="-120"/>
              </a:rPr>
              <a:t>Helpdesk, support, feedback management</a:t>
            </a:r>
            <a:endParaRPr lang="en-US" sz="1000" dirty="0"/>
          </a:p>
        </p:txBody>
      </p:sp>
      <p:sp>
        <p:nvSpPr>
          <p:cNvPr id="24" name="Text 22"/>
          <p:cNvSpPr/>
          <p:nvPr/>
        </p:nvSpPr>
        <p:spPr>
          <a:xfrm>
            <a:off x="4746427" y="4020383"/>
            <a:ext cx="1085850" cy="205740"/>
          </a:xfrm>
          <a:prstGeom prst="rect">
            <a:avLst/>
          </a:prstGeom>
          <a:noFill/>
          <a:ln/>
        </p:spPr>
        <p:txBody>
          <a:bodyPr wrap="none" lIns="0" tIns="0" rIns="0" bIns="0" rtlCol="0" anchor="t"/>
          <a:lstStyle/>
          <a:p>
            <a:pPr marL="0" indent="0" algn="l">
              <a:lnSpc>
                <a:spcPts val="1600"/>
              </a:lnSpc>
              <a:buNone/>
            </a:pPr>
            <a:r>
              <a:rPr lang="en-US" sz="1000" dirty="0">
                <a:solidFill>
                  <a:srgbClr val="15213F"/>
                </a:solidFill>
                <a:latin typeface="Roboto" pitchFamily="34" charset="0"/>
                <a:ea typeface="Roboto" pitchFamily="34" charset="-122"/>
                <a:cs typeface="Roboto" pitchFamily="34" charset="-120"/>
              </a:rPr>
              <a:t>Low</a:t>
            </a:r>
            <a:endParaRPr lang="en-US" sz="1000" dirty="0"/>
          </a:p>
        </p:txBody>
      </p:sp>
      <p:sp>
        <p:nvSpPr>
          <p:cNvPr id="25" name="Text 23"/>
          <p:cNvSpPr/>
          <p:nvPr/>
        </p:nvSpPr>
        <p:spPr>
          <a:xfrm>
            <a:off x="6097072" y="4020383"/>
            <a:ext cx="1085850" cy="205740"/>
          </a:xfrm>
          <a:prstGeom prst="rect">
            <a:avLst/>
          </a:prstGeom>
          <a:noFill/>
          <a:ln/>
        </p:spPr>
        <p:txBody>
          <a:bodyPr wrap="none" lIns="0" tIns="0" rIns="0" bIns="0" rtlCol="0" anchor="t"/>
          <a:lstStyle/>
          <a:p>
            <a:pPr marL="0" indent="0" algn="l">
              <a:lnSpc>
                <a:spcPts val="1600"/>
              </a:lnSpc>
              <a:buNone/>
            </a:pPr>
            <a:r>
              <a:rPr lang="en-US" sz="1000" dirty="0">
                <a:solidFill>
                  <a:srgbClr val="15213F"/>
                </a:solidFill>
                <a:latin typeface="Roboto" pitchFamily="34" charset="0"/>
                <a:ea typeface="Roboto" pitchFamily="34" charset="-122"/>
                <a:cs typeface="Roboto" pitchFamily="34" charset="-120"/>
              </a:rPr>
              <a:t>Low</a:t>
            </a:r>
            <a:endParaRPr lang="en-US" sz="1000" dirty="0"/>
          </a:p>
        </p:txBody>
      </p:sp>
      <p:sp>
        <p:nvSpPr>
          <p:cNvPr id="26" name="Text 24"/>
          <p:cNvSpPr/>
          <p:nvPr/>
        </p:nvSpPr>
        <p:spPr>
          <a:xfrm>
            <a:off x="7447717" y="4020383"/>
            <a:ext cx="1356003" cy="205740"/>
          </a:xfrm>
          <a:prstGeom prst="rect">
            <a:avLst/>
          </a:prstGeom>
          <a:noFill/>
          <a:ln/>
        </p:spPr>
        <p:txBody>
          <a:bodyPr wrap="none" lIns="0" tIns="0" rIns="0" bIns="0" rtlCol="0" anchor="t"/>
          <a:lstStyle/>
          <a:p>
            <a:pPr marL="0" indent="0" algn="l">
              <a:lnSpc>
                <a:spcPts val="1600"/>
              </a:lnSpc>
              <a:buNone/>
            </a:pPr>
            <a:r>
              <a:rPr lang="en-US" sz="1000" dirty="0">
                <a:solidFill>
                  <a:srgbClr val="15213F"/>
                </a:solidFill>
                <a:latin typeface="Roboto" pitchFamily="34" charset="0"/>
                <a:ea typeface="Roboto" pitchFamily="34" charset="-122"/>
                <a:cs typeface="Roboto" pitchFamily="34" charset="-120"/>
              </a:rPr>
              <a:t>Non-core</a:t>
            </a:r>
            <a:endParaRPr lang="en-US" sz="1000" dirty="0"/>
          </a:p>
        </p:txBody>
      </p:sp>
      <p:sp>
        <p:nvSpPr>
          <p:cNvPr id="27" name="Text 25"/>
          <p:cNvSpPr/>
          <p:nvPr/>
        </p:nvSpPr>
        <p:spPr>
          <a:xfrm>
            <a:off x="9068514" y="4020383"/>
            <a:ext cx="2166461" cy="205740"/>
          </a:xfrm>
          <a:prstGeom prst="rect">
            <a:avLst/>
          </a:prstGeom>
          <a:noFill/>
          <a:ln/>
        </p:spPr>
        <p:txBody>
          <a:bodyPr wrap="none" lIns="0" tIns="0" rIns="0" bIns="0" rtlCol="0" anchor="t"/>
          <a:lstStyle/>
          <a:p>
            <a:pPr marL="0" indent="0" algn="l">
              <a:lnSpc>
                <a:spcPts val="1600"/>
              </a:lnSpc>
              <a:buNone/>
            </a:pPr>
            <a:r>
              <a:rPr lang="en-US" sz="1000" dirty="0">
                <a:solidFill>
                  <a:srgbClr val="15213F"/>
                </a:solidFill>
                <a:latin typeface="Roboto" pitchFamily="34" charset="0"/>
                <a:ea typeface="Roboto" pitchFamily="34" charset="-122"/>
                <a:cs typeface="Roboto" pitchFamily="34" charset="-120"/>
              </a:rPr>
              <a:t>Cost plus / TNMM</a:t>
            </a:r>
            <a:endParaRPr lang="en-US" sz="1000" dirty="0"/>
          </a:p>
        </p:txBody>
      </p:sp>
      <p:sp>
        <p:nvSpPr>
          <p:cNvPr id="28" name="Text 26"/>
          <p:cNvSpPr/>
          <p:nvPr/>
        </p:nvSpPr>
        <p:spPr>
          <a:xfrm>
            <a:off x="11499771" y="4020383"/>
            <a:ext cx="2440424" cy="617220"/>
          </a:xfrm>
          <a:prstGeom prst="rect">
            <a:avLst/>
          </a:prstGeom>
          <a:noFill/>
          <a:ln/>
        </p:spPr>
        <p:txBody>
          <a:bodyPr wrap="square" lIns="0" tIns="0" rIns="0" bIns="0" rtlCol="0" anchor="t"/>
          <a:lstStyle/>
          <a:p>
            <a:pPr marL="0" indent="0" algn="l">
              <a:lnSpc>
                <a:spcPts val="1600"/>
              </a:lnSpc>
              <a:buNone/>
            </a:pPr>
            <a:r>
              <a:rPr lang="en-US" sz="1000" dirty="0">
                <a:solidFill>
                  <a:srgbClr val="15213F"/>
                </a:solidFill>
                <a:latin typeface="Roboto" pitchFamily="34" charset="0"/>
                <a:ea typeface="Roboto" pitchFamily="34" charset="-122"/>
                <a:cs typeface="Roboto" pitchFamily="34" charset="-120"/>
              </a:rPr>
              <a:t>Generally straightforward benchmarking but scrutiny on value-added services and quality premiums.</a:t>
            </a:r>
            <a:endParaRPr lang="en-US" sz="1000" dirty="0"/>
          </a:p>
        </p:txBody>
      </p:sp>
      <p:sp>
        <p:nvSpPr>
          <p:cNvPr id="29" name="Shape 27"/>
          <p:cNvSpPr/>
          <p:nvPr/>
        </p:nvSpPr>
        <p:spPr>
          <a:xfrm>
            <a:off x="561618" y="4722376"/>
            <a:ext cx="13507164" cy="786765"/>
          </a:xfrm>
          <a:prstGeom prst="rect">
            <a:avLst/>
          </a:prstGeom>
          <a:solidFill>
            <a:srgbClr val="000000">
              <a:alpha val="4000"/>
            </a:srgbClr>
          </a:solidFill>
          <a:ln/>
        </p:spPr>
        <p:txBody>
          <a:bodyPr/>
          <a:lstStyle/>
          <a:p>
            <a:endParaRPr lang="en-US"/>
          </a:p>
        </p:txBody>
      </p:sp>
      <p:sp>
        <p:nvSpPr>
          <p:cNvPr id="30" name="Text 28"/>
          <p:cNvSpPr/>
          <p:nvPr/>
        </p:nvSpPr>
        <p:spPr>
          <a:xfrm>
            <a:off x="690682" y="4807148"/>
            <a:ext cx="1764983" cy="205740"/>
          </a:xfrm>
          <a:prstGeom prst="rect">
            <a:avLst/>
          </a:prstGeom>
          <a:noFill/>
          <a:ln/>
        </p:spPr>
        <p:txBody>
          <a:bodyPr wrap="none" lIns="0" tIns="0" rIns="0" bIns="0" rtlCol="0" anchor="t"/>
          <a:lstStyle/>
          <a:p>
            <a:pPr marL="0" indent="0" algn="l">
              <a:lnSpc>
                <a:spcPts val="1600"/>
              </a:lnSpc>
              <a:buNone/>
            </a:pPr>
            <a:r>
              <a:rPr lang="en-US" sz="1000" b="1" dirty="0">
                <a:solidFill>
                  <a:srgbClr val="15213F"/>
                </a:solidFill>
                <a:latin typeface="Roboto" pitchFamily="34" charset="0"/>
                <a:ea typeface="Roboto" pitchFamily="34" charset="-122"/>
                <a:cs typeface="Roboto" pitchFamily="34" charset="-120"/>
              </a:rPr>
              <a:t>Knowledge Center</a:t>
            </a:r>
            <a:endParaRPr lang="en-US" sz="1000" dirty="0"/>
          </a:p>
        </p:txBody>
      </p:sp>
      <p:sp>
        <p:nvSpPr>
          <p:cNvPr id="31" name="Text 29"/>
          <p:cNvSpPr/>
          <p:nvPr/>
        </p:nvSpPr>
        <p:spPr>
          <a:xfrm>
            <a:off x="2720459" y="4807148"/>
            <a:ext cx="1761173" cy="411480"/>
          </a:xfrm>
          <a:prstGeom prst="rect">
            <a:avLst/>
          </a:prstGeom>
          <a:noFill/>
          <a:ln/>
        </p:spPr>
        <p:txBody>
          <a:bodyPr wrap="square" lIns="0" tIns="0" rIns="0" bIns="0" rtlCol="0" anchor="t"/>
          <a:lstStyle/>
          <a:p>
            <a:pPr marL="0" indent="0" algn="l">
              <a:lnSpc>
                <a:spcPts val="1600"/>
              </a:lnSpc>
              <a:buNone/>
            </a:pPr>
            <a:r>
              <a:rPr lang="en-US" sz="1000" dirty="0">
                <a:solidFill>
                  <a:srgbClr val="15213F"/>
                </a:solidFill>
                <a:latin typeface="Roboto" pitchFamily="34" charset="0"/>
                <a:ea typeface="Roboto" pitchFamily="34" charset="-122"/>
                <a:cs typeface="Roboto" pitchFamily="34" charset="-120"/>
              </a:rPr>
              <a:t>Information management, research</a:t>
            </a:r>
            <a:endParaRPr lang="en-US" sz="1000" dirty="0"/>
          </a:p>
        </p:txBody>
      </p:sp>
      <p:sp>
        <p:nvSpPr>
          <p:cNvPr id="32" name="Text 30"/>
          <p:cNvSpPr/>
          <p:nvPr/>
        </p:nvSpPr>
        <p:spPr>
          <a:xfrm>
            <a:off x="4746427" y="4807148"/>
            <a:ext cx="1085850" cy="205740"/>
          </a:xfrm>
          <a:prstGeom prst="rect">
            <a:avLst/>
          </a:prstGeom>
          <a:noFill/>
          <a:ln/>
        </p:spPr>
        <p:txBody>
          <a:bodyPr wrap="none" lIns="0" tIns="0" rIns="0" bIns="0" rtlCol="0" anchor="t"/>
          <a:lstStyle/>
          <a:p>
            <a:pPr marL="0" indent="0" algn="l">
              <a:lnSpc>
                <a:spcPts val="1600"/>
              </a:lnSpc>
              <a:buNone/>
            </a:pPr>
            <a:r>
              <a:rPr lang="en-US" sz="1000" dirty="0">
                <a:solidFill>
                  <a:srgbClr val="15213F"/>
                </a:solidFill>
                <a:latin typeface="Roboto" pitchFamily="34" charset="0"/>
                <a:ea typeface="Roboto" pitchFamily="34" charset="-122"/>
                <a:cs typeface="Roboto" pitchFamily="34" charset="-120"/>
              </a:rPr>
              <a:t>Low to Medium</a:t>
            </a:r>
            <a:endParaRPr lang="en-US" sz="1000" dirty="0"/>
          </a:p>
        </p:txBody>
      </p:sp>
      <p:sp>
        <p:nvSpPr>
          <p:cNvPr id="33" name="Text 31"/>
          <p:cNvSpPr/>
          <p:nvPr/>
        </p:nvSpPr>
        <p:spPr>
          <a:xfrm>
            <a:off x="6097072" y="4807148"/>
            <a:ext cx="1085850" cy="205740"/>
          </a:xfrm>
          <a:prstGeom prst="rect">
            <a:avLst/>
          </a:prstGeom>
          <a:noFill/>
          <a:ln/>
        </p:spPr>
        <p:txBody>
          <a:bodyPr wrap="none" lIns="0" tIns="0" rIns="0" bIns="0" rtlCol="0" anchor="t"/>
          <a:lstStyle/>
          <a:p>
            <a:pPr marL="0" indent="0" algn="l">
              <a:lnSpc>
                <a:spcPts val="1600"/>
              </a:lnSpc>
              <a:buNone/>
            </a:pPr>
            <a:r>
              <a:rPr lang="en-US" sz="1000" dirty="0">
                <a:solidFill>
                  <a:srgbClr val="15213F"/>
                </a:solidFill>
                <a:latin typeface="Roboto" pitchFamily="34" charset="0"/>
                <a:ea typeface="Roboto" pitchFamily="34" charset="-122"/>
                <a:cs typeface="Roboto" pitchFamily="34" charset="-120"/>
              </a:rPr>
              <a:t>Low to Medium</a:t>
            </a:r>
            <a:endParaRPr lang="en-US" sz="1000" dirty="0"/>
          </a:p>
        </p:txBody>
      </p:sp>
      <p:sp>
        <p:nvSpPr>
          <p:cNvPr id="34" name="Text 32"/>
          <p:cNvSpPr/>
          <p:nvPr/>
        </p:nvSpPr>
        <p:spPr>
          <a:xfrm>
            <a:off x="7447717" y="4807148"/>
            <a:ext cx="1356003" cy="205740"/>
          </a:xfrm>
          <a:prstGeom prst="rect">
            <a:avLst/>
          </a:prstGeom>
          <a:noFill/>
          <a:ln/>
        </p:spPr>
        <p:txBody>
          <a:bodyPr wrap="none" lIns="0" tIns="0" rIns="0" bIns="0" rtlCol="0" anchor="t"/>
          <a:lstStyle/>
          <a:p>
            <a:pPr marL="0" indent="0" algn="l">
              <a:lnSpc>
                <a:spcPts val="1600"/>
              </a:lnSpc>
              <a:buNone/>
            </a:pPr>
            <a:r>
              <a:rPr lang="en-US" sz="1000" dirty="0">
                <a:solidFill>
                  <a:srgbClr val="15213F"/>
                </a:solidFill>
                <a:latin typeface="Roboto" pitchFamily="34" charset="0"/>
                <a:ea typeface="Roboto" pitchFamily="34" charset="-122"/>
                <a:cs typeface="Roboto" pitchFamily="34" charset="-120"/>
              </a:rPr>
              <a:t>Non-core</a:t>
            </a:r>
            <a:endParaRPr lang="en-US" sz="1000" dirty="0"/>
          </a:p>
        </p:txBody>
      </p:sp>
      <p:sp>
        <p:nvSpPr>
          <p:cNvPr id="35" name="Text 33"/>
          <p:cNvSpPr/>
          <p:nvPr/>
        </p:nvSpPr>
        <p:spPr>
          <a:xfrm>
            <a:off x="9068514" y="4807148"/>
            <a:ext cx="2166461" cy="205740"/>
          </a:xfrm>
          <a:prstGeom prst="rect">
            <a:avLst/>
          </a:prstGeom>
          <a:noFill/>
          <a:ln/>
        </p:spPr>
        <p:txBody>
          <a:bodyPr wrap="none" lIns="0" tIns="0" rIns="0" bIns="0" rtlCol="0" anchor="t"/>
          <a:lstStyle/>
          <a:p>
            <a:pPr marL="0" indent="0" algn="l">
              <a:lnSpc>
                <a:spcPts val="1600"/>
              </a:lnSpc>
              <a:buNone/>
            </a:pPr>
            <a:r>
              <a:rPr lang="en-US" sz="1000" dirty="0">
                <a:solidFill>
                  <a:srgbClr val="15213F"/>
                </a:solidFill>
                <a:latin typeface="Roboto" pitchFamily="34" charset="0"/>
                <a:ea typeface="Roboto" pitchFamily="34" charset="-122"/>
                <a:cs typeface="Roboto" pitchFamily="34" charset="-120"/>
              </a:rPr>
              <a:t>Cost plus / TNMM</a:t>
            </a:r>
            <a:endParaRPr lang="en-US" sz="1000" dirty="0"/>
          </a:p>
        </p:txBody>
      </p:sp>
      <p:sp>
        <p:nvSpPr>
          <p:cNvPr id="36" name="Text 34"/>
          <p:cNvSpPr/>
          <p:nvPr/>
        </p:nvSpPr>
        <p:spPr>
          <a:xfrm>
            <a:off x="11499771" y="4807148"/>
            <a:ext cx="2440424" cy="617220"/>
          </a:xfrm>
          <a:prstGeom prst="rect">
            <a:avLst/>
          </a:prstGeom>
          <a:noFill/>
          <a:ln/>
        </p:spPr>
        <p:txBody>
          <a:bodyPr wrap="square" lIns="0" tIns="0" rIns="0" bIns="0" rtlCol="0" anchor="t"/>
          <a:lstStyle/>
          <a:p>
            <a:pPr marL="0" indent="0" algn="l">
              <a:lnSpc>
                <a:spcPts val="1600"/>
              </a:lnSpc>
              <a:buNone/>
            </a:pPr>
            <a:r>
              <a:rPr lang="en-US" sz="1000" dirty="0">
                <a:solidFill>
                  <a:srgbClr val="15213F"/>
                </a:solidFill>
                <a:latin typeface="Roboto" pitchFamily="34" charset="0"/>
                <a:ea typeface="Roboto" pitchFamily="34" charset="-122"/>
                <a:cs typeface="Roboto" pitchFamily="34" charset="-120"/>
              </a:rPr>
              <a:t>Disputes arise when knowledge services involve specialized expertise or contribute to strategic decision-making.</a:t>
            </a:r>
            <a:endParaRPr lang="en-US" sz="1000" dirty="0"/>
          </a:p>
        </p:txBody>
      </p:sp>
      <p:sp>
        <p:nvSpPr>
          <p:cNvPr id="37" name="Shape 35"/>
          <p:cNvSpPr/>
          <p:nvPr/>
        </p:nvSpPr>
        <p:spPr>
          <a:xfrm>
            <a:off x="561618" y="5509141"/>
            <a:ext cx="13507164" cy="992505"/>
          </a:xfrm>
          <a:prstGeom prst="rect">
            <a:avLst/>
          </a:prstGeom>
          <a:solidFill>
            <a:srgbClr val="FFFFFF">
              <a:alpha val="4000"/>
            </a:srgbClr>
          </a:solidFill>
          <a:ln/>
        </p:spPr>
        <p:txBody>
          <a:bodyPr/>
          <a:lstStyle/>
          <a:p>
            <a:endParaRPr lang="en-US"/>
          </a:p>
        </p:txBody>
      </p:sp>
      <p:sp>
        <p:nvSpPr>
          <p:cNvPr id="38" name="Text 36"/>
          <p:cNvSpPr/>
          <p:nvPr/>
        </p:nvSpPr>
        <p:spPr>
          <a:xfrm>
            <a:off x="690682" y="5593913"/>
            <a:ext cx="1764983" cy="205740"/>
          </a:xfrm>
          <a:prstGeom prst="rect">
            <a:avLst/>
          </a:prstGeom>
          <a:noFill/>
          <a:ln/>
        </p:spPr>
        <p:txBody>
          <a:bodyPr wrap="none" lIns="0" tIns="0" rIns="0" bIns="0" rtlCol="0" anchor="t"/>
          <a:lstStyle/>
          <a:p>
            <a:pPr marL="0" indent="0" algn="l">
              <a:lnSpc>
                <a:spcPts val="1600"/>
              </a:lnSpc>
              <a:buNone/>
            </a:pPr>
            <a:r>
              <a:rPr lang="en-US" sz="1000" b="1" dirty="0">
                <a:solidFill>
                  <a:srgbClr val="15213F"/>
                </a:solidFill>
                <a:latin typeface="Roboto" pitchFamily="34" charset="0"/>
                <a:ea typeface="Roboto" pitchFamily="34" charset="-122"/>
                <a:cs typeface="Roboto" pitchFamily="34" charset="-120"/>
              </a:rPr>
              <a:t>ER&amp;D Center</a:t>
            </a:r>
            <a:endParaRPr lang="en-US" sz="1000" dirty="0"/>
          </a:p>
        </p:txBody>
      </p:sp>
      <p:sp>
        <p:nvSpPr>
          <p:cNvPr id="39" name="Text 37"/>
          <p:cNvSpPr/>
          <p:nvPr/>
        </p:nvSpPr>
        <p:spPr>
          <a:xfrm>
            <a:off x="2720459" y="5593913"/>
            <a:ext cx="1761173" cy="411480"/>
          </a:xfrm>
          <a:prstGeom prst="rect">
            <a:avLst/>
          </a:prstGeom>
          <a:noFill/>
          <a:ln/>
        </p:spPr>
        <p:txBody>
          <a:bodyPr wrap="square" lIns="0" tIns="0" rIns="0" bIns="0" rtlCol="0" anchor="t"/>
          <a:lstStyle/>
          <a:p>
            <a:pPr marL="0" indent="0" algn="l">
              <a:lnSpc>
                <a:spcPts val="1600"/>
              </a:lnSpc>
              <a:buNone/>
            </a:pPr>
            <a:r>
              <a:rPr lang="en-US" sz="1000" dirty="0">
                <a:solidFill>
                  <a:srgbClr val="15213F"/>
                </a:solidFill>
                <a:latin typeface="Roboto" pitchFamily="34" charset="0"/>
                <a:ea typeface="Roboto" pitchFamily="34" charset="-122"/>
                <a:cs typeface="Roboto" pitchFamily="34" charset="-120"/>
              </a:rPr>
              <a:t>Engineering, product development, AI, ML</a:t>
            </a:r>
            <a:endParaRPr lang="en-US" sz="1000" dirty="0"/>
          </a:p>
        </p:txBody>
      </p:sp>
      <p:sp>
        <p:nvSpPr>
          <p:cNvPr id="40" name="Text 38"/>
          <p:cNvSpPr/>
          <p:nvPr/>
        </p:nvSpPr>
        <p:spPr>
          <a:xfrm>
            <a:off x="4746427" y="5593913"/>
            <a:ext cx="1085850" cy="205740"/>
          </a:xfrm>
          <a:prstGeom prst="rect">
            <a:avLst/>
          </a:prstGeom>
          <a:noFill/>
          <a:ln/>
        </p:spPr>
        <p:txBody>
          <a:bodyPr wrap="none" lIns="0" tIns="0" rIns="0" bIns="0" rtlCol="0" anchor="t"/>
          <a:lstStyle/>
          <a:p>
            <a:pPr marL="0" indent="0" algn="l">
              <a:lnSpc>
                <a:spcPts val="1600"/>
              </a:lnSpc>
              <a:buNone/>
            </a:pPr>
            <a:r>
              <a:rPr lang="en-US" sz="1000" dirty="0">
                <a:solidFill>
                  <a:srgbClr val="15213F"/>
                </a:solidFill>
                <a:latin typeface="Roboto" pitchFamily="34" charset="0"/>
                <a:ea typeface="Roboto" pitchFamily="34" charset="-122"/>
                <a:cs typeface="Roboto" pitchFamily="34" charset="-120"/>
              </a:rPr>
              <a:t>Medium to High</a:t>
            </a:r>
            <a:endParaRPr lang="en-US" sz="1000" dirty="0"/>
          </a:p>
        </p:txBody>
      </p:sp>
      <p:sp>
        <p:nvSpPr>
          <p:cNvPr id="41" name="Text 39"/>
          <p:cNvSpPr/>
          <p:nvPr/>
        </p:nvSpPr>
        <p:spPr>
          <a:xfrm>
            <a:off x="6097072" y="5593913"/>
            <a:ext cx="1085850" cy="205740"/>
          </a:xfrm>
          <a:prstGeom prst="rect">
            <a:avLst/>
          </a:prstGeom>
          <a:noFill/>
          <a:ln/>
        </p:spPr>
        <p:txBody>
          <a:bodyPr wrap="none" lIns="0" tIns="0" rIns="0" bIns="0" rtlCol="0" anchor="t"/>
          <a:lstStyle/>
          <a:p>
            <a:pPr marL="0" indent="0" algn="l">
              <a:lnSpc>
                <a:spcPts val="1600"/>
              </a:lnSpc>
              <a:buNone/>
            </a:pPr>
            <a:r>
              <a:rPr lang="en-US" sz="1000" dirty="0">
                <a:solidFill>
                  <a:srgbClr val="15213F"/>
                </a:solidFill>
                <a:latin typeface="Roboto" pitchFamily="34" charset="0"/>
                <a:ea typeface="Roboto" pitchFamily="34" charset="-122"/>
                <a:cs typeface="Roboto" pitchFamily="34" charset="-120"/>
              </a:rPr>
              <a:t>Medium to High</a:t>
            </a:r>
            <a:endParaRPr lang="en-US" sz="1000" dirty="0"/>
          </a:p>
        </p:txBody>
      </p:sp>
      <p:sp>
        <p:nvSpPr>
          <p:cNvPr id="42" name="Text 40"/>
          <p:cNvSpPr/>
          <p:nvPr/>
        </p:nvSpPr>
        <p:spPr>
          <a:xfrm>
            <a:off x="7447717" y="5593913"/>
            <a:ext cx="1356003" cy="205740"/>
          </a:xfrm>
          <a:prstGeom prst="rect">
            <a:avLst/>
          </a:prstGeom>
          <a:noFill/>
          <a:ln/>
        </p:spPr>
        <p:txBody>
          <a:bodyPr wrap="none" lIns="0" tIns="0" rIns="0" bIns="0" rtlCol="0" anchor="t"/>
          <a:lstStyle/>
          <a:p>
            <a:pPr marL="0" indent="0" algn="l">
              <a:lnSpc>
                <a:spcPts val="1600"/>
              </a:lnSpc>
              <a:buNone/>
            </a:pPr>
            <a:r>
              <a:rPr lang="en-US" sz="1000" dirty="0">
                <a:solidFill>
                  <a:srgbClr val="15213F"/>
                </a:solidFill>
                <a:latin typeface="Roboto" pitchFamily="34" charset="0"/>
                <a:ea typeface="Roboto" pitchFamily="34" charset="-122"/>
                <a:cs typeface="Roboto" pitchFamily="34" charset="-120"/>
              </a:rPr>
              <a:t>Core</a:t>
            </a:r>
            <a:endParaRPr lang="en-US" sz="1000" dirty="0"/>
          </a:p>
        </p:txBody>
      </p:sp>
      <p:sp>
        <p:nvSpPr>
          <p:cNvPr id="43" name="Text 41"/>
          <p:cNvSpPr/>
          <p:nvPr/>
        </p:nvSpPr>
        <p:spPr>
          <a:xfrm>
            <a:off x="9068514" y="5593913"/>
            <a:ext cx="2166461" cy="411480"/>
          </a:xfrm>
          <a:prstGeom prst="rect">
            <a:avLst/>
          </a:prstGeom>
          <a:noFill/>
          <a:ln/>
        </p:spPr>
        <p:txBody>
          <a:bodyPr wrap="square" lIns="0" tIns="0" rIns="0" bIns="0" rtlCol="0" anchor="t"/>
          <a:lstStyle/>
          <a:p>
            <a:pPr marL="0" indent="0" algn="l">
              <a:lnSpc>
                <a:spcPts val="1600"/>
              </a:lnSpc>
              <a:buNone/>
            </a:pPr>
            <a:r>
              <a:rPr lang="en-US" sz="1000" dirty="0">
                <a:solidFill>
                  <a:srgbClr val="15213F"/>
                </a:solidFill>
                <a:latin typeface="Roboto" pitchFamily="34" charset="0"/>
                <a:ea typeface="Roboto" pitchFamily="34" charset="-122"/>
                <a:cs typeface="Roboto" pitchFamily="34" charset="-120"/>
              </a:rPr>
              <a:t>Profit Split (IP intensive GCC) allocation of residual profit</a:t>
            </a:r>
            <a:endParaRPr lang="en-US" sz="1000" dirty="0"/>
          </a:p>
        </p:txBody>
      </p:sp>
      <p:sp>
        <p:nvSpPr>
          <p:cNvPr id="44" name="Text 42"/>
          <p:cNvSpPr/>
          <p:nvPr/>
        </p:nvSpPr>
        <p:spPr>
          <a:xfrm>
            <a:off x="11499771" y="5593913"/>
            <a:ext cx="2440424" cy="822960"/>
          </a:xfrm>
          <a:prstGeom prst="rect">
            <a:avLst/>
          </a:prstGeom>
          <a:noFill/>
          <a:ln/>
        </p:spPr>
        <p:txBody>
          <a:bodyPr wrap="square" lIns="0" tIns="0" rIns="0" bIns="0" rtlCol="0" anchor="t"/>
          <a:lstStyle/>
          <a:p>
            <a:pPr marL="0" indent="0" algn="l">
              <a:lnSpc>
                <a:spcPts val="1600"/>
              </a:lnSpc>
              <a:buNone/>
            </a:pPr>
            <a:r>
              <a:rPr lang="en-US" sz="1000" dirty="0">
                <a:solidFill>
                  <a:srgbClr val="15213F"/>
                </a:solidFill>
                <a:latin typeface="Roboto" pitchFamily="34" charset="0"/>
                <a:ea typeface="Roboto" pitchFamily="34" charset="-122"/>
                <a:cs typeface="Roboto" pitchFamily="34" charset="-120"/>
              </a:rPr>
              <a:t>Significant DEMPE scrutiny. Authorities challenge cost-plus as inadequate for value creation. Expect profit split debates and intangibles attribution issues.</a:t>
            </a:r>
            <a:endParaRPr lang="en-US" sz="1000" dirty="0"/>
          </a:p>
        </p:txBody>
      </p:sp>
      <p:sp>
        <p:nvSpPr>
          <p:cNvPr id="45" name="Shape 43"/>
          <p:cNvSpPr/>
          <p:nvPr/>
        </p:nvSpPr>
        <p:spPr>
          <a:xfrm>
            <a:off x="561618" y="6501646"/>
            <a:ext cx="13507164" cy="992505"/>
          </a:xfrm>
          <a:prstGeom prst="rect">
            <a:avLst/>
          </a:prstGeom>
          <a:solidFill>
            <a:srgbClr val="000000">
              <a:alpha val="4000"/>
            </a:srgbClr>
          </a:solidFill>
          <a:ln/>
        </p:spPr>
        <p:txBody>
          <a:bodyPr/>
          <a:lstStyle/>
          <a:p>
            <a:endParaRPr lang="en-US"/>
          </a:p>
        </p:txBody>
      </p:sp>
      <p:sp>
        <p:nvSpPr>
          <p:cNvPr id="46" name="Text 44"/>
          <p:cNvSpPr/>
          <p:nvPr/>
        </p:nvSpPr>
        <p:spPr>
          <a:xfrm>
            <a:off x="690682" y="6586418"/>
            <a:ext cx="1764983" cy="205740"/>
          </a:xfrm>
          <a:prstGeom prst="rect">
            <a:avLst/>
          </a:prstGeom>
          <a:noFill/>
          <a:ln/>
        </p:spPr>
        <p:txBody>
          <a:bodyPr wrap="none" lIns="0" tIns="0" rIns="0" bIns="0" rtlCol="0" anchor="t"/>
          <a:lstStyle/>
          <a:p>
            <a:pPr marL="0" indent="0" algn="l">
              <a:lnSpc>
                <a:spcPts val="1600"/>
              </a:lnSpc>
              <a:buNone/>
            </a:pPr>
            <a:r>
              <a:rPr lang="en-US" sz="1000" b="1" dirty="0">
                <a:solidFill>
                  <a:srgbClr val="15213F"/>
                </a:solidFill>
                <a:latin typeface="Roboto" pitchFamily="34" charset="0"/>
                <a:ea typeface="Roboto" pitchFamily="34" charset="-122"/>
                <a:cs typeface="Roboto" pitchFamily="34" charset="-120"/>
              </a:rPr>
              <a:t>Innovation Center</a:t>
            </a:r>
            <a:endParaRPr lang="en-US" sz="1000" dirty="0"/>
          </a:p>
        </p:txBody>
      </p:sp>
      <p:sp>
        <p:nvSpPr>
          <p:cNvPr id="47" name="Text 45"/>
          <p:cNvSpPr/>
          <p:nvPr/>
        </p:nvSpPr>
        <p:spPr>
          <a:xfrm>
            <a:off x="2720459" y="6586418"/>
            <a:ext cx="1761173" cy="205740"/>
          </a:xfrm>
          <a:prstGeom prst="rect">
            <a:avLst/>
          </a:prstGeom>
          <a:noFill/>
          <a:ln/>
        </p:spPr>
        <p:txBody>
          <a:bodyPr wrap="none" lIns="0" tIns="0" rIns="0" bIns="0" rtlCol="0" anchor="t"/>
          <a:lstStyle/>
          <a:p>
            <a:pPr marL="0" indent="0" algn="l">
              <a:lnSpc>
                <a:spcPts val="1600"/>
              </a:lnSpc>
              <a:buNone/>
            </a:pPr>
            <a:r>
              <a:rPr lang="en-US" sz="1000" dirty="0">
                <a:solidFill>
                  <a:srgbClr val="15213F"/>
                </a:solidFill>
                <a:latin typeface="Roboto" pitchFamily="34" charset="0"/>
                <a:ea typeface="Roboto" pitchFamily="34" charset="-122"/>
                <a:cs typeface="Roboto" pitchFamily="34" charset="-120"/>
              </a:rPr>
              <a:t>R&amp;D, prototyping, digital labs</a:t>
            </a:r>
            <a:endParaRPr lang="en-US" sz="1000" dirty="0"/>
          </a:p>
        </p:txBody>
      </p:sp>
      <p:sp>
        <p:nvSpPr>
          <p:cNvPr id="48" name="Text 46"/>
          <p:cNvSpPr/>
          <p:nvPr/>
        </p:nvSpPr>
        <p:spPr>
          <a:xfrm>
            <a:off x="4746427" y="6586418"/>
            <a:ext cx="1085850" cy="205740"/>
          </a:xfrm>
          <a:prstGeom prst="rect">
            <a:avLst/>
          </a:prstGeom>
          <a:noFill/>
          <a:ln/>
        </p:spPr>
        <p:txBody>
          <a:bodyPr wrap="none" lIns="0" tIns="0" rIns="0" bIns="0" rtlCol="0" anchor="t"/>
          <a:lstStyle/>
          <a:p>
            <a:pPr marL="0" indent="0" algn="l">
              <a:lnSpc>
                <a:spcPts val="1600"/>
              </a:lnSpc>
              <a:buNone/>
            </a:pPr>
            <a:r>
              <a:rPr lang="en-US" sz="1000" dirty="0">
                <a:solidFill>
                  <a:srgbClr val="15213F"/>
                </a:solidFill>
                <a:latin typeface="Roboto" pitchFamily="34" charset="0"/>
                <a:ea typeface="Roboto" pitchFamily="34" charset="-122"/>
                <a:cs typeface="Roboto" pitchFamily="34" charset="-120"/>
              </a:rPr>
              <a:t>High</a:t>
            </a:r>
            <a:endParaRPr lang="en-US" sz="1000" dirty="0"/>
          </a:p>
        </p:txBody>
      </p:sp>
      <p:sp>
        <p:nvSpPr>
          <p:cNvPr id="49" name="Text 47"/>
          <p:cNvSpPr/>
          <p:nvPr/>
        </p:nvSpPr>
        <p:spPr>
          <a:xfrm>
            <a:off x="6097072" y="6586418"/>
            <a:ext cx="1085850" cy="205740"/>
          </a:xfrm>
          <a:prstGeom prst="rect">
            <a:avLst/>
          </a:prstGeom>
          <a:noFill/>
          <a:ln/>
        </p:spPr>
        <p:txBody>
          <a:bodyPr wrap="none" lIns="0" tIns="0" rIns="0" bIns="0" rtlCol="0" anchor="t"/>
          <a:lstStyle/>
          <a:p>
            <a:pPr marL="0" indent="0" algn="l">
              <a:lnSpc>
                <a:spcPts val="1600"/>
              </a:lnSpc>
              <a:buNone/>
            </a:pPr>
            <a:r>
              <a:rPr lang="en-US" sz="1000" dirty="0">
                <a:solidFill>
                  <a:srgbClr val="15213F"/>
                </a:solidFill>
                <a:latin typeface="Roboto" pitchFamily="34" charset="0"/>
                <a:ea typeface="Roboto" pitchFamily="34" charset="-122"/>
                <a:cs typeface="Roboto" pitchFamily="34" charset="-120"/>
              </a:rPr>
              <a:t>High</a:t>
            </a:r>
            <a:endParaRPr lang="en-US" sz="1000" dirty="0"/>
          </a:p>
        </p:txBody>
      </p:sp>
      <p:sp>
        <p:nvSpPr>
          <p:cNvPr id="50" name="Text 48"/>
          <p:cNvSpPr/>
          <p:nvPr/>
        </p:nvSpPr>
        <p:spPr>
          <a:xfrm>
            <a:off x="7447717" y="6586418"/>
            <a:ext cx="1356003" cy="205740"/>
          </a:xfrm>
          <a:prstGeom prst="rect">
            <a:avLst/>
          </a:prstGeom>
          <a:noFill/>
          <a:ln/>
        </p:spPr>
        <p:txBody>
          <a:bodyPr wrap="none" lIns="0" tIns="0" rIns="0" bIns="0" rtlCol="0" anchor="t"/>
          <a:lstStyle/>
          <a:p>
            <a:pPr marL="0" indent="0" algn="l">
              <a:lnSpc>
                <a:spcPts val="1600"/>
              </a:lnSpc>
              <a:buNone/>
            </a:pPr>
            <a:r>
              <a:rPr lang="en-US" sz="1000" dirty="0">
                <a:solidFill>
                  <a:srgbClr val="15213F"/>
                </a:solidFill>
                <a:latin typeface="Roboto" pitchFamily="34" charset="0"/>
                <a:ea typeface="Roboto" pitchFamily="34" charset="-122"/>
                <a:cs typeface="Roboto" pitchFamily="34" charset="-120"/>
              </a:rPr>
              <a:t>Core</a:t>
            </a:r>
            <a:endParaRPr lang="en-US" sz="1000" dirty="0"/>
          </a:p>
        </p:txBody>
      </p:sp>
      <p:sp>
        <p:nvSpPr>
          <p:cNvPr id="51" name="Text 49"/>
          <p:cNvSpPr/>
          <p:nvPr/>
        </p:nvSpPr>
        <p:spPr>
          <a:xfrm>
            <a:off x="9068514" y="6586418"/>
            <a:ext cx="2166461" cy="205740"/>
          </a:xfrm>
          <a:prstGeom prst="rect">
            <a:avLst/>
          </a:prstGeom>
          <a:noFill/>
          <a:ln/>
        </p:spPr>
        <p:txBody>
          <a:bodyPr wrap="none" lIns="0" tIns="0" rIns="0" bIns="0" rtlCol="0" anchor="t"/>
          <a:lstStyle/>
          <a:p>
            <a:pPr marL="0" indent="0" algn="l">
              <a:lnSpc>
                <a:spcPts val="1600"/>
              </a:lnSpc>
              <a:buNone/>
            </a:pPr>
            <a:r>
              <a:rPr lang="en-US" sz="1000" dirty="0">
                <a:solidFill>
                  <a:srgbClr val="15213F"/>
                </a:solidFill>
                <a:latin typeface="Roboto" pitchFamily="34" charset="0"/>
                <a:ea typeface="Roboto" pitchFamily="34" charset="-122"/>
                <a:cs typeface="Roboto" pitchFamily="34" charset="-120"/>
              </a:rPr>
              <a:t>Profit split</a:t>
            </a:r>
            <a:endParaRPr lang="en-US" sz="1000" dirty="0"/>
          </a:p>
        </p:txBody>
      </p:sp>
      <p:sp>
        <p:nvSpPr>
          <p:cNvPr id="52" name="Text 50"/>
          <p:cNvSpPr/>
          <p:nvPr/>
        </p:nvSpPr>
        <p:spPr>
          <a:xfrm>
            <a:off x="11499771" y="6586418"/>
            <a:ext cx="2440424" cy="822960"/>
          </a:xfrm>
          <a:prstGeom prst="rect">
            <a:avLst/>
          </a:prstGeom>
          <a:noFill/>
          <a:ln/>
        </p:spPr>
        <p:txBody>
          <a:bodyPr wrap="square" lIns="0" tIns="0" rIns="0" bIns="0" rtlCol="0" anchor="t"/>
          <a:lstStyle/>
          <a:p>
            <a:pPr marL="0" indent="0" algn="l">
              <a:lnSpc>
                <a:spcPts val="1600"/>
              </a:lnSpc>
              <a:buNone/>
            </a:pPr>
            <a:r>
              <a:rPr lang="en-US" sz="1000" dirty="0">
                <a:solidFill>
                  <a:srgbClr val="15213F"/>
                </a:solidFill>
                <a:latin typeface="Roboto" pitchFamily="34" charset="0"/>
                <a:ea typeface="Roboto" pitchFamily="34" charset="-122"/>
                <a:cs typeface="Roboto" pitchFamily="34" charset="-120"/>
              </a:rPr>
              <a:t>Most complex TP environment. Authorities presume significant value creation warrants residual profit sharing. IP ownership and DEMPE analysis critical.</a:t>
            </a:r>
            <a:endParaRPr lang="en-US" sz="1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83669" y="769739"/>
            <a:ext cx="13063061" cy="1137047"/>
          </a:xfrm>
          <a:prstGeom prst="rect">
            <a:avLst/>
          </a:prstGeom>
          <a:noFill/>
          <a:ln/>
        </p:spPr>
        <p:txBody>
          <a:bodyPr wrap="square" lIns="0" tIns="0" rIns="0" bIns="0" rtlCol="0" anchor="t"/>
          <a:lstStyle/>
          <a:p>
            <a:pPr marL="0" indent="0" algn="l">
              <a:lnSpc>
                <a:spcPts val="4450"/>
              </a:lnSpc>
              <a:buNone/>
            </a:pPr>
            <a:r>
              <a:rPr lang="en-US" sz="3550" dirty="0">
                <a:solidFill>
                  <a:srgbClr val="3257B8"/>
                </a:solidFill>
                <a:latin typeface="Roboto Slab" pitchFamily="34" charset="0"/>
                <a:ea typeface="Roboto Slab" pitchFamily="34" charset="-122"/>
                <a:cs typeface="Roboto Slab" pitchFamily="34" charset="-120"/>
              </a:rPr>
              <a:t>Emerging TP Audit Issues and TP Documentation with Evolving GCC Models</a:t>
            </a:r>
            <a:endParaRPr lang="en-US" sz="3550" dirty="0"/>
          </a:p>
        </p:txBody>
      </p:sp>
      <p:sp>
        <p:nvSpPr>
          <p:cNvPr id="3" name="Text 1"/>
          <p:cNvSpPr/>
          <p:nvPr/>
        </p:nvSpPr>
        <p:spPr>
          <a:xfrm>
            <a:off x="783669" y="2270641"/>
            <a:ext cx="13063061" cy="581978"/>
          </a:xfrm>
          <a:prstGeom prst="rect">
            <a:avLst/>
          </a:prstGeom>
          <a:noFill/>
          <a:ln/>
        </p:spPr>
        <p:txBody>
          <a:bodyPr wrap="square" lIns="0" tIns="0" rIns="0" bIns="0" rtlCol="0" anchor="t"/>
          <a:lstStyle/>
          <a:p>
            <a:pPr marL="0" indent="0" algn="l">
              <a:lnSpc>
                <a:spcPts val="2250"/>
              </a:lnSpc>
              <a:buNone/>
            </a:pPr>
            <a:r>
              <a:rPr lang="en-US" sz="1400" dirty="0">
                <a:solidFill>
                  <a:srgbClr val="15213F"/>
                </a:solidFill>
                <a:latin typeface="Roboto" pitchFamily="34" charset="0"/>
                <a:ea typeface="Roboto" pitchFamily="34" charset="-122"/>
                <a:cs typeface="Roboto" pitchFamily="34" charset="-120"/>
              </a:rPr>
              <a:t>As GCC functional profiles evolve from routine service providers to innovation centers, transfer pricing audit issues are becoming increasingly sophisticated and contentious. Tax authorities worldwide are developing specialized expertise in GCC examinations, creating new compliance challenges.</a:t>
            </a:r>
            <a:endParaRPr lang="en-US" sz="1400" dirty="0"/>
          </a:p>
        </p:txBody>
      </p:sp>
      <p:sp>
        <p:nvSpPr>
          <p:cNvPr id="4" name="Shape 2"/>
          <p:cNvSpPr/>
          <p:nvPr/>
        </p:nvSpPr>
        <p:spPr>
          <a:xfrm>
            <a:off x="783669" y="3057287"/>
            <a:ext cx="6440567" cy="1966793"/>
          </a:xfrm>
          <a:prstGeom prst="roundRect">
            <a:avLst>
              <a:gd name="adj" fmla="val 1388"/>
            </a:avLst>
          </a:prstGeom>
          <a:solidFill>
            <a:srgbClr val="FBFCFE"/>
          </a:solidFill>
          <a:ln w="22860">
            <a:solidFill>
              <a:srgbClr val="CFD2D8"/>
            </a:solidFill>
            <a:prstDash val="solid"/>
          </a:ln>
        </p:spPr>
        <p:txBody>
          <a:bodyPr/>
          <a:lstStyle/>
          <a:p>
            <a:endParaRPr lang="en-US"/>
          </a:p>
        </p:txBody>
      </p:sp>
      <p:sp>
        <p:nvSpPr>
          <p:cNvPr id="5" name="Text 3"/>
          <p:cNvSpPr/>
          <p:nvPr/>
        </p:nvSpPr>
        <p:spPr>
          <a:xfrm>
            <a:off x="988457" y="3262074"/>
            <a:ext cx="3981688" cy="284202"/>
          </a:xfrm>
          <a:prstGeom prst="rect">
            <a:avLst/>
          </a:prstGeom>
          <a:noFill/>
          <a:ln/>
        </p:spPr>
        <p:txBody>
          <a:bodyPr wrap="none" lIns="0" tIns="0" rIns="0" bIns="0" rtlCol="0" anchor="t"/>
          <a:lstStyle/>
          <a:p>
            <a:pPr marL="0" indent="0" algn="l">
              <a:lnSpc>
                <a:spcPts val="2200"/>
              </a:lnSpc>
              <a:buNone/>
            </a:pPr>
            <a:r>
              <a:rPr lang="en-US" sz="1750" dirty="0">
                <a:solidFill>
                  <a:srgbClr val="15213F"/>
                </a:solidFill>
                <a:latin typeface="Roboto Slab" pitchFamily="34" charset="0"/>
                <a:ea typeface="Roboto Slab" pitchFamily="34" charset="-122"/>
                <a:cs typeface="Roboto Slab" pitchFamily="34" charset="-120"/>
              </a:rPr>
              <a:t>Functional Characterization Disputes</a:t>
            </a:r>
            <a:endParaRPr lang="en-US" sz="1750" dirty="0"/>
          </a:p>
        </p:txBody>
      </p:sp>
      <p:sp>
        <p:nvSpPr>
          <p:cNvPr id="6" name="Text 4"/>
          <p:cNvSpPr/>
          <p:nvPr/>
        </p:nvSpPr>
        <p:spPr>
          <a:xfrm>
            <a:off x="988457" y="3655338"/>
            <a:ext cx="6030992" cy="1163955"/>
          </a:xfrm>
          <a:prstGeom prst="rect">
            <a:avLst/>
          </a:prstGeom>
          <a:noFill/>
          <a:ln/>
        </p:spPr>
        <p:txBody>
          <a:bodyPr wrap="square" lIns="0" tIns="0" rIns="0" bIns="0" rtlCol="0" anchor="t"/>
          <a:lstStyle/>
          <a:p>
            <a:pPr marL="0" indent="0" algn="l">
              <a:lnSpc>
                <a:spcPts val="2250"/>
              </a:lnSpc>
              <a:buNone/>
            </a:pPr>
            <a:r>
              <a:rPr lang="en-US" sz="1400" dirty="0">
                <a:solidFill>
                  <a:srgbClr val="15213F"/>
                </a:solidFill>
                <a:latin typeface="Roboto" pitchFamily="34" charset="0"/>
                <a:ea typeface="Roboto" pitchFamily="34" charset="-122"/>
                <a:cs typeface="Roboto" pitchFamily="34" charset="-120"/>
              </a:rPr>
              <a:t>Authorities challenge whether GCCs are truly "low-risk service providers" or actually perform strategic, value-creating functions deserving higher profit allocations. The burden of proof lies with taxpayers to demonstrate functional characterization through contemporaneous documentation.</a:t>
            </a:r>
            <a:endParaRPr lang="en-US" sz="1400" dirty="0"/>
          </a:p>
        </p:txBody>
      </p:sp>
      <p:sp>
        <p:nvSpPr>
          <p:cNvPr id="7" name="Shape 5"/>
          <p:cNvSpPr/>
          <p:nvPr/>
        </p:nvSpPr>
        <p:spPr>
          <a:xfrm>
            <a:off x="7406164" y="3057287"/>
            <a:ext cx="6440567" cy="1966793"/>
          </a:xfrm>
          <a:prstGeom prst="roundRect">
            <a:avLst>
              <a:gd name="adj" fmla="val 1388"/>
            </a:avLst>
          </a:prstGeom>
          <a:solidFill>
            <a:srgbClr val="FBFCFE"/>
          </a:solidFill>
          <a:ln w="22860">
            <a:solidFill>
              <a:srgbClr val="CFD2D8"/>
            </a:solidFill>
            <a:prstDash val="solid"/>
          </a:ln>
        </p:spPr>
        <p:txBody>
          <a:bodyPr/>
          <a:lstStyle/>
          <a:p>
            <a:endParaRPr lang="en-US"/>
          </a:p>
        </p:txBody>
      </p:sp>
      <p:sp>
        <p:nvSpPr>
          <p:cNvPr id="8" name="Text 6"/>
          <p:cNvSpPr/>
          <p:nvPr/>
        </p:nvSpPr>
        <p:spPr>
          <a:xfrm>
            <a:off x="7610951" y="3262074"/>
            <a:ext cx="4453057" cy="284202"/>
          </a:xfrm>
          <a:prstGeom prst="rect">
            <a:avLst/>
          </a:prstGeom>
          <a:noFill/>
          <a:ln/>
        </p:spPr>
        <p:txBody>
          <a:bodyPr wrap="none" lIns="0" tIns="0" rIns="0" bIns="0" rtlCol="0" anchor="t"/>
          <a:lstStyle/>
          <a:p>
            <a:pPr marL="0" indent="0" algn="l">
              <a:lnSpc>
                <a:spcPts val="2200"/>
              </a:lnSpc>
              <a:buNone/>
            </a:pPr>
            <a:r>
              <a:rPr lang="en-US" sz="1750" dirty="0">
                <a:solidFill>
                  <a:srgbClr val="15213F"/>
                </a:solidFill>
                <a:latin typeface="Roboto Slab" pitchFamily="34" charset="0"/>
                <a:ea typeface="Roboto Slab" pitchFamily="34" charset="-122"/>
                <a:cs typeface="Roboto Slab" pitchFamily="34" charset="-120"/>
              </a:rPr>
              <a:t>Benchmarking and Comparable Selection</a:t>
            </a:r>
            <a:endParaRPr lang="en-US" sz="1750" dirty="0"/>
          </a:p>
        </p:txBody>
      </p:sp>
      <p:sp>
        <p:nvSpPr>
          <p:cNvPr id="9" name="Text 7"/>
          <p:cNvSpPr/>
          <p:nvPr/>
        </p:nvSpPr>
        <p:spPr>
          <a:xfrm>
            <a:off x="7610951" y="3655338"/>
            <a:ext cx="6030992" cy="1163955"/>
          </a:xfrm>
          <a:prstGeom prst="rect">
            <a:avLst/>
          </a:prstGeom>
          <a:noFill/>
          <a:ln/>
        </p:spPr>
        <p:txBody>
          <a:bodyPr wrap="square" lIns="0" tIns="0" rIns="0" bIns="0" rtlCol="0" anchor="t"/>
          <a:lstStyle/>
          <a:p>
            <a:pPr marL="0" indent="0" algn="l">
              <a:lnSpc>
                <a:spcPts val="2250"/>
              </a:lnSpc>
              <a:buNone/>
            </a:pPr>
            <a:r>
              <a:rPr lang="en-US" sz="1400" dirty="0">
                <a:solidFill>
                  <a:srgbClr val="15213F"/>
                </a:solidFill>
                <a:latin typeface="Roboto" pitchFamily="34" charset="0"/>
                <a:ea typeface="Roboto" pitchFamily="34" charset="-122"/>
                <a:cs typeface="Roboto" pitchFamily="34" charset="-120"/>
              </a:rPr>
              <a:t>Finding appropriate comparables for specialized AI/ML, advanced analytics, and R&amp;D functions is increasingly difficult. Authorities reject foreign comparables, demand India-specific data, and challenge profit level indicators used in TNMM analyses.</a:t>
            </a:r>
            <a:endParaRPr lang="en-US" sz="1400" dirty="0"/>
          </a:p>
        </p:txBody>
      </p:sp>
      <p:sp>
        <p:nvSpPr>
          <p:cNvPr id="10" name="Shape 8"/>
          <p:cNvSpPr/>
          <p:nvPr/>
        </p:nvSpPr>
        <p:spPr>
          <a:xfrm>
            <a:off x="783669" y="5206008"/>
            <a:ext cx="6440567" cy="2257782"/>
          </a:xfrm>
          <a:prstGeom prst="roundRect">
            <a:avLst>
              <a:gd name="adj" fmla="val 1209"/>
            </a:avLst>
          </a:prstGeom>
          <a:solidFill>
            <a:srgbClr val="FBFCFE"/>
          </a:solidFill>
          <a:ln w="22860">
            <a:solidFill>
              <a:srgbClr val="CFD2D8"/>
            </a:solidFill>
            <a:prstDash val="solid"/>
          </a:ln>
        </p:spPr>
        <p:txBody>
          <a:bodyPr/>
          <a:lstStyle/>
          <a:p>
            <a:endParaRPr lang="en-US"/>
          </a:p>
        </p:txBody>
      </p:sp>
      <p:sp>
        <p:nvSpPr>
          <p:cNvPr id="11" name="Text 9"/>
          <p:cNvSpPr/>
          <p:nvPr/>
        </p:nvSpPr>
        <p:spPr>
          <a:xfrm>
            <a:off x="988457" y="5410795"/>
            <a:ext cx="3181826" cy="284202"/>
          </a:xfrm>
          <a:prstGeom prst="rect">
            <a:avLst/>
          </a:prstGeom>
          <a:noFill/>
          <a:ln/>
        </p:spPr>
        <p:txBody>
          <a:bodyPr wrap="none" lIns="0" tIns="0" rIns="0" bIns="0" rtlCol="0" anchor="t"/>
          <a:lstStyle/>
          <a:p>
            <a:pPr marL="0" indent="0" algn="l">
              <a:lnSpc>
                <a:spcPts val="2200"/>
              </a:lnSpc>
              <a:buNone/>
            </a:pPr>
            <a:r>
              <a:rPr lang="en-US" sz="1750" dirty="0">
                <a:solidFill>
                  <a:srgbClr val="15213F"/>
                </a:solidFill>
                <a:latin typeface="Roboto Slab" pitchFamily="34" charset="0"/>
                <a:ea typeface="Roboto Slab" pitchFamily="34" charset="-122"/>
                <a:cs typeface="Roboto Slab" pitchFamily="34" charset="-120"/>
              </a:rPr>
              <a:t>Intangibles and IP Attribution</a:t>
            </a:r>
            <a:endParaRPr lang="en-US" sz="1750" dirty="0"/>
          </a:p>
        </p:txBody>
      </p:sp>
      <p:sp>
        <p:nvSpPr>
          <p:cNvPr id="12" name="Text 10"/>
          <p:cNvSpPr/>
          <p:nvPr/>
        </p:nvSpPr>
        <p:spPr>
          <a:xfrm>
            <a:off x="988457" y="5804059"/>
            <a:ext cx="6030992" cy="1163955"/>
          </a:xfrm>
          <a:prstGeom prst="rect">
            <a:avLst/>
          </a:prstGeom>
          <a:noFill/>
          <a:ln/>
        </p:spPr>
        <p:txBody>
          <a:bodyPr wrap="square" lIns="0" tIns="0" rIns="0" bIns="0" rtlCol="0" anchor="t"/>
          <a:lstStyle/>
          <a:p>
            <a:pPr marL="0" indent="0" algn="l">
              <a:lnSpc>
                <a:spcPts val="2250"/>
              </a:lnSpc>
              <a:buNone/>
            </a:pPr>
            <a:r>
              <a:rPr lang="en-US" sz="1400" dirty="0">
                <a:solidFill>
                  <a:srgbClr val="15213F"/>
                </a:solidFill>
                <a:latin typeface="Roboto" pitchFamily="34" charset="0"/>
                <a:ea typeface="Roboto" pitchFamily="34" charset="-122"/>
                <a:cs typeface="Roboto" pitchFamily="34" charset="-120"/>
              </a:rPr>
              <a:t>When GCCs contribute to intangible development, authorities scrutinize whether compensation adequately reflects value creation. DEMPE analysis becomes central, with disputes over which entity owns resulting IP and how profits should be allocated.</a:t>
            </a:r>
            <a:endParaRPr lang="en-US" sz="1400" dirty="0"/>
          </a:p>
        </p:txBody>
      </p:sp>
      <p:sp>
        <p:nvSpPr>
          <p:cNvPr id="13" name="Shape 11"/>
          <p:cNvSpPr/>
          <p:nvPr/>
        </p:nvSpPr>
        <p:spPr>
          <a:xfrm>
            <a:off x="7406164" y="5206008"/>
            <a:ext cx="6440567" cy="2257782"/>
          </a:xfrm>
          <a:prstGeom prst="roundRect">
            <a:avLst>
              <a:gd name="adj" fmla="val 1209"/>
            </a:avLst>
          </a:prstGeom>
          <a:solidFill>
            <a:srgbClr val="FBFCFE"/>
          </a:solidFill>
          <a:ln w="22860">
            <a:solidFill>
              <a:srgbClr val="CFD2D8"/>
            </a:solidFill>
            <a:prstDash val="solid"/>
          </a:ln>
        </p:spPr>
        <p:txBody>
          <a:bodyPr/>
          <a:lstStyle/>
          <a:p>
            <a:endParaRPr lang="en-US"/>
          </a:p>
        </p:txBody>
      </p:sp>
      <p:sp>
        <p:nvSpPr>
          <p:cNvPr id="14" name="Text 12"/>
          <p:cNvSpPr/>
          <p:nvPr/>
        </p:nvSpPr>
        <p:spPr>
          <a:xfrm>
            <a:off x="7610951" y="5410795"/>
            <a:ext cx="4066699" cy="284202"/>
          </a:xfrm>
          <a:prstGeom prst="rect">
            <a:avLst/>
          </a:prstGeom>
          <a:noFill/>
          <a:ln/>
        </p:spPr>
        <p:txBody>
          <a:bodyPr wrap="none" lIns="0" tIns="0" rIns="0" bIns="0" rtlCol="0" anchor="t"/>
          <a:lstStyle/>
          <a:p>
            <a:pPr marL="0" indent="0" algn="l">
              <a:lnSpc>
                <a:spcPts val="2200"/>
              </a:lnSpc>
              <a:buNone/>
            </a:pPr>
            <a:r>
              <a:rPr lang="en-US" sz="1750" dirty="0">
                <a:solidFill>
                  <a:srgbClr val="15213F"/>
                </a:solidFill>
                <a:latin typeface="Roboto Slab" pitchFamily="34" charset="0"/>
                <a:ea typeface="Roboto Slab" pitchFamily="34" charset="-122"/>
                <a:cs typeface="Roboto Slab" pitchFamily="34" charset="-120"/>
              </a:rPr>
              <a:t>Documentation Adequacy and Quality</a:t>
            </a:r>
            <a:endParaRPr lang="en-US" sz="1750" dirty="0"/>
          </a:p>
        </p:txBody>
      </p:sp>
      <p:sp>
        <p:nvSpPr>
          <p:cNvPr id="15" name="Text 13"/>
          <p:cNvSpPr/>
          <p:nvPr/>
        </p:nvSpPr>
        <p:spPr>
          <a:xfrm>
            <a:off x="7610951" y="5804059"/>
            <a:ext cx="6030992" cy="1454944"/>
          </a:xfrm>
          <a:prstGeom prst="rect">
            <a:avLst/>
          </a:prstGeom>
          <a:noFill/>
          <a:ln/>
        </p:spPr>
        <p:txBody>
          <a:bodyPr wrap="square" lIns="0" tIns="0" rIns="0" bIns="0" rtlCol="0" anchor="t"/>
          <a:lstStyle/>
          <a:p>
            <a:pPr marL="0" indent="0" algn="l">
              <a:lnSpc>
                <a:spcPts val="2250"/>
              </a:lnSpc>
              <a:buNone/>
            </a:pPr>
            <a:r>
              <a:rPr lang="en-US" sz="1400" dirty="0">
                <a:solidFill>
                  <a:srgbClr val="15213F"/>
                </a:solidFill>
                <a:latin typeface="Roboto" pitchFamily="34" charset="0"/>
                <a:ea typeface="Roboto" pitchFamily="34" charset="-122"/>
                <a:cs typeface="Roboto" pitchFamily="34" charset="-120"/>
              </a:rPr>
              <a:t>Generic templates and boilerplate language are insufficient. Authorities demand specific evidence of value creation, decision-making loci, risk assumption, and asset ownership. Contemporaneous documentation requirements are strictly enforced with significant penalties for non-compliance.</a:t>
            </a:r>
            <a:endParaRPr lang="en-US" sz="1400" dirty="0"/>
          </a:p>
        </p:txBody>
      </p:sp>
    </p:spTree>
    <p:extLst>
      <p:ext uri="{BB962C8B-B14F-4D97-AF65-F5344CB8AC3E}">
        <p14:creationId xmlns:p14="http://schemas.microsoft.com/office/powerpoint/2010/main" val="1999239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sp>
        <p:nvSpPr>
          <p:cNvPr id="2" name="Text 0"/>
          <p:cNvSpPr/>
          <p:nvPr/>
        </p:nvSpPr>
        <p:spPr>
          <a:xfrm>
            <a:off x="770334" y="756523"/>
            <a:ext cx="6569393" cy="558760"/>
          </a:xfrm>
          <a:prstGeom prst="rect">
            <a:avLst/>
          </a:prstGeom>
          <a:noFill/>
          <a:ln/>
        </p:spPr>
        <p:txBody>
          <a:bodyPr wrap="none" lIns="0" tIns="0" rIns="0" bIns="0" rtlCol="0" anchor="t"/>
          <a:lstStyle/>
          <a:p>
            <a:pPr marL="0" indent="0" algn="l">
              <a:lnSpc>
                <a:spcPts val="4400"/>
              </a:lnSpc>
              <a:buNone/>
            </a:pPr>
            <a:r>
              <a:rPr lang="en-US" sz="3500" dirty="0">
                <a:solidFill>
                  <a:srgbClr val="3257B8"/>
                </a:solidFill>
                <a:latin typeface="Roboto Slab" pitchFamily="34" charset="0"/>
                <a:ea typeface="Roboto Slab" pitchFamily="34" charset="-122"/>
                <a:cs typeface="Roboto Slab" pitchFamily="34" charset="-120"/>
              </a:rPr>
              <a:t>TP &amp; Compliance Way Forward</a:t>
            </a:r>
            <a:endParaRPr lang="en-US" sz="3500" dirty="0"/>
          </a:p>
        </p:txBody>
      </p:sp>
      <p:sp>
        <p:nvSpPr>
          <p:cNvPr id="3" name="Text 1"/>
          <p:cNvSpPr/>
          <p:nvPr/>
        </p:nvSpPr>
        <p:spPr>
          <a:xfrm>
            <a:off x="770334" y="1672947"/>
            <a:ext cx="13089731" cy="572214"/>
          </a:xfrm>
          <a:prstGeom prst="rect">
            <a:avLst/>
          </a:prstGeom>
          <a:noFill/>
          <a:ln/>
        </p:spPr>
        <p:txBody>
          <a:bodyPr wrap="square" lIns="0" tIns="0" rIns="0" bIns="0" rtlCol="0" anchor="t"/>
          <a:lstStyle/>
          <a:p>
            <a:pPr marL="0" indent="0" algn="l">
              <a:lnSpc>
                <a:spcPts val="2250"/>
              </a:lnSpc>
              <a:buNone/>
            </a:pPr>
            <a:r>
              <a:rPr lang="en-US" sz="1400" dirty="0">
                <a:solidFill>
                  <a:srgbClr val="15213F"/>
                </a:solidFill>
                <a:latin typeface="Roboto" pitchFamily="34" charset="0"/>
                <a:ea typeface="Roboto" pitchFamily="34" charset="-122"/>
                <a:cs typeface="Roboto" pitchFamily="34" charset="-120"/>
              </a:rPr>
              <a:t>Navigating the complex transfer pricing and regulatory landscape requires a comprehensive, proactive approach combining technological investment, robust governance frameworks, and strategic planning. Organizations must move beyond reactive compliance to integrated tax strategy.</a:t>
            </a:r>
            <a:endParaRPr lang="en-US" sz="1400" dirty="0"/>
          </a:p>
        </p:txBody>
      </p:sp>
      <p:sp>
        <p:nvSpPr>
          <p:cNvPr id="4" name="Shape 2"/>
          <p:cNvSpPr/>
          <p:nvPr/>
        </p:nvSpPr>
        <p:spPr>
          <a:xfrm>
            <a:off x="770334" y="2446258"/>
            <a:ext cx="6455450" cy="536496"/>
          </a:xfrm>
          <a:prstGeom prst="roundRect">
            <a:avLst>
              <a:gd name="adj" fmla="val 480003"/>
            </a:avLst>
          </a:prstGeom>
          <a:solidFill>
            <a:srgbClr val="E9ECF2"/>
          </a:solidFill>
          <a:ln/>
        </p:spPr>
        <p:txBody>
          <a:bodyPr/>
          <a:lstStyle/>
          <a:p>
            <a:endParaRPr lang="en-US"/>
          </a:p>
        </p:txBody>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63935" y="2580323"/>
            <a:ext cx="268248" cy="268248"/>
          </a:xfrm>
          <a:prstGeom prst="rect">
            <a:avLst/>
          </a:prstGeom>
        </p:spPr>
      </p:pic>
      <p:sp>
        <p:nvSpPr>
          <p:cNvPr id="6" name="Text 3"/>
          <p:cNvSpPr/>
          <p:nvPr/>
        </p:nvSpPr>
        <p:spPr>
          <a:xfrm>
            <a:off x="949166" y="3161586"/>
            <a:ext cx="4068247" cy="279440"/>
          </a:xfrm>
          <a:prstGeom prst="rect">
            <a:avLst/>
          </a:prstGeom>
          <a:noFill/>
          <a:ln/>
        </p:spPr>
        <p:txBody>
          <a:bodyPr wrap="none" lIns="0" tIns="0" rIns="0" bIns="0" rtlCol="0" anchor="t"/>
          <a:lstStyle/>
          <a:p>
            <a:pPr marL="0" indent="0" algn="l">
              <a:lnSpc>
                <a:spcPts val="2200"/>
              </a:lnSpc>
              <a:buNone/>
            </a:pPr>
            <a:r>
              <a:rPr lang="en-US" sz="1750" dirty="0">
                <a:solidFill>
                  <a:srgbClr val="15213F"/>
                </a:solidFill>
                <a:latin typeface="Roboto Slab" pitchFamily="34" charset="0"/>
                <a:ea typeface="Roboto Slab" pitchFamily="34" charset="-122"/>
                <a:cs typeface="Roboto Slab" pitchFamily="34" charset="-120"/>
              </a:rPr>
              <a:t>Invest in TP Technology &amp; Automation</a:t>
            </a:r>
            <a:endParaRPr lang="en-US" sz="1750" dirty="0"/>
          </a:p>
        </p:txBody>
      </p:sp>
      <p:sp>
        <p:nvSpPr>
          <p:cNvPr id="7" name="Text 4"/>
          <p:cNvSpPr/>
          <p:nvPr/>
        </p:nvSpPr>
        <p:spPr>
          <a:xfrm>
            <a:off x="949166" y="3548301"/>
            <a:ext cx="6097786" cy="1144429"/>
          </a:xfrm>
          <a:prstGeom prst="rect">
            <a:avLst/>
          </a:prstGeom>
          <a:noFill/>
          <a:ln/>
        </p:spPr>
        <p:txBody>
          <a:bodyPr wrap="square" lIns="0" tIns="0" rIns="0" bIns="0" rtlCol="0" anchor="t"/>
          <a:lstStyle/>
          <a:p>
            <a:pPr marL="0" indent="0" algn="l">
              <a:lnSpc>
                <a:spcPts val="2250"/>
              </a:lnSpc>
              <a:buNone/>
            </a:pPr>
            <a:r>
              <a:rPr lang="en-US" sz="1400" dirty="0">
                <a:solidFill>
                  <a:srgbClr val="15213F"/>
                </a:solidFill>
                <a:latin typeface="Roboto" pitchFamily="34" charset="0"/>
                <a:ea typeface="Roboto" pitchFamily="34" charset="-122"/>
                <a:cs typeface="Roboto" pitchFamily="34" charset="-120"/>
              </a:rPr>
              <a:t>Deploy advanced transfer pricing software, automated benchmarking tools, and data analytics platforms to streamline compliance, improve accuracy, and enable real-time monitoring of transfer pricing positions across jurisdictions</a:t>
            </a:r>
            <a:endParaRPr lang="en-US" sz="1400" dirty="0"/>
          </a:p>
        </p:txBody>
      </p:sp>
      <p:sp>
        <p:nvSpPr>
          <p:cNvPr id="8" name="Shape 5"/>
          <p:cNvSpPr/>
          <p:nvPr/>
        </p:nvSpPr>
        <p:spPr>
          <a:xfrm>
            <a:off x="7404616" y="2446258"/>
            <a:ext cx="6455450" cy="536496"/>
          </a:xfrm>
          <a:prstGeom prst="roundRect">
            <a:avLst>
              <a:gd name="adj" fmla="val 480003"/>
            </a:avLst>
          </a:prstGeom>
          <a:solidFill>
            <a:srgbClr val="E9ECF2"/>
          </a:solidFill>
          <a:ln/>
        </p:spPr>
        <p:txBody>
          <a:bodyPr/>
          <a:lstStyle/>
          <a:p>
            <a:endParaRPr lang="en-US"/>
          </a:p>
        </p:txBody>
      </p:sp>
      <p:pic>
        <p:nvPicPr>
          <p:cNvPr id="9"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98217" y="2580323"/>
            <a:ext cx="268248" cy="268248"/>
          </a:xfrm>
          <a:prstGeom prst="rect">
            <a:avLst/>
          </a:prstGeom>
        </p:spPr>
      </p:pic>
      <p:sp>
        <p:nvSpPr>
          <p:cNvPr id="10" name="Text 6"/>
          <p:cNvSpPr/>
          <p:nvPr/>
        </p:nvSpPr>
        <p:spPr>
          <a:xfrm>
            <a:off x="7583448" y="3161586"/>
            <a:ext cx="4038719" cy="279440"/>
          </a:xfrm>
          <a:prstGeom prst="rect">
            <a:avLst/>
          </a:prstGeom>
          <a:noFill/>
          <a:ln/>
        </p:spPr>
        <p:txBody>
          <a:bodyPr wrap="none" lIns="0" tIns="0" rIns="0" bIns="0" rtlCol="0" anchor="t"/>
          <a:lstStyle/>
          <a:p>
            <a:pPr marL="0" indent="0" algn="l">
              <a:lnSpc>
                <a:spcPts val="2200"/>
              </a:lnSpc>
              <a:buNone/>
            </a:pPr>
            <a:r>
              <a:rPr lang="en-US" sz="1750" dirty="0">
                <a:solidFill>
                  <a:srgbClr val="15213F"/>
                </a:solidFill>
                <a:latin typeface="Roboto Slab" pitchFamily="34" charset="0"/>
                <a:ea typeface="Roboto Slab" pitchFamily="34" charset="-122"/>
                <a:cs typeface="Roboto Slab" pitchFamily="34" charset="-120"/>
              </a:rPr>
              <a:t>Strengthen Intercompany Agreements</a:t>
            </a:r>
            <a:endParaRPr lang="en-US" sz="1750" dirty="0"/>
          </a:p>
        </p:txBody>
      </p:sp>
      <p:sp>
        <p:nvSpPr>
          <p:cNvPr id="11" name="Text 7"/>
          <p:cNvSpPr/>
          <p:nvPr/>
        </p:nvSpPr>
        <p:spPr>
          <a:xfrm>
            <a:off x="7583448" y="3548301"/>
            <a:ext cx="6097786" cy="858322"/>
          </a:xfrm>
          <a:prstGeom prst="rect">
            <a:avLst/>
          </a:prstGeom>
          <a:noFill/>
          <a:ln/>
        </p:spPr>
        <p:txBody>
          <a:bodyPr wrap="square" lIns="0" tIns="0" rIns="0" bIns="0" rtlCol="0" anchor="t"/>
          <a:lstStyle/>
          <a:p>
            <a:pPr marL="0" indent="0" algn="l">
              <a:lnSpc>
                <a:spcPts val="2250"/>
              </a:lnSpc>
              <a:buNone/>
            </a:pPr>
            <a:r>
              <a:rPr lang="en-US" sz="1400" dirty="0">
                <a:solidFill>
                  <a:srgbClr val="15213F"/>
                </a:solidFill>
                <a:latin typeface="Roboto" pitchFamily="34" charset="0"/>
                <a:ea typeface="Roboto" pitchFamily="34" charset="-122"/>
                <a:cs typeface="Roboto" pitchFamily="34" charset="-120"/>
              </a:rPr>
              <a:t>Develop comprehensive, legally robust intercompany service agreements with clear functional analysis, risk allocation, payment terms, and performance metrics aligned with economic substance and value creation</a:t>
            </a:r>
            <a:endParaRPr lang="en-US" sz="1400" dirty="0"/>
          </a:p>
        </p:txBody>
      </p:sp>
      <p:sp>
        <p:nvSpPr>
          <p:cNvPr id="12" name="Shape 8"/>
          <p:cNvSpPr/>
          <p:nvPr/>
        </p:nvSpPr>
        <p:spPr>
          <a:xfrm>
            <a:off x="770334" y="5050393"/>
            <a:ext cx="6455450" cy="536496"/>
          </a:xfrm>
          <a:prstGeom prst="roundRect">
            <a:avLst>
              <a:gd name="adj" fmla="val 480003"/>
            </a:avLst>
          </a:prstGeom>
          <a:solidFill>
            <a:srgbClr val="E9ECF2"/>
          </a:solidFill>
          <a:ln/>
        </p:spPr>
        <p:txBody>
          <a:bodyPr/>
          <a:lstStyle/>
          <a:p>
            <a:endParaRPr lang="en-US"/>
          </a:p>
        </p:txBody>
      </p:sp>
      <p:pic>
        <p:nvPicPr>
          <p:cNvPr id="13"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63935" y="5184458"/>
            <a:ext cx="268248" cy="268248"/>
          </a:xfrm>
          <a:prstGeom prst="rect">
            <a:avLst/>
          </a:prstGeom>
        </p:spPr>
      </p:pic>
      <p:sp>
        <p:nvSpPr>
          <p:cNvPr id="14" name="Text 9"/>
          <p:cNvSpPr/>
          <p:nvPr/>
        </p:nvSpPr>
        <p:spPr>
          <a:xfrm>
            <a:off x="949166" y="5765721"/>
            <a:ext cx="3284458" cy="279440"/>
          </a:xfrm>
          <a:prstGeom prst="rect">
            <a:avLst/>
          </a:prstGeom>
          <a:noFill/>
          <a:ln/>
        </p:spPr>
        <p:txBody>
          <a:bodyPr wrap="none" lIns="0" tIns="0" rIns="0" bIns="0" rtlCol="0" anchor="t"/>
          <a:lstStyle/>
          <a:p>
            <a:pPr marL="0" indent="0" algn="l">
              <a:lnSpc>
                <a:spcPts val="2200"/>
              </a:lnSpc>
              <a:buNone/>
            </a:pPr>
            <a:r>
              <a:rPr lang="en-US" sz="1750" dirty="0">
                <a:solidFill>
                  <a:srgbClr val="15213F"/>
                </a:solidFill>
                <a:latin typeface="Roboto Slab" pitchFamily="34" charset="0"/>
                <a:ea typeface="Roboto Slab" pitchFamily="34" charset="-122"/>
                <a:cs typeface="Roboto Slab" pitchFamily="34" charset="-120"/>
              </a:rPr>
              <a:t>Annual Benchmarking Refresh</a:t>
            </a:r>
            <a:endParaRPr lang="en-US" sz="1750" dirty="0"/>
          </a:p>
        </p:txBody>
      </p:sp>
      <p:sp>
        <p:nvSpPr>
          <p:cNvPr id="15" name="Text 10"/>
          <p:cNvSpPr/>
          <p:nvPr/>
        </p:nvSpPr>
        <p:spPr>
          <a:xfrm>
            <a:off x="949166" y="6152436"/>
            <a:ext cx="6097786" cy="1144429"/>
          </a:xfrm>
          <a:prstGeom prst="rect">
            <a:avLst/>
          </a:prstGeom>
          <a:noFill/>
          <a:ln/>
        </p:spPr>
        <p:txBody>
          <a:bodyPr wrap="square" lIns="0" tIns="0" rIns="0" bIns="0" rtlCol="0" anchor="t"/>
          <a:lstStyle/>
          <a:p>
            <a:pPr marL="0" indent="0" algn="l">
              <a:lnSpc>
                <a:spcPts val="2250"/>
              </a:lnSpc>
              <a:buNone/>
            </a:pPr>
            <a:r>
              <a:rPr lang="en-US" sz="1400" dirty="0">
                <a:solidFill>
                  <a:srgbClr val="15213F"/>
                </a:solidFill>
                <a:latin typeface="Roboto" pitchFamily="34" charset="0"/>
                <a:ea typeface="Roboto" pitchFamily="34" charset="-122"/>
                <a:cs typeface="Roboto" pitchFamily="34" charset="-120"/>
              </a:rPr>
              <a:t>Conduct annual updates of benchmarking studies rather than relying on outdated analyses. Market conditions, functional profiles, and comparable company financials change rapidly, requiring current data for defensible positions</a:t>
            </a:r>
            <a:endParaRPr lang="en-US" sz="1400" dirty="0"/>
          </a:p>
        </p:txBody>
      </p:sp>
      <p:sp>
        <p:nvSpPr>
          <p:cNvPr id="16" name="Shape 11"/>
          <p:cNvSpPr/>
          <p:nvPr/>
        </p:nvSpPr>
        <p:spPr>
          <a:xfrm>
            <a:off x="7404616" y="5050393"/>
            <a:ext cx="6455450" cy="536496"/>
          </a:xfrm>
          <a:prstGeom prst="roundRect">
            <a:avLst>
              <a:gd name="adj" fmla="val 480003"/>
            </a:avLst>
          </a:prstGeom>
          <a:solidFill>
            <a:srgbClr val="E9ECF2"/>
          </a:solidFill>
          <a:ln/>
        </p:spPr>
        <p:txBody>
          <a:bodyPr/>
          <a:lstStyle/>
          <a:p>
            <a:endParaRPr lang="en-US"/>
          </a:p>
        </p:txBody>
      </p:sp>
      <p:pic>
        <p:nvPicPr>
          <p:cNvPr id="17"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498217" y="5184458"/>
            <a:ext cx="268248" cy="268248"/>
          </a:xfrm>
          <a:prstGeom prst="rect">
            <a:avLst/>
          </a:prstGeom>
        </p:spPr>
      </p:pic>
      <p:sp>
        <p:nvSpPr>
          <p:cNvPr id="18" name="Text 12"/>
          <p:cNvSpPr/>
          <p:nvPr/>
        </p:nvSpPr>
        <p:spPr>
          <a:xfrm>
            <a:off x="7583448" y="5765721"/>
            <a:ext cx="4363403" cy="279440"/>
          </a:xfrm>
          <a:prstGeom prst="rect">
            <a:avLst/>
          </a:prstGeom>
          <a:noFill/>
          <a:ln/>
        </p:spPr>
        <p:txBody>
          <a:bodyPr wrap="none" lIns="0" tIns="0" rIns="0" bIns="0" rtlCol="0" anchor="t"/>
          <a:lstStyle/>
          <a:p>
            <a:pPr marL="0" indent="0" algn="l">
              <a:lnSpc>
                <a:spcPts val="2200"/>
              </a:lnSpc>
              <a:buNone/>
            </a:pPr>
            <a:r>
              <a:rPr lang="en-US" sz="1750" dirty="0">
                <a:solidFill>
                  <a:srgbClr val="15213F"/>
                </a:solidFill>
                <a:latin typeface="Roboto Slab" pitchFamily="34" charset="0"/>
                <a:ea typeface="Roboto Slab" pitchFamily="34" charset="-122"/>
                <a:cs typeface="Roboto Slab" pitchFamily="34" charset="-120"/>
              </a:rPr>
              <a:t>Centralized Tax Governance Frameworks</a:t>
            </a:r>
            <a:endParaRPr lang="en-US" sz="1750" dirty="0"/>
          </a:p>
        </p:txBody>
      </p:sp>
      <p:sp>
        <p:nvSpPr>
          <p:cNvPr id="19" name="Text 13"/>
          <p:cNvSpPr/>
          <p:nvPr/>
        </p:nvSpPr>
        <p:spPr>
          <a:xfrm>
            <a:off x="7583448" y="6152436"/>
            <a:ext cx="6097786" cy="1144429"/>
          </a:xfrm>
          <a:prstGeom prst="rect">
            <a:avLst/>
          </a:prstGeom>
          <a:noFill/>
          <a:ln/>
        </p:spPr>
        <p:txBody>
          <a:bodyPr wrap="square" lIns="0" tIns="0" rIns="0" bIns="0" rtlCol="0" anchor="t"/>
          <a:lstStyle/>
          <a:p>
            <a:pPr marL="0" indent="0" algn="l">
              <a:lnSpc>
                <a:spcPts val="2250"/>
              </a:lnSpc>
              <a:buNone/>
            </a:pPr>
            <a:r>
              <a:rPr lang="en-US" sz="1400" dirty="0">
                <a:solidFill>
                  <a:srgbClr val="15213F"/>
                </a:solidFill>
                <a:latin typeface="Roboto" pitchFamily="34" charset="0"/>
                <a:ea typeface="Roboto" pitchFamily="34" charset="-122"/>
                <a:cs typeface="Roboto" pitchFamily="34" charset="-120"/>
              </a:rPr>
              <a:t>Establish enterprise-wide tax governance structures with clear accountability, standardized processes, consistent documentation requirements, and regular review protocols ensuring alignment across all GCC operations globally</a:t>
            </a:r>
            <a:endParaRPr lang="en-US" sz="14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088112"/>
            <a:ext cx="10701814" cy="620078"/>
          </a:xfrm>
          <a:prstGeom prst="rect">
            <a:avLst/>
          </a:prstGeom>
          <a:noFill/>
          <a:ln/>
        </p:spPr>
        <p:txBody>
          <a:bodyPr wrap="none" lIns="0" tIns="0" rIns="0" bIns="0" rtlCol="0" anchor="t"/>
          <a:lstStyle/>
          <a:p>
            <a:pPr marL="0" indent="0" algn="l">
              <a:lnSpc>
                <a:spcPts val="4850"/>
              </a:lnSpc>
              <a:buNone/>
            </a:pPr>
            <a:r>
              <a:rPr lang="en-US" sz="3900" dirty="0">
                <a:solidFill>
                  <a:srgbClr val="3257B8"/>
                </a:solidFill>
                <a:latin typeface="Roboto Slab" pitchFamily="34" charset="0"/>
                <a:ea typeface="Roboto Slab" pitchFamily="34" charset="-122"/>
                <a:cs typeface="Roboto Slab" pitchFamily="34" charset="-120"/>
              </a:rPr>
              <a:t>Dispute Resolution/Prevention Routes for GCC</a:t>
            </a:r>
            <a:endParaRPr lang="en-US" sz="3900" dirty="0"/>
          </a:p>
        </p:txBody>
      </p:sp>
      <p:sp>
        <p:nvSpPr>
          <p:cNvPr id="3" name="Text 1"/>
          <p:cNvSpPr/>
          <p:nvPr/>
        </p:nvSpPr>
        <p:spPr>
          <a:xfrm>
            <a:off x="793790" y="2105025"/>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15213F"/>
                </a:solidFill>
                <a:latin typeface="Roboto" pitchFamily="34" charset="0"/>
                <a:ea typeface="Roboto" pitchFamily="34" charset="-122"/>
                <a:cs typeface="Roboto" pitchFamily="34" charset="-120"/>
              </a:rPr>
              <a:t>India offers </a:t>
            </a:r>
            <a:r>
              <a:rPr lang="en-US" sz="1550" b="1" dirty="0">
                <a:solidFill>
                  <a:srgbClr val="15213F"/>
                </a:solidFill>
                <a:latin typeface="Roboto" pitchFamily="34" charset="0"/>
                <a:ea typeface="Roboto" pitchFamily="34" charset="-122"/>
                <a:cs typeface="Roboto" pitchFamily="34" charset="-120"/>
              </a:rPr>
              <a:t>multiple pathways</a:t>
            </a:r>
            <a:r>
              <a:rPr lang="en-US" sz="1550" dirty="0">
                <a:solidFill>
                  <a:srgbClr val="15213F"/>
                </a:solidFill>
                <a:latin typeface="Roboto" pitchFamily="34" charset="0"/>
                <a:ea typeface="Roboto" pitchFamily="34" charset="-122"/>
                <a:cs typeface="Roboto" pitchFamily="34" charset="-120"/>
              </a:rPr>
              <a:t> for resolving transfer pricing disputes, falling into four main categories. Strategic selection of the appropriate mechanism depends on case complexity, urgency, international implications, and cost-benefit considerations.</a:t>
            </a:r>
            <a:endParaRPr lang="en-US" sz="1550" dirty="0"/>
          </a:p>
        </p:txBody>
      </p:sp>
      <p:sp>
        <p:nvSpPr>
          <p:cNvPr id="4" name="Text 2"/>
          <p:cNvSpPr/>
          <p:nvPr/>
        </p:nvSpPr>
        <p:spPr>
          <a:xfrm>
            <a:off x="793790" y="2963347"/>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15213F"/>
                </a:solidFill>
                <a:latin typeface="Roboto Slab Light" pitchFamily="34" charset="0"/>
                <a:ea typeface="Roboto Slab Light" pitchFamily="34" charset="-122"/>
                <a:cs typeface="Roboto Slab Light" pitchFamily="34" charset="-120"/>
              </a:rPr>
              <a:t>01</a:t>
            </a:r>
            <a:endParaRPr lang="en-US" sz="1550" dirty="0"/>
          </a:p>
        </p:txBody>
      </p:sp>
      <p:pic>
        <p:nvPicPr>
          <p:cNvPr id="5" name="Image 0" descr="preencoded.png"/>
          <p:cNvPicPr>
            <a:picLocks noChangeAspect="1"/>
          </p:cNvPicPr>
          <p:nvPr/>
        </p:nvPicPr>
        <p:blipFill>
          <a:blip r:embed="rId3"/>
          <a:stretch>
            <a:fillRect/>
          </a:stretch>
        </p:blipFill>
        <p:spPr>
          <a:xfrm>
            <a:off x="793790" y="3277672"/>
            <a:ext cx="6422231" cy="22860"/>
          </a:xfrm>
          <a:prstGeom prst="rect">
            <a:avLst/>
          </a:prstGeom>
        </p:spPr>
      </p:pic>
      <p:sp>
        <p:nvSpPr>
          <p:cNvPr id="6" name="Text 3"/>
          <p:cNvSpPr/>
          <p:nvPr/>
        </p:nvSpPr>
        <p:spPr>
          <a:xfrm>
            <a:off x="793790" y="3422571"/>
            <a:ext cx="4288869" cy="310158"/>
          </a:xfrm>
          <a:prstGeom prst="rect">
            <a:avLst/>
          </a:prstGeom>
          <a:noFill/>
          <a:ln/>
        </p:spPr>
        <p:txBody>
          <a:bodyPr wrap="none" lIns="0" tIns="0" rIns="0" bIns="0" rtlCol="0" anchor="t"/>
          <a:lstStyle/>
          <a:p>
            <a:pPr marL="0" indent="0" algn="l">
              <a:lnSpc>
                <a:spcPts val="2400"/>
              </a:lnSpc>
              <a:buNone/>
            </a:pPr>
            <a:r>
              <a:rPr lang="en-US" sz="1950" dirty="0">
                <a:solidFill>
                  <a:srgbClr val="15213F"/>
                </a:solidFill>
                <a:latin typeface="Roboto Slab" pitchFamily="34" charset="0"/>
                <a:ea typeface="Roboto Slab" pitchFamily="34" charset="-122"/>
                <a:cs typeface="Roboto Slab" pitchFamily="34" charset="-120"/>
              </a:rPr>
              <a:t>Pre-Dispute Prevention Mechanisms</a:t>
            </a:r>
            <a:endParaRPr lang="en-US" sz="1950" dirty="0"/>
          </a:p>
        </p:txBody>
      </p:sp>
      <p:sp>
        <p:nvSpPr>
          <p:cNvPr id="7" name="Text 4"/>
          <p:cNvSpPr/>
          <p:nvPr/>
        </p:nvSpPr>
        <p:spPr>
          <a:xfrm>
            <a:off x="793790" y="3851791"/>
            <a:ext cx="6422231" cy="952619"/>
          </a:xfrm>
          <a:prstGeom prst="rect">
            <a:avLst/>
          </a:prstGeom>
          <a:noFill/>
          <a:ln/>
        </p:spPr>
        <p:txBody>
          <a:bodyPr wrap="square" lIns="0" tIns="0" rIns="0" bIns="0" rtlCol="0" anchor="t"/>
          <a:lstStyle/>
          <a:p>
            <a:pPr marL="0" indent="0" algn="l">
              <a:lnSpc>
                <a:spcPts val="2500"/>
              </a:lnSpc>
              <a:buNone/>
            </a:pPr>
            <a:r>
              <a:rPr lang="en-US" sz="1550" dirty="0">
                <a:solidFill>
                  <a:srgbClr val="15213F"/>
                </a:solidFill>
                <a:latin typeface="Roboto" pitchFamily="34" charset="0"/>
                <a:ea typeface="Roboto" pitchFamily="34" charset="-122"/>
                <a:cs typeface="Roboto" pitchFamily="34" charset="-120"/>
              </a:rPr>
              <a:t>Proactive approaches including Advance Pricing Agreements (APA) and Safe Harbour Rules (SHR) that establish acceptable transfer pricing methodologies before disputes arise</a:t>
            </a:r>
            <a:endParaRPr lang="en-US" sz="1550" dirty="0"/>
          </a:p>
        </p:txBody>
      </p:sp>
      <p:sp>
        <p:nvSpPr>
          <p:cNvPr id="8" name="Text 5"/>
          <p:cNvSpPr/>
          <p:nvPr/>
        </p:nvSpPr>
        <p:spPr>
          <a:xfrm>
            <a:off x="7414379" y="2963347"/>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15213F"/>
                </a:solidFill>
                <a:latin typeface="Roboto Slab Light" pitchFamily="34" charset="0"/>
                <a:ea typeface="Roboto Slab Light" pitchFamily="34" charset="-122"/>
                <a:cs typeface="Roboto Slab Light" pitchFamily="34" charset="-120"/>
              </a:rPr>
              <a:t>02</a:t>
            </a:r>
            <a:endParaRPr lang="en-US" sz="1550" dirty="0"/>
          </a:p>
        </p:txBody>
      </p:sp>
      <p:pic>
        <p:nvPicPr>
          <p:cNvPr id="9" name="Image 1" descr="preencoded.png"/>
          <p:cNvPicPr>
            <a:picLocks noChangeAspect="1"/>
          </p:cNvPicPr>
          <p:nvPr/>
        </p:nvPicPr>
        <p:blipFill>
          <a:blip r:embed="rId3"/>
          <a:stretch>
            <a:fillRect/>
          </a:stretch>
        </p:blipFill>
        <p:spPr>
          <a:xfrm>
            <a:off x="7414379" y="3277672"/>
            <a:ext cx="6422231" cy="22860"/>
          </a:xfrm>
          <a:prstGeom prst="rect">
            <a:avLst/>
          </a:prstGeom>
        </p:spPr>
      </p:pic>
      <p:sp>
        <p:nvSpPr>
          <p:cNvPr id="10" name="Text 6"/>
          <p:cNvSpPr/>
          <p:nvPr/>
        </p:nvSpPr>
        <p:spPr>
          <a:xfrm>
            <a:off x="7414379" y="3422571"/>
            <a:ext cx="5616178" cy="310158"/>
          </a:xfrm>
          <a:prstGeom prst="rect">
            <a:avLst/>
          </a:prstGeom>
          <a:noFill/>
          <a:ln/>
        </p:spPr>
        <p:txBody>
          <a:bodyPr wrap="none" lIns="0" tIns="0" rIns="0" bIns="0" rtlCol="0" anchor="t"/>
          <a:lstStyle/>
          <a:p>
            <a:pPr marL="0" indent="0" algn="l">
              <a:lnSpc>
                <a:spcPts val="2400"/>
              </a:lnSpc>
              <a:buNone/>
            </a:pPr>
            <a:r>
              <a:rPr lang="en-US" sz="1950" dirty="0">
                <a:solidFill>
                  <a:srgbClr val="15213F"/>
                </a:solidFill>
                <a:latin typeface="Roboto Slab" pitchFamily="34" charset="0"/>
                <a:ea typeface="Roboto Slab" pitchFamily="34" charset="-122"/>
                <a:cs typeface="Roboto Slab" pitchFamily="34" charset="-120"/>
              </a:rPr>
              <a:t>Administrative Dispute Mechanisms (Domestic)</a:t>
            </a:r>
            <a:endParaRPr lang="en-US" sz="1950" dirty="0"/>
          </a:p>
        </p:txBody>
      </p:sp>
      <p:sp>
        <p:nvSpPr>
          <p:cNvPr id="11" name="Text 7"/>
          <p:cNvSpPr/>
          <p:nvPr/>
        </p:nvSpPr>
        <p:spPr>
          <a:xfrm>
            <a:off x="7414379" y="3851791"/>
            <a:ext cx="6422231" cy="952619"/>
          </a:xfrm>
          <a:prstGeom prst="rect">
            <a:avLst/>
          </a:prstGeom>
          <a:noFill/>
          <a:ln/>
        </p:spPr>
        <p:txBody>
          <a:bodyPr wrap="square" lIns="0" tIns="0" rIns="0" bIns="0" rtlCol="0" anchor="t"/>
          <a:lstStyle/>
          <a:p>
            <a:pPr marL="0" indent="0" algn="l">
              <a:lnSpc>
                <a:spcPts val="2500"/>
              </a:lnSpc>
              <a:buNone/>
            </a:pPr>
            <a:r>
              <a:rPr lang="en-US" sz="1550" dirty="0">
                <a:solidFill>
                  <a:srgbClr val="15213F"/>
                </a:solidFill>
                <a:latin typeface="Roboto" pitchFamily="34" charset="0"/>
                <a:ea typeface="Roboto" pitchFamily="34" charset="-122"/>
                <a:cs typeface="Roboto" pitchFamily="34" charset="-120"/>
              </a:rPr>
              <a:t>Domestic resolution processes including Transfer Pricing Officer (TPO) review, Dispute Resolution Panel (DRP), and Commissioner of Income Tax (Appeals) [CIT(A)] proceedings</a:t>
            </a:r>
            <a:endParaRPr lang="en-US" sz="1550" dirty="0"/>
          </a:p>
        </p:txBody>
      </p:sp>
      <p:sp>
        <p:nvSpPr>
          <p:cNvPr id="12" name="Text 8"/>
          <p:cNvSpPr/>
          <p:nvPr/>
        </p:nvSpPr>
        <p:spPr>
          <a:xfrm>
            <a:off x="793790" y="5151596"/>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15213F"/>
                </a:solidFill>
                <a:latin typeface="Roboto Slab Light" pitchFamily="34" charset="0"/>
                <a:ea typeface="Roboto Slab Light" pitchFamily="34" charset="-122"/>
                <a:cs typeface="Roboto Slab Light" pitchFamily="34" charset="-120"/>
              </a:rPr>
              <a:t>03</a:t>
            </a:r>
            <a:endParaRPr lang="en-US" sz="1550" dirty="0"/>
          </a:p>
        </p:txBody>
      </p:sp>
      <p:pic>
        <p:nvPicPr>
          <p:cNvPr id="13" name="Image 2" descr="preencoded.png"/>
          <p:cNvPicPr>
            <a:picLocks noChangeAspect="1"/>
          </p:cNvPicPr>
          <p:nvPr/>
        </p:nvPicPr>
        <p:blipFill>
          <a:blip r:embed="rId3"/>
          <a:stretch>
            <a:fillRect/>
          </a:stretch>
        </p:blipFill>
        <p:spPr>
          <a:xfrm>
            <a:off x="793790" y="5446038"/>
            <a:ext cx="6422231" cy="22860"/>
          </a:xfrm>
          <a:prstGeom prst="rect">
            <a:avLst/>
          </a:prstGeom>
        </p:spPr>
      </p:pic>
      <p:sp>
        <p:nvSpPr>
          <p:cNvPr id="14" name="Text 9"/>
          <p:cNvSpPr/>
          <p:nvPr/>
        </p:nvSpPr>
        <p:spPr>
          <a:xfrm>
            <a:off x="793790" y="5610820"/>
            <a:ext cx="5412224" cy="310158"/>
          </a:xfrm>
          <a:prstGeom prst="rect">
            <a:avLst/>
          </a:prstGeom>
          <a:noFill/>
          <a:ln/>
        </p:spPr>
        <p:txBody>
          <a:bodyPr wrap="none" lIns="0" tIns="0" rIns="0" bIns="0" rtlCol="0" anchor="t"/>
          <a:lstStyle/>
          <a:p>
            <a:pPr marL="0" indent="0" algn="l">
              <a:lnSpc>
                <a:spcPts val="2400"/>
              </a:lnSpc>
              <a:buNone/>
            </a:pPr>
            <a:r>
              <a:rPr lang="en-US" sz="1950" dirty="0">
                <a:solidFill>
                  <a:srgbClr val="15213F"/>
                </a:solidFill>
                <a:latin typeface="Roboto Slab" pitchFamily="34" charset="0"/>
                <a:ea typeface="Roboto Slab" pitchFamily="34" charset="-122"/>
                <a:cs typeface="Roboto Slab" pitchFamily="34" charset="-120"/>
              </a:rPr>
              <a:t>Treaty-Based International Dispute Resolution</a:t>
            </a:r>
            <a:endParaRPr lang="en-US" sz="1950" dirty="0"/>
          </a:p>
        </p:txBody>
      </p:sp>
      <p:sp>
        <p:nvSpPr>
          <p:cNvPr id="15" name="Text 10"/>
          <p:cNvSpPr/>
          <p:nvPr/>
        </p:nvSpPr>
        <p:spPr>
          <a:xfrm>
            <a:off x="793790" y="6040041"/>
            <a:ext cx="6422231" cy="952619"/>
          </a:xfrm>
          <a:prstGeom prst="rect">
            <a:avLst/>
          </a:prstGeom>
          <a:noFill/>
          <a:ln/>
        </p:spPr>
        <p:txBody>
          <a:bodyPr wrap="square" lIns="0" tIns="0" rIns="0" bIns="0" rtlCol="0" anchor="t"/>
          <a:lstStyle/>
          <a:p>
            <a:pPr marL="0" indent="0" algn="l">
              <a:lnSpc>
                <a:spcPts val="2500"/>
              </a:lnSpc>
              <a:buNone/>
            </a:pPr>
            <a:r>
              <a:rPr lang="en-US" sz="1550" dirty="0">
                <a:solidFill>
                  <a:srgbClr val="15213F"/>
                </a:solidFill>
                <a:latin typeface="Roboto" pitchFamily="34" charset="0"/>
                <a:ea typeface="Roboto" pitchFamily="34" charset="-122"/>
                <a:cs typeface="Roboto" pitchFamily="34" charset="-120"/>
              </a:rPr>
              <a:t>Mutual Agreement Procedure (MAP) under Double Taxation Avoidance Agreements providing bilateral resolution mechanisms to eliminate double taxation</a:t>
            </a:r>
            <a:endParaRPr lang="en-US" sz="1550" dirty="0"/>
          </a:p>
        </p:txBody>
      </p:sp>
      <p:sp>
        <p:nvSpPr>
          <p:cNvPr id="16" name="Text 11"/>
          <p:cNvSpPr/>
          <p:nvPr/>
        </p:nvSpPr>
        <p:spPr>
          <a:xfrm>
            <a:off x="7414379" y="5151596"/>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15213F"/>
                </a:solidFill>
                <a:latin typeface="Roboto Slab Light" pitchFamily="34" charset="0"/>
                <a:ea typeface="Roboto Slab Light" pitchFamily="34" charset="-122"/>
                <a:cs typeface="Roboto Slab Light" pitchFamily="34" charset="-120"/>
              </a:rPr>
              <a:t>04</a:t>
            </a:r>
            <a:endParaRPr lang="en-US" sz="1550" dirty="0"/>
          </a:p>
        </p:txBody>
      </p:sp>
      <p:pic>
        <p:nvPicPr>
          <p:cNvPr id="17" name="Image 3" descr="preencoded.png"/>
          <p:cNvPicPr>
            <a:picLocks noChangeAspect="1"/>
          </p:cNvPicPr>
          <p:nvPr/>
        </p:nvPicPr>
        <p:blipFill>
          <a:blip r:embed="rId3"/>
          <a:stretch>
            <a:fillRect/>
          </a:stretch>
        </p:blipFill>
        <p:spPr>
          <a:xfrm>
            <a:off x="7414379" y="5446038"/>
            <a:ext cx="6422231" cy="22860"/>
          </a:xfrm>
          <a:prstGeom prst="rect">
            <a:avLst/>
          </a:prstGeom>
        </p:spPr>
      </p:pic>
      <p:sp>
        <p:nvSpPr>
          <p:cNvPr id="18" name="Text 12"/>
          <p:cNvSpPr/>
          <p:nvPr/>
        </p:nvSpPr>
        <p:spPr>
          <a:xfrm>
            <a:off x="7414379" y="561082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5213F"/>
                </a:solidFill>
                <a:latin typeface="Roboto Slab" pitchFamily="34" charset="0"/>
                <a:ea typeface="Roboto Slab" pitchFamily="34" charset="-122"/>
                <a:cs typeface="Roboto Slab" pitchFamily="34" charset="-120"/>
              </a:rPr>
              <a:t>Litigation Route</a:t>
            </a:r>
            <a:endParaRPr lang="en-US" sz="1950" dirty="0"/>
          </a:p>
        </p:txBody>
      </p:sp>
      <p:sp>
        <p:nvSpPr>
          <p:cNvPr id="19" name="Text 13"/>
          <p:cNvSpPr/>
          <p:nvPr/>
        </p:nvSpPr>
        <p:spPr>
          <a:xfrm>
            <a:off x="7414379" y="6040041"/>
            <a:ext cx="6422231" cy="952619"/>
          </a:xfrm>
          <a:prstGeom prst="rect">
            <a:avLst/>
          </a:prstGeom>
          <a:noFill/>
          <a:ln/>
        </p:spPr>
        <p:txBody>
          <a:bodyPr wrap="square" lIns="0" tIns="0" rIns="0" bIns="0" rtlCol="0" anchor="t"/>
          <a:lstStyle/>
          <a:p>
            <a:pPr marL="0" indent="0" algn="l">
              <a:lnSpc>
                <a:spcPts val="2500"/>
              </a:lnSpc>
              <a:buNone/>
            </a:pPr>
            <a:r>
              <a:rPr lang="en-US" sz="1550" dirty="0">
                <a:solidFill>
                  <a:srgbClr val="15213F"/>
                </a:solidFill>
                <a:latin typeface="Roboto" pitchFamily="34" charset="0"/>
                <a:ea typeface="Roboto" pitchFamily="34" charset="-122"/>
                <a:cs typeface="Roboto" pitchFamily="34" charset="-120"/>
              </a:rPr>
              <a:t>Formal judicial proceedings through Income Tax Appellate Tribunal (ITAT), High Court (HC), and Supreme Court (SC) when administrative remedies are exhausted or legal interpretation is required</a:t>
            </a:r>
            <a:endParaRPr lang="en-US" sz="1550" dirty="0"/>
          </a:p>
        </p:txBody>
      </p:sp>
    </p:spTree>
    <p:extLst>
      <p:ext uri="{BB962C8B-B14F-4D97-AF65-F5344CB8AC3E}">
        <p14:creationId xmlns:p14="http://schemas.microsoft.com/office/powerpoint/2010/main" val="461741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19720" y="720804"/>
            <a:ext cx="7317700" cy="449580"/>
          </a:xfrm>
          <a:prstGeom prst="rect">
            <a:avLst/>
          </a:prstGeom>
          <a:noFill/>
          <a:ln/>
        </p:spPr>
        <p:txBody>
          <a:bodyPr wrap="none" lIns="0" tIns="0" rIns="0" bIns="0" rtlCol="0" anchor="t"/>
          <a:lstStyle/>
          <a:p>
            <a:pPr marL="0" indent="0" algn="l">
              <a:lnSpc>
                <a:spcPts val="3500"/>
              </a:lnSpc>
              <a:buNone/>
            </a:pPr>
            <a:r>
              <a:rPr lang="en-US" sz="2800" dirty="0">
                <a:solidFill>
                  <a:srgbClr val="3257B8"/>
                </a:solidFill>
                <a:latin typeface="Roboto Slab" pitchFamily="34" charset="0"/>
                <a:ea typeface="Roboto Slab" pitchFamily="34" charset="-122"/>
                <a:cs typeface="Roboto Slab" pitchFamily="34" charset="-120"/>
              </a:rPr>
              <a:t>Dispute Resolution/Prevention Comparison</a:t>
            </a:r>
            <a:endParaRPr lang="en-US" sz="2800" dirty="0"/>
          </a:p>
        </p:txBody>
      </p:sp>
      <p:sp>
        <p:nvSpPr>
          <p:cNvPr id="3" name="Text 1"/>
          <p:cNvSpPr/>
          <p:nvPr/>
        </p:nvSpPr>
        <p:spPr>
          <a:xfrm>
            <a:off x="619720" y="1458039"/>
            <a:ext cx="13390959" cy="460057"/>
          </a:xfrm>
          <a:prstGeom prst="rect">
            <a:avLst/>
          </a:prstGeom>
          <a:noFill/>
          <a:ln/>
        </p:spPr>
        <p:txBody>
          <a:bodyPr wrap="square" lIns="0" tIns="0" rIns="0" bIns="0" rtlCol="0" anchor="t"/>
          <a:lstStyle/>
          <a:p>
            <a:pPr marL="0" indent="0" algn="l">
              <a:lnSpc>
                <a:spcPts val="1800"/>
              </a:lnSpc>
              <a:buNone/>
            </a:pPr>
            <a:r>
              <a:rPr lang="en-US" sz="1100" dirty="0">
                <a:solidFill>
                  <a:srgbClr val="15213F"/>
                </a:solidFill>
                <a:latin typeface="Roboto" pitchFamily="34" charset="0"/>
                <a:ea typeface="Roboto" pitchFamily="34" charset="-122"/>
                <a:cs typeface="Roboto" pitchFamily="34" charset="-120"/>
              </a:rPr>
              <a:t>Each dispute resolution mechanism offers distinct advantages and limitations. Understanding these trade-offs enables strategic decision-making aligned with business objectives, risk tolerance, and resource availability.</a:t>
            </a:r>
            <a:endParaRPr lang="en-US" sz="1100" dirty="0"/>
          </a:p>
        </p:txBody>
      </p:sp>
      <p:sp>
        <p:nvSpPr>
          <p:cNvPr id="4" name="Shape 2"/>
          <p:cNvSpPr/>
          <p:nvPr/>
        </p:nvSpPr>
        <p:spPr>
          <a:xfrm>
            <a:off x="619720" y="2079903"/>
            <a:ext cx="13390959" cy="5428774"/>
          </a:xfrm>
          <a:prstGeom prst="roundRect">
            <a:avLst>
              <a:gd name="adj" fmla="val 398"/>
            </a:avLst>
          </a:prstGeom>
          <a:noFill/>
          <a:ln w="7620">
            <a:solidFill>
              <a:srgbClr val="000000">
                <a:alpha val="8000"/>
              </a:srgbClr>
            </a:solidFill>
            <a:prstDash val="solid"/>
          </a:ln>
        </p:spPr>
        <p:txBody>
          <a:bodyPr/>
          <a:lstStyle/>
          <a:p>
            <a:endParaRPr lang="en-US"/>
          </a:p>
        </p:txBody>
      </p:sp>
      <p:sp>
        <p:nvSpPr>
          <p:cNvPr id="5" name="Shape 3"/>
          <p:cNvSpPr/>
          <p:nvPr/>
        </p:nvSpPr>
        <p:spPr>
          <a:xfrm>
            <a:off x="627340" y="2087523"/>
            <a:ext cx="13378339" cy="417909"/>
          </a:xfrm>
          <a:prstGeom prst="rect">
            <a:avLst/>
          </a:prstGeom>
          <a:solidFill>
            <a:srgbClr val="FFFFFF">
              <a:alpha val="4000"/>
            </a:srgbClr>
          </a:solidFill>
          <a:ln/>
        </p:spPr>
        <p:txBody>
          <a:bodyPr/>
          <a:lstStyle/>
          <a:p>
            <a:endParaRPr lang="en-US"/>
          </a:p>
        </p:txBody>
      </p:sp>
      <p:sp>
        <p:nvSpPr>
          <p:cNvPr id="6" name="Text 4"/>
          <p:cNvSpPr/>
          <p:nvPr/>
        </p:nvSpPr>
        <p:spPr>
          <a:xfrm>
            <a:off x="771406" y="2181463"/>
            <a:ext cx="1938218" cy="230029"/>
          </a:xfrm>
          <a:prstGeom prst="rect">
            <a:avLst/>
          </a:prstGeom>
          <a:noFill/>
          <a:ln/>
        </p:spPr>
        <p:txBody>
          <a:bodyPr wrap="none" lIns="0" tIns="0" rIns="0" bIns="0" rtlCol="0" anchor="t"/>
          <a:lstStyle/>
          <a:p>
            <a:pPr marL="0" indent="0" algn="l">
              <a:lnSpc>
                <a:spcPts val="1800"/>
              </a:lnSpc>
              <a:buNone/>
            </a:pPr>
            <a:r>
              <a:rPr lang="en-US" sz="1100" b="1" dirty="0">
                <a:solidFill>
                  <a:srgbClr val="15213F"/>
                </a:solidFill>
                <a:latin typeface="Roboto" pitchFamily="34" charset="0"/>
                <a:ea typeface="Roboto" pitchFamily="34" charset="-122"/>
                <a:cs typeface="Roboto" pitchFamily="34" charset="-120"/>
              </a:rPr>
              <a:t>Route</a:t>
            </a:r>
            <a:endParaRPr lang="en-US" sz="1100" dirty="0"/>
          </a:p>
        </p:txBody>
      </p:sp>
      <p:sp>
        <p:nvSpPr>
          <p:cNvPr id="7" name="Text 5"/>
          <p:cNvSpPr/>
          <p:nvPr/>
        </p:nvSpPr>
        <p:spPr>
          <a:xfrm>
            <a:off x="3004899" y="2181463"/>
            <a:ext cx="1934408" cy="230029"/>
          </a:xfrm>
          <a:prstGeom prst="rect">
            <a:avLst/>
          </a:prstGeom>
          <a:noFill/>
          <a:ln/>
        </p:spPr>
        <p:txBody>
          <a:bodyPr wrap="none" lIns="0" tIns="0" rIns="0" bIns="0" rtlCol="0" anchor="t"/>
          <a:lstStyle/>
          <a:p>
            <a:pPr marL="0" indent="0" algn="l">
              <a:lnSpc>
                <a:spcPts val="1800"/>
              </a:lnSpc>
              <a:buNone/>
            </a:pPr>
            <a:r>
              <a:rPr lang="en-US" sz="1100" b="1" dirty="0">
                <a:solidFill>
                  <a:srgbClr val="15213F"/>
                </a:solidFill>
                <a:latin typeface="Roboto" pitchFamily="34" charset="0"/>
                <a:ea typeface="Roboto" pitchFamily="34" charset="-122"/>
                <a:cs typeface="Roboto" pitchFamily="34" charset="-120"/>
              </a:rPr>
              <a:t>Purpose</a:t>
            </a:r>
            <a:endParaRPr lang="en-US" sz="1100" dirty="0"/>
          </a:p>
        </p:txBody>
      </p:sp>
      <p:sp>
        <p:nvSpPr>
          <p:cNvPr id="8" name="Text 6"/>
          <p:cNvSpPr/>
          <p:nvPr/>
        </p:nvSpPr>
        <p:spPr>
          <a:xfrm>
            <a:off x="5234583" y="2181463"/>
            <a:ext cx="1934408" cy="230029"/>
          </a:xfrm>
          <a:prstGeom prst="rect">
            <a:avLst/>
          </a:prstGeom>
          <a:noFill/>
          <a:ln/>
        </p:spPr>
        <p:txBody>
          <a:bodyPr wrap="none" lIns="0" tIns="0" rIns="0" bIns="0" rtlCol="0" anchor="t"/>
          <a:lstStyle/>
          <a:p>
            <a:pPr marL="0" indent="0" algn="l">
              <a:lnSpc>
                <a:spcPts val="1800"/>
              </a:lnSpc>
              <a:buNone/>
            </a:pPr>
            <a:r>
              <a:rPr lang="en-US" sz="1100" b="1" dirty="0">
                <a:solidFill>
                  <a:srgbClr val="15213F"/>
                </a:solidFill>
                <a:latin typeface="Roboto" pitchFamily="34" charset="0"/>
                <a:ea typeface="Roboto" pitchFamily="34" charset="-122"/>
                <a:cs typeface="Roboto" pitchFamily="34" charset="-120"/>
              </a:rPr>
              <a:t>Suitable For</a:t>
            </a:r>
            <a:endParaRPr lang="en-US" sz="1100" dirty="0"/>
          </a:p>
        </p:txBody>
      </p:sp>
      <p:sp>
        <p:nvSpPr>
          <p:cNvPr id="9" name="Text 7"/>
          <p:cNvSpPr/>
          <p:nvPr/>
        </p:nvSpPr>
        <p:spPr>
          <a:xfrm>
            <a:off x="7464266" y="2181463"/>
            <a:ext cx="1934408" cy="230029"/>
          </a:xfrm>
          <a:prstGeom prst="rect">
            <a:avLst/>
          </a:prstGeom>
          <a:noFill/>
          <a:ln/>
        </p:spPr>
        <p:txBody>
          <a:bodyPr wrap="none" lIns="0" tIns="0" rIns="0" bIns="0" rtlCol="0" anchor="t"/>
          <a:lstStyle/>
          <a:p>
            <a:pPr marL="0" indent="0" algn="l">
              <a:lnSpc>
                <a:spcPts val="1800"/>
              </a:lnSpc>
              <a:buNone/>
            </a:pPr>
            <a:r>
              <a:rPr lang="en-US" sz="1100" b="1" dirty="0">
                <a:solidFill>
                  <a:srgbClr val="15213F"/>
                </a:solidFill>
                <a:latin typeface="Roboto" pitchFamily="34" charset="0"/>
                <a:ea typeface="Roboto" pitchFamily="34" charset="-122"/>
                <a:cs typeface="Roboto" pitchFamily="34" charset="-120"/>
              </a:rPr>
              <a:t>Time</a:t>
            </a:r>
            <a:endParaRPr lang="en-US" sz="1100" dirty="0"/>
          </a:p>
        </p:txBody>
      </p:sp>
      <p:sp>
        <p:nvSpPr>
          <p:cNvPr id="10" name="Text 8"/>
          <p:cNvSpPr/>
          <p:nvPr/>
        </p:nvSpPr>
        <p:spPr>
          <a:xfrm>
            <a:off x="9693950" y="2181463"/>
            <a:ext cx="1934408" cy="230029"/>
          </a:xfrm>
          <a:prstGeom prst="rect">
            <a:avLst/>
          </a:prstGeom>
          <a:noFill/>
          <a:ln/>
        </p:spPr>
        <p:txBody>
          <a:bodyPr wrap="none" lIns="0" tIns="0" rIns="0" bIns="0" rtlCol="0" anchor="t"/>
          <a:lstStyle/>
          <a:p>
            <a:pPr marL="0" indent="0" algn="l">
              <a:lnSpc>
                <a:spcPts val="1800"/>
              </a:lnSpc>
              <a:buNone/>
            </a:pPr>
            <a:r>
              <a:rPr lang="en-US" sz="1100" b="1" dirty="0">
                <a:solidFill>
                  <a:srgbClr val="15213F"/>
                </a:solidFill>
                <a:latin typeface="Roboto" pitchFamily="34" charset="0"/>
                <a:ea typeface="Roboto" pitchFamily="34" charset="-122"/>
                <a:cs typeface="Roboto" pitchFamily="34" charset="-120"/>
              </a:rPr>
              <a:t>Markup Range</a:t>
            </a:r>
            <a:endParaRPr lang="en-US" sz="1100" dirty="0"/>
          </a:p>
        </p:txBody>
      </p:sp>
      <p:sp>
        <p:nvSpPr>
          <p:cNvPr id="11" name="Text 9"/>
          <p:cNvSpPr/>
          <p:nvPr/>
        </p:nvSpPr>
        <p:spPr>
          <a:xfrm>
            <a:off x="11923633" y="2181463"/>
            <a:ext cx="1938218" cy="230029"/>
          </a:xfrm>
          <a:prstGeom prst="rect">
            <a:avLst/>
          </a:prstGeom>
          <a:noFill/>
          <a:ln/>
        </p:spPr>
        <p:txBody>
          <a:bodyPr wrap="none" lIns="0" tIns="0" rIns="0" bIns="0" rtlCol="0" anchor="t"/>
          <a:lstStyle/>
          <a:p>
            <a:pPr marL="0" indent="0" algn="l">
              <a:lnSpc>
                <a:spcPts val="1800"/>
              </a:lnSpc>
              <a:buNone/>
            </a:pPr>
            <a:r>
              <a:rPr lang="en-US" sz="1100" b="1" dirty="0">
                <a:solidFill>
                  <a:srgbClr val="15213F"/>
                </a:solidFill>
                <a:latin typeface="Roboto" pitchFamily="34" charset="0"/>
                <a:ea typeface="Roboto" pitchFamily="34" charset="-122"/>
                <a:cs typeface="Roboto" pitchFamily="34" charset="-120"/>
              </a:rPr>
              <a:t>Binding?</a:t>
            </a:r>
            <a:endParaRPr lang="en-US" sz="1100" dirty="0"/>
          </a:p>
        </p:txBody>
      </p:sp>
      <p:sp>
        <p:nvSpPr>
          <p:cNvPr id="12" name="Shape 10"/>
          <p:cNvSpPr/>
          <p:nvPr/>
        </p:nvSpPr>
        <p:spPr>
          <a:xfrm>
            <a:off x="627340" y="2505432"/>
            <a:ext cx="13378339" cy="1338024"/>
          </a:xfrm>
          <a:prstGeom prst="rect">
            <a:avLst/>
          </a:prstGeom>
          <a:solidFill>
            <a:srgbClr val="000000">
              <a:alpha val="4000"/>
            </a:srgbClr>
          </a:solidFill>
          <a:ln/>
        </p:spPr>
        <p:txBody>
          <a:bodyPr/>
          <a:lstStyle/>
          <a:p>
            <a:endParaRPr lang="en-US"/>
          </a:p>
        </p:txBody>
      </p:sp>
      <p:sp>
        <p:nvSpPr>
          <p:cNvPr id="13" name="Text 11"/>
          <p:cNvSpPr/>
          <p:nvPr/>
        </p:nvSpPr>
        <p:spPr>
          <a:xfrm>
            <a:off x="771406" y="2599373"/>
            <a:ext cx="1938218" cy="230029"/>
          </a:xfrm>
          <a:prstGeom prst="rect">
            <a:avLst/>
          </a:prstGeom>
          <a:noFill/>
          <a:ln/>
        </p:spPr>
        <p:txBody>
          <a:bodyPr wrap="none" lIns="0" tIns="0" rIns="0" bIns="0" rtlCol="0" anchor="t"/>
          <a:lstStyle/>
          <a:p>
            <a:pPr marL="0" indent="0" algn="l">
              <a:lnSpc>
                <a:spcPts val="1800"/>
              </a:lnSpc>
              <a:buNone/>
            </a:pPr>
            <a:r>
              <a:rPr lang="en-US" sz="1100" b="1" dirty="0">
                <a:solidFill>
                  <a:srgbClr val="15213F"/>
                </a:solidFill>
                <a:latin typeface="Roboto" pitchFamily="34" charset="0"/>
                <a:ea typeface="Roboto" pitchFamily="34" charset="-122"/>
                <a:cs typeface="Roboto" pitchFamily="34" charset="-120"/>
              </a:rPr>
              <a:t>APA (Unilateral/Bilateral)</a:t>
            </a:r>
            <a:endParaRPr lang="en-US" sz="1100" dirty="0"/>
          </a:p>
        </p:txBody>
      </p:sp>
      <p:sp>
        <p:nvSpPr>
          <p:cNvPr id="14" name="Text 12"/>
          <p:cNvSpPr/>
          <p:nvPr/>
        </p:nvSpPr>
        <p:spPr>
          <a:xfrm>
            <a:off x="3004899" y="2599373"/>
            <a:ext cx="1934408" cy="1150144"/>
          </a:xfrm>
          <a:prstGeom prst="rect">
            <a:avLst/>
          </a:prstGeom>
          <a:noFill/>
          <a:ln/>
        </p:spPr>
        <p:txBody>
          <a:bodyPr wrap="square" lIns="0" tIns="0" rIns="0" bIns="0" rtlCol="0" anchor="t"/>
          <a:lstStyle/>
          <a:p>
            <a:pPr marL="0" indent="0" algn="l">
              <a:lnSpc>
                <a:spcPts val="1800"/>
              </a:lnSpc>
              <a:buNone/>
            </a:pPr>
            <a:r>
              <a:rPr lang="en-US" sz="1100" dirty="0">
                <a:solidFill>
                  <a:srgbClr val="15213F"/>
                </a:solidFill>
                <a:latin typeface="Roboto" pitchFamily="34" charset="0"/>
                <a:ea typeface="Roboto" pitchFamily="34" charset="-122"/>
                <a:cs typeface="Roboto" pitchFamily="34" charset="-120"/>
              </a:rPr>
              <a:t>Prevent disputes for cross-border related party transactions (unilateral/bilateral Art. 9(2) DTAA)</a:t>
            </a:r>
            <a:endParaRPr lang="en-US" sz="1100" dirty="0"/>
          </a:p>
        </p:txBody>
      </p:sp>
      <p:sp>
        <p:nvSpPr>
          <p:cNvPr id="15" name="Text 13"/>
          <p:cNvSpPr/>
          <p:nvPr/>
        </p:nvSpPr>
        <p:spPr>
          <a:xfrm>
            <a:off x="5234583" y="2599373"/>
            <a:ext cx="1934408" cy="460057"/>
          </a:xfrm>
          <a:prstGeom prst="rect">
            <a:avLst/>
          </a:prstGeom>
          <a:noFill/>
          <a:ln/>
        </p:spPr>
        <p:txBody>
          <a:bodyPr wrap="square" lIns="0" tIns="0" rIns="0" bIns="0" rtlCol="0" anchor="t"/>
          <a:lstStyle/>
          <a:p>
            <a:pPr marL="0" indent="0" algn="l">
              <a:lnSpc>
                <a:spcPts val="1800"/>
              </a:lnSpc>
              <a:buNone/>
            </a:pPr>
            <a:r>
              <a:rPr lang="en-US" sz="1100" dirty="0">
                <a:solidFill>
                  <a:srgbClr val="15213F"/>
                </a:solidFill>
                <a:latin typeface="Roboto" pitchFamily="34" charset="0"/>
                <a:ea typeface="Roboto" pitchFamily="34" charset="-122"/>
                <a:cs typeface="Roboto" pitchFamily="34" charset="-120"/>
              </a:rPr>
              <a:t>Complex or recurring TP models</a:t>
            </a:r>
            <a:endParaRPr lang="en-US" sz="1100" dirty="0"/>
          </a:p>
        </p:txBody>
      </p:sp>
      <p:sp>
        <p:nvSpPr>
          <p:cNvPr id="16" name="Text 14"/>
          <p:cNvSpPr/>
          <p:nvPr/>
        </p:nvSpPr>
        <p:spPr>
          <a:xfrm>
            <a:off x="7464266" y="2599373"/>
            <a:ext cx="1934408" cy="230029"/>
          </a:xfrm>
          <a:prstGeom prst="rect">
            <a:avLst/>
          </a:prstGeom>
          <a:noFill/>
          <a:ln/>
        </p:spPr>
        <p:txBody>
          <a:bodyPr wrap="none" lIns="0" tIns="0" rIns="0" bIns="0" rtlCol="0" anchor="t"/>
          <a:lstStyle/>
          <a:p>
            <a:pPr marL="0" indent="0" algn="l">
              <a:lnSpc>
                <a:spcPts val="1800"/>
              </a:lnSpc>
              <a:buNone/>
            </a:pPr>
            <a:r>
              <a:rPr lang="en-US" sz="1100" dirty="0">
                <a:solidFill>
                  <a:srgbClr val="15213F"/>
                </a:solidFill>
                <a:latin typeface="Roboto" pitchFamily="34" charset="0"/>
                <a:ea typeface="Roboto" pitchFamily="34" charset="-122"/>
                <a:cs typeface="Roboto" pitchFamily="34" charset="-120"/>
              </a:rPr>
              <a:t>Medium (12-72 months)</a:t>
            </a:r>
            <a:endParaRPr lang="en-US" sz="1100" dirty="0"/>
          </a:p>
        </p:txBody>
      </p:sp>
      <p:sp>
        <p:nvSpPr>
          <p:cNvPr id="17" name="Text 15"/>
          <p:cNvSpPr/>
          <p:nvPr/>
        </p:nvSpPr>
        <p:spPr>
          <a:xfrm>
            <a:off x="9693950" y="2599373"/>
            <a:ext cx="1934408" cy="230029"/>
          </a:xfrm>
          <a:prstGeom prst="rect">
            <a:avLst/>
          </a:prstGeom>
          <a:noFill/>
          <a:ln/>
        </p:spPr>
        <p:txBody>
          <a:bodyPr wrap="none" lIns="0" tIns="0" rIns="0" bIns="0" rtlCol="0" anchor="t"/>
          <a:lstStyle/>
          <a:p>
            <a:pPr marL="0" indent="0" algn="l">
              <a:lnSpc>
                <a:spcPts val="1800"/>
              </a:lnSpc>
              <a:buNone/>
            </a:pPr>
            <a:r>
              <a:rPr lang="en-US" sz="1100" dirty="0">
                <a:solidFill>
                  <a:srgbClr val="15213F"/>
                </a:solidFill>
                <a:latin typeface="Roboto" pitchFamily="34" charset="0"/>
                <a:ea typeface="Roboto" pitchFamily="34" charset="-122"/>
                <a:cs typeface="Roboto" pitchFamily="34" charset="-120"/>
              </a:rPr>
              <a:t>16%-20% (FAR specific)</a:t>
            </a:r>
            <a:endParaRPr lang="en-US" sz="1100" dirty="0"/>
          </a:p>
        </p:txBody>
      </p:sp>
      <p:sp>
        <p:nvSpPr>
          <p:cNvPr id="18" name="Text 16"/>
          <p:cNvSpPr/>
          <p:nvPr/>
        </p:nvSpPr>
        <p:spPr>
          <a:xfrm>
            <a:off x="11923633" y="2599373"/>
            <a:ext cx="1938218" cy="460057"/>
          </a:xfrm>
          <a:prstGeom prst="rect">
            <a:avLst/>
          </a:prstGeom>
          <a:noFill/>
          <a:ln/>
        </p:spPr>
        <p:txBody>
          <a:bodyPr wrap="square" lIns="0" tIns="0" rIns="0" bIns="0" rtlCol="0" anchor="t"/>
          <a:lstStyle/>
          <a:p>
            <a:pPr marL="0" indent="0" algn="l">
              <a:lnSpc>
                <a:spcPts val="1800"/>
              </a:lnSpc>
              <a:buNone/>
            </a:pPr>
            <a:r>
              <a:rPr lang="en-US" sz="1100" dirty="0">
                <a:solidFill>
                  <a:srgbClr val="15213F"/>
                </a:solidFill>
                <a:latin typeface="Roboto" pitchFamily="34" charset="0"/>
                <a:ea typeface="Roboto" pitchFamily="34" charset="-122"/>
                <a:cs typeface="Roboto" pitchFamily="34" charset="-120"/>
              </a:rPr>
              <a:t>Yes, 5 years future + 4 rollback years</a:t>
            </a:r>
            <a:endParaRPr lang="en-US" sz="1100" dirty="0"/>
          </a:p>
        </p:txBody>
      </p:sp>
      <p:sp>
        <p:nvSpPr>
          <p:cNvPr id="19" name="Shape 17"/>
          <p:cNvSpPr/>
          <p:nvPr/>
        </p:nvSpPr>
        <p:spPr>
          <a:xfrm>
            <a:off x="627340" y="3843457"/>
            <a:ext cx="13378339" cy="877967"/>
          </a:xfrm>
          <a:prstGeom prst="rect">
            <a:avLst/>
          </a:prstGeom>
          <a:solidFill>
            <a:srgbClr val="FFFFFF">
              <a:alpha val="4000"/>
            </a:srgbClr>
          </a:solidFill>
          <a:ln/>
        </p:spPr>
        <p:txBody>
          <a:bodyPr/>
          <a:lstStyle/>
          <a:p>
            <a:endParaRPr lang="en-US"/>
          </a:p>
        </p:txBody>
      </p:sp>
      <p:sp>
        <p:nvSpPr>
          <p:cNvPr id="20" name="Text 18"/>
          <p:cNvSpPr/>
          <p:nvPr/>
        </p:nvSpPr>
        <p:spPr>
          <a:xfrm>
            <a:off x="771406" y="3937397"/>
            <a:ext cx="1938218" cy="230029"/>
          </a:xfrm>
          <a:prstGeom prst="rect">
            <a:avLst/>
          </a:prstGeom>
          <a:noFill/>
          <a:ln/>
        </p:spPr>
        <p:txBody>
          <a:bodyPr wrap="none" lIns="0" tIns="0" rIns="0" bIns="0" rtlCol="0" anchor="t"/>
          <a:lstStyle/>
          <a:p>
            <a:pPr marL="0" indent="0" algn="l">
              <a:lnSpc>
                <a:spcPts val="1800"/>
              </a:lnSpc>
              <a:buNone/>
            </a:pPr>
            <a:r>
              <a:rPr lang="en-US" sz="1100" b="1" dirty="0">
                <a:solidFill>
                  <a:srgbClr val="15213F"/>
                </a:solidFill>
                <a:latin typeface="Roboto" pitchFamily="34" charset="0"/>
                <a:ea typeface="Roboto" pitchFamily="34" charset="-122"/>
                <a:cs typeface="Roboto" pitchFamily="34" charset="-120"/>
              </a:rPr>
              <a:t>Safe Harbour</a:t>
            </a:r>
            <a:endParaRPr lang="en-US" sz="1100" dirty="0"/>
          </a:p>
        </p:txBody>
      </p:sp>
      <p:sp>
        <p:nvSpPr>
          <p:cNvPr id="21" name="Text 19"/>
          <p:cNvSpPr/>
          <p:nvPr/>
        </p:nvSpPr>
        <p:spPr>
          <a:xfrm>
            <a:off x="3004899" y="3937397"/>
            <a:ext cx="1934408" cy="460057"/>
          </a:xfrm>
          <a:prstGeom prst="rect">
            <a:avLst/>
          </a:prstGeom>
          <a:noFill/>
          <a:ln/>
        </p:spPr>
        <p:txBody>
          <a:bodyPr wrap="square" lIns="0" tIns="0" rIns="0" bIns="0" rtlCol="0" anchor="t"/>
          <a:lstStyle/>
          <a:p>
            <a:pPr marL="0" indent="0" algn="l">
              <a:lnSpc>
                <a:spcPts val="1800"/>
              </a:lnSpc>
              <a:buNone/>
            </a:pPr>
            <a:r>
              <a:rPr lang="en-US" sz="1100" dirty="0">
                <a:solidFill>
                  <a:srgbClr val="15213F"/>
                </a:solidFill>
                <a:latin typeface="Roboto" pitchFamily="34" charset="0"/>
                <a:ea typeface="Roboto" pitchFamily="34" charset="-122"/>
                <a:cs typeface="Roboto" pitchFamily="34" charset="-120"/>
              </a:rPr>
              <a:t>Avoid dispute, eliminate risk of double taxation unilaterally</a:t>
            </a:r>
            <a:endParaRPr lang="en-US" sz="1100" dirty="0"/>
          </a:p>
        </p:txBody>
      </p:sp>
      <p:sp>
        <p:nvSpPr>
          <p:cNvPr id="22" name="Text 20"/>
          <p:cNvSpPr/>
          <p:nvPr/>
        </p:nvSpPr>
        <p:spPr>
          <a:xfrm>
            <a:off x="5234583" y="3937397"/>
            <a:ext cx="1934408" cy="230029"/>
          </a:xfrm>
          <a:prstGeom prst="rect">
            <a:avLst/>
          </a:prstGeom>
          <a:noFill/>
          <a:ln/>
        </p:spPr>
        <p:txBody>
          <a:bodyPr wrap="none" lIns="0" tIns="0" rIns="0" bIns="0" rtlCol="0" anchor="t"/>
          <a:lstStyle/>
          <a:p>
            <a:pPr marL="0" indent="0" algn="l">
              <a:lnSpc>
                <a:spcPts val="1800"/>
              </a:lnSpc>
              <a:buNone/>
            </a:pPr>
            <a:r>
              <a:rPr lang="en-US" sz="1100" dirty="0">
                <a:solidFill>
                  <a:srgbClr val="15213F"/>
                </a:solidFill>
                <a:latin typeface="Roboto" pitchFamily="34" charset="0"/>
                <a:ea typeface="Roboto" pitchFamily="34" charset="-122"/>
                <a:cs typeface="Roboto" pitchFamily="34" charset="-120"/>
              </a:rPr>
              <a:t>Low-risk, defined services</a:t>
            </a:r>
            <a:endParaRPr lang="en-US" sz="1100" dirty="0"/>
          </a:p>
        </p:txBody>
      </p:sp>
      <p:sp>
        <p:nvSpPr>
          <p:cNvPr id="23" name="Text 21"/>
          <p:cNvSpPr/>
          <p:nvPr/>
        </p:nvSpPr>
        <p:spPr>
          <a:xfrm>
            <a:off x="7464266" y="3937397"/>
            <a:ext cx="1934408" cy="460057"/>
          </a:xfrm>
          <a:prstGeom prst="rect">
            <a:avLst/>
          </a:prstGeom>
          <a:noFill/>
          <a:ln/>
        </p:spPr>
        <p:txBody>
          <a:bodyPr wrap="square" lIns="0" tIns="0" rIns="0" bIns="0" rtlCol="0" anchor="t"/>
          <a:lstStyle/>
          <a:p>
            <a:pPr marL="0" indent="0" algn="l">
              <a:lnSpc>
                <a:spcPts val="1800"/>
              </a:lnSpc>
              <a:buNone/>
            </a:pPr>
            <a:r>
              <a:rPr lang="en-US" sz="1100" dirty="0">
                <a:solidFill>
                  <a:srgbClr val="15213F"/>
                </a:solidFill>
                <a:latin typeface="Roboto" pitchFamily="34" charset="0"/>
                <a:ea typeface="Roboto" pitchFamily="34" charset="-122"/>
                <a:cs typeface="Roboto" pitchFamily="34" charset="-120"/>
              </a:rPr>
              <a:t>Short (3-6 months but rigid rules)</a:t>
            </a:r>
            <a:endParaRPr lang="en-US" sz="1100" dirty="0"/>
          </a:p>
        </p:txBody>
      </p:sp>
      <p:sp>
        <p:nvSpPr>
          <p:cNvPr id="24" name="Text 22"/>
          <p:cNvSpPr/>
          <p:nvPr/>
        </p:nvSpPr>
        <p:spPr>
          <a:xfrm>
            <a:off x="9693950" y="3937397"/>
            <a:ext cx="1934408" cy="460057"/>
          </a:xfrm>
          <a:prstGeom prst="rect">
            <a:avLst/>
          </a:prstGeom>
          <a:noFill/>
          <a:ln/>
        </p:spPr>
        <p:txBody>
          <a:bodyPr wrap="square" lIns="0" tIns="0" rIns="0" bIns="0" rtlCol="0" anchor="t"/>
          <a:lstStyle/>
          <a:p>
            <a:pPr marL="0" indent="0" algn="l">
              <a:lnSpc>
                <a:spcPts val="1800"/>
              </a:lnSpc>
              <a:buNone/>
            </a:pPr>
            <a:r>
              <a:rPr lang="en-US" sz="1100" dirty="0">
                <a:solidFill>
                  <a:srgbClr val="15213F"/>
                </a:solidFill>
                <a:latin typeface="Roboto" pitchFamily="34" charset="0"/>
                <a:ea typeface="Roboto" pitchFamily="34" charset="-122"/>
                <a:cs typeface="Roboto" pitchFamily="34" charset="-120"/>
              </a:rPr>
              <a:t>17%-24% markup (transaction specific)</a:t>
            </a:r>
            <a:endParaRPr lang="en-US" sz="1100" dirty="0"/>
          </a:p>
        </p:txBody>
      </p:sp>
      <p:sp>
        <p:nvSpPr>
          <p:cNvPr id="25" name="Text 23"/>
          <p:cNvSpPr/>
          <p:nvPr/>
        </p:nvSpPr>
        <p:spPr>
          <a:xfrm>
            <a:off x="11923633" y="3937397"/>
            <a:ext cx="1938218" cy="690086"/>
          </a:xfrm>
          <a:prstGeom prst="rect">
            <a:avLst/>
          </a:prstGeom>
          <a:noFill/>
          <a:ln/>
        </p:spPr>
        <p:txBody>
          <a:bodyPr wrap="square" lIns="0" tIns="0" rIns="0" bIns="0" rtlCol="0" anchor="t"/>
          <a:lstStyle/>
          <a:p>
            <a:pPr marL="0" indent="0" algn="l">
              <a:lnSpc>
                <a:spcPts val="1800"/>
              </a:lnSpc>
              <a:buNone/>
            </a:pPr>
            <a:r>
              <a:rPr lang="en-US" sz="1100" dirty="0">
                <a:solidFill>
                  <a:srgbClr val="15213F"/>
                </a:solidFill>
                <a:latin typeface="Roboto" pitchFamily="34" charset="0"/>
                <a:ea typeface="Roboto" pitchFamily="34" charset="-122"/>
                <a:cs typeface="Roboto" pitchFamily="34" charset="-120"/>
              </a:rPr>
              <a:t>Yes, 1 year + 2 years extension; requires fresh application</a:t>
            </a:r>
            <a:endParaRPr lang="en-US" sz="1100" dirty="0"/>
          </a:p>
        </p:txBody>
      </p:sp>
      <p:sp>
        <p:nvSpPr>
          <p:cNvPr id="26" name="Shape 24"/>
          <p:cNvSpPr/>
          <p:nvPr/>
        </p:nvSpPr>
        <p:spPr>
          <a:xfrm>
            <a:off x="627340" y="4721423"/>
            <a:ext cx="13378339" cy="647938"/>
          </a:xfrm>
          <a:prstGeom prst="rect">
            <a:avLst/>
          </a:prstGeom>
          <a:solidFill>
            <a:srgbClr val="000000">
              <a:alpha val="4000"/>
            </a:srgbClr>
          </a:solidFill>
          <a:ln/>
        </p:spPr>
        <p:txBody>
          <a:bodyPr/>
          <a:lstStyle/>
          <a:p>
            <a:endParaRPr lang="en-US"/>
          </a:p>
        </p:txBody>
      </p:sp>
      <p:sp>
        <p:nvSpPr>
          <p:cNvPr id="27" name="Text 25"/>
          <p:cNvSpPr/>
          <p:nvPr/>
        </p:nvSpPr>
        <p:spPr>
          <a:xfrm>
            <a:off x="771406" y="4815364"/>
            <a:ext cx="1938218" cy="230029"/>
          </a:xfrm>
          <a:prstGeom prst="rect">
            <a:avLst/>
          </a:prstGeom>
          <a:noFill/>
          <a:ln/>
        </p:spPr>
        <p:txBody>
          <a:bodyPr wrap="none" lIns="0" tIns="0" rIns="0" bIns="0" rtlCol="0" anchor="t"/>
          <a:lstStyle/>
          <a:p>
            <a:pPr marL="0" indent="0" algn="l">
              <a:lnSpc>
                <a:spcPts val="1800"/>
              </a:lnSpc>
              <a:buNone/>
            </a:pPr>
            <a:r>
              <a:rPr lang="en-US" sz="1100" b="1" dirty="0">
                <a:solidFill>
                  <a:srgbClr val="15213F"/>
                </a:solidFill>
                <a:latin typeface="Roboto" pitchFamily="34" charset="0"/>
                <a:ea typeface="Roboto" pitchFamily="34" charset="-122"/>
                <a:cs typeface="Roboto" pitchFamily="34" charset="-120"/>
              </a:rPr>
              <a:t>DRP</a:t>
            </a:r>
            <a:endParaRPr lang="en-US" sz="1100" dirty="0"/>
          </a:p>
        </p:txBody>
      </p:sp>
      <p:sp>
        <p:nvSpPr>
          <p:cNvPr id="28" name="Text 26"/>
          <p:cNvSpPr/>
          <p:nvPr/>
        </p:nvSpPr>
        <p:spPr>
          <a:xfrm>
            <a:off x="3004899" y="4815364"/>
            <a:ext cx="1934408" cy="460057"/>
          </a:xfrm>
          <a:prstGeom prst="rect">
            <a:avLst/>
          </a:prstGeom>
          <a:noFill/>
          <a:ln/>
        </p:spPr>
        <p:txBody>
          <a:bodyPr wrap="square" lIns="0" tIns="0" rIns="0" bIns="0" rtlCol="0" anchor="t"/>
          <a:lstStyle/>
          <a:p>
            <a:pPr marL="0" indent="0" algn="l">
              <a:lnSpc>
                <a:spcPts val="1800"/>
              </a:lnSpc>
              <a:buNone/>
            </a:pPr>
            <a:r>
              <a:rPr lang="en-US" sz="1100" dirty="0">
                <a:solidFill>
                  <a:srgbClr val="15213F"/>
                </a:solidFill>
                <a:latin typeface="Roboto" pitchFamily="34" charset="0"/>
                <a:ea typeface="Roboto" pitchFamily="34" charset="-122"/>
                <a:cs typeface="Roboto" pitchFamily="34" charset="-120"/>
              </a:rPr>
              <a:t>Fast-track administrative appeal</a:t>
            </a:r>
            <a:endParaRPr lang="en-US" sz="1100" dirty="0"/>
          </a:p>
        </p:txBody>
      </p:sp>
      <p:sp>
        <p:nvSpPr>
          <p:cNvPr id="29" name="Text 27"/>
          <p:cNvSpPr/>
          <p:nvPr/>
        </p:nvSpPr>
        <p:spPr>
          <a:xfrm>
            <a:off x="5234583" y="4815364"/>
            <a:ext cx="1934408" cy="230029"/>
          </a:xfrm>
          <a:prstGeom prst="rect">
            <a:avLst/>
          </a:prstGeom>
          <a:noFill/>
          <a:ln/>
        </p:spPr>
        <p:txBody>
          <a:bodyPr wrap="none" lIns="0" tIns="0" rIns="0" bIns="0" rtlCol="0" anchor="t"/>
          <a:lstStyle/>
          <a:p>
            <a:pPr marL="0" indent="0" algn="l">
              <a:lnSpc>
                <a:spcPts val="1800"/>
              </a:lnSpc>
              <a:buNone/>
            </a:pPr>
            <a:r>
              <a:rPr lang="en-US" sz="1100" dirty="0">
                <a:solidFill>
                  <a:srgbClr val="15213F"/>
                </a:solidFill>
                <a:latin typeface="Roboto" pitchFamily="34" charset="0"/>
                <a:ea typeface="Roboto" pitchFamily="34" charset="-122"/>
                <a:cs typeface="Roboto" pitchFamily="34" charset="-120"/>
              </a:rPr>
              <a:t>Foreign entities, TP cases</a:t>
            </a:r>
            <a:endParaRPr lang="en-US" sz="1100" dirty="0"/>
          </a:p>
        </p:txBody>
      </p:sp>
      <p:sp>
        <p:nvSpPr>
          <p:cNvPr id="30" name="Text 28"/>
          <p:cNvSpPr/>
          <p:nvPr/>
        </p:nvSpPr>
        <p:spPr>
          <a:xfrm>
            <a:off x="7464266" y="4815364"/>
            <a:ext cx="1934408" cy="230029"/>
          </a:xfrm>
          <a:prstGeom prst="rect">
            <a:avLst/>
          </a:prstGeom>
          <a:noFill/>
          <a:ln/>
        </p:spPr>
        <p:txBody>
          <a:bodyPr wrap="none" lIns="0" tIns="0" rIns="0" bIns="0" rtlCol="0" anchor="t"/>
          <a:lstStyle/>
          <a:p>
            <a:pPr marL="0" indent="0" algn="l">
              <a:lnSpc>
                <a:spcPts val="1800"/>
              </a:lnSpc>
              <a:buNone/>
            </a:pPr>
            <a:r>
              <a:rPr lang="en-US" sz="1100" dirty="0">
                <a:solidFill>
                  <a:srgbClr val="15213F"/>
                </a:solidFill>
                <a:latin typeface="Roboto" pitchFamily="34" charset="0"/>
                <a:ea typeface="Roboto" pitchFamily="34" charset="-122"/>
                <a:cs typeface="Roboto" pitchFamily="34" charset="-120"/>
              </a:rPr>
              <a:t>Short (9 months)</a:t>
            </a:r>
            <a:endParaRPr lang="en-US" sz="1100" dirty="0"/>
          </a:p>
        </p:txBody>
      </p:sp>
      <p:sp>
        <p:nvSpPr>
          <p:cNvPr id="31" name="Text 29"/>
          <p:cNvSpPr/>
          <p:nvPr/>
        </p:nvSpPr>
        <p:spPr>
          <a:xfrm>
            <a:off x="9693950" y="4815364"/>
            <a:ext cx="1934408" cy="230029"/>
          </a:xfrm>
          <a:prstGeom prst="rect">
            <a:avLst/>
          </a:prstGeom>
          <a:noFill/>
          <a:ln/>
        </p:spPr>
        <p:txBody>
          <a:bodyPr wrap="none" lIns="0" tIns="0" rIns="0" bIns="0" rtlCol="0" anchor="t"/>
          <a:lstStyle/>
          <a:p>
            <a:pPr marL="0" indent="0" algn="l">
              <a:lnSpc>
                <a:spcPts val="1800"/>
              </a:lnSpc>
              <a:buNone/>
            </a:pPr>
            <a:r>
              <a:rPr lang="en-US" sz="1100" dirty="0">
                <a:solidFill>
                  <a:srgbClr val="15213F"/>
                </a:solidFill>
                <a:latin typeface="Roboto" pitchFamily="34" charset="0"/>
                <a:ea typeface="Roboto" pitchFamily="34" charset="-122"/>
                <a:cs typeface="Roboto" pitchFamily="34" charset="-120"/>
              </a:rPr>
              <a:t>Case and fact based</a:t>
            </a:r>
            <a:endParaRPr lang="en-US" sz="1100" dirty="0"/>
          </a:p>
        </p:txBody>
      </p:sp>
      <p:sp>
        <p:nvSpPr>
          <p:cNvPr id="32" name="Text 30"/>
          <p:cNvSpPr/>
          <p:nvPr/>
        </p:nvSpPr>
        <p:spPr>
          <a:xfrm>
            <a:off x="11923633" y="4815364"/>
            <a:ext cx="1938218" cy="460057"/>
          </a:xfrm>
          <a:prstGeom prst="rect">
            <a:avLst/>
          </a:prstGeom>
          <a:noFill/>
          <a:ln/>
        </p:spPr>
        <p:txBody>
          <a:bodyPr wrap="square" lIns="0" tIns="0" rIns="0" bIns="0" rtlCol="0" anchor="t"/>
          <a:lstStyle/>
          <a:p>
            <a:pPr marL="0" indent="0" algn="l">
              <a:lnSpc>
                <a:spcPts val="1800"/>
              </a:lnSpc>
              <a:buNone/>
            </a:pPr>
            <a:r>
              <a:rPr lang="en-US" sz="1100" dirty="0">
                <a:solidFill>
                  <a:srgbClr val="15213F"/>
                </a:solidFill>
                <a:latin typeface="Roboto" pitchFamily="34" charset="0"/>
                <a:ea typeface="Roboto" pitchFamily="34" charset="-122"/>
                <a:cs typeface="Roboto" pitchFamily="34" charset="-120"/>
              </a:rPr>
              <a:t>Yes (binding on Assessing Officer)</a:t>
            </a:r>
            <a:endParaRPr lang="en-US" sz="1100" dirty="0"/>
          </a:p>
        </p:txBody>
      </p:sp>
      <p:sp>
        <p:nvSpPr>
          <p:cNvPr id="33" name="Shape 31"/>
          <p:cNvSpPr/>
          <p:nvPr/>
        </p:nvSpPr>
        <p:spPr>
          <a:xfrm>
            <a:off x="627340" y="5369362"/>
            <a:ext cx="13378339" cy="417909"/>
          </a:xfrm>
          <a:prstGeom prst="rect">
            <a:avLst/>
          </a:prstGeom>
          <a:solidFill>
            <a:srgbClr val="FFFFFF">
              <a:alpha val="4000"/>
            </a:srgbClr>
          </a:solidFill>
          <a:ln/>
        </p:spPr>
        <p:txBody>
          <a:bodyPr/>
          <a:lstStyle/>
          <a:p>
            <a:endParaRPr lang="en-US"/>
          </a:p>
        </p:txBody>
      </p:sp>
      <p:sp>
        <p:nvSpPr>
          <p:cNvPr id="34" name="Text 32"/>
          <p:cNvSpPr/>
          <p:nvPr/>
        </p:nvSpPr>
        <p:spPr>
          <a:xfrm>
            <a:off x="771406" y="5463302"/>
            <a:ext cx="1938218" cy="230029"/>
          </a:xfrm>
          <a:prstGeom prst="rect">
            <a:avLst/>
          </a:prstGeom>
          <a:noFill/>
          <a:ln/>
        </p:spPr>
        <p:txBody>
          <a:bodyPr wrap="none" lIns="0" tIns="0" rIns="0" bIns="0" rtlCol="0" anchor="t"/>
          <a:lstStyle/>
          <a:p>
            <a:pPr marL="0" indent="0" algn="l">
              <a:lnSpc>
                <a:spcPts val="1800"/>
              </a:lnSpc>
              <a:buNone/>
            </a:pPr>
            <a:r>
              <a:rPr lang="en-US" sz="1100" b="1" dirty="0">
                <a:solidFill>
                  <a:srgbClr val="15213F"/>
                </a:solidFill>
                <a:latin typeface="Roboto" pitchFamily="34" charset="0"/>
                <a:ea typeface="Roboto" pitchFamily="34" charset="-122"/>
                <a:cs typeface="Roboto" pitchFamily="34" charset="-120"/>
              </a:rPr>
              <a:t>CIT(A)</a:t>
            </a:r>
            <a:endParaRPr lang="en-US" sz="1100" dirty="0"/>
          </a:p>
        </p:txBody>
      </p:sp>
      <p:sp>
        <p:nvSpPr>
          <p:cNvPr id="35" name="Text 33"/>
          <p:cNvSpPr/>
          <p:nvPr/>
        </p:nvSpPr>
        <p:spPr>
          <a:xfrm>
            <a:off x="3004899" y="5463302"/>
            <a:ext cx="1934408" cy="230029"/>
          </a:xfrm>
          <a:prstGeom prst="rect">
            <a:avLst/>
          </a:prstGeom>
          <a:noFill/>
          <a:ln/>
        </p:spPr>
        <p:txBody>
          <a:bodyPr wrap="none" lIns="0" tIns="0" rIns="0" bIns="0" rtlCol="0" anchor="t"/>
          <a:lstStyle/>
          <a:p>
            <a:pPr marL="0" indent="0" algn="l">
              <a:lnSpc>
                <a:spcPts val="1800"/>
              </a:lnSpc>
              <a:buNone/>
            </a:pPr>
            <a:r>
              <a:rPr lang="en-US" sz="1100" dirty="0">
                <a:solidFill>
                  <a:srgbClr val="15213F"/>
                </a:solidFill>
                <a:latin typeface="Roboto" pitchFamily="34" charset="0"/>
                <a:ea typeface="Roboto" pitchFamily="34" charset="-122"/>
                <a:cs typeface="Roboto" pitchFamily="34" charset="-120"/>
              </a:rPr>
              <a:t>First-level appeal</a:t>
            </a:r>
            <a:endParaRPr lang="en-US" sz="1100" dirty="0"/>
          </a:p>
        </p:txBody>
      </p:sp>
      <p:sp>
        <p:nvSpPr>
          <p:cNvPr id="36" name="Text 34"/>
          <p:cNvSpPr/>
          <p:nvPr/>
        </p:nvSpPr>
        <p:spPr>
          <a:xfrm>
            <a:off x="5234583" y="5463302"/>
            <a:ext cx="1934408" cy="230029"/>
          </a:xfrm>
          <a:prstGeom prst="rect">
            <a:avLst/>
          </a:prstGeom>
          <a:noFill/>
          <a:ln/>
        </p:spPr>
        <p:txBody>
          <a:bodyPr wrap="none" lIns="0" tIns="0" rIns="0" bIns="0" rtlCol="0" anchor="t"/>
          <a:lstStyle/>
          <a:p>
            <a:pPr marL="0" indent="0" algn="l">
              <a:lnSpc>
                <a:spcPts val="1800"/>
              </a:lnSpc>
              <a:buNone/>
            </a:pPr>
            <a:r>
              <a:rPr lang="en-US" sz="1100" dirty="0">
                <a:solidFill>
                  <a:srgbClr val="15213F"/>
                </a:solidFill>
                <a:latin typeface="Roboto" pitchFamily="34" charset="0"/>
                <a:ea typeface="Roboto" pitchFamily="34" charset="-122"/>
                <a:cs typeface="Roboto" pitchFamily="34" charset="-120"/>
              </a:rPr>
              <a:t>All taxpayers</a:t>
            </a:r>
            <a:endParaRPr lang="en-US" sz="1100" dirty="0"/>
          </a:p>
        </p:txBody>
      </p:sp>
      <p:sp>
        <p:nvSpPr>
          <p:cNvPr id="37" name="Text 35"/>
          <p:cNvSpPr/>
          <p:nvPr/>
        </p:nvSpPr>
        <p:spPr>
          <a:xfrm>
            <a:off x="7464266" y="5463302"/>
            <a:ext cx="1934408" cy="230029"/>
          </a:xfrm>
          <a:prstGeom prst="rect">
            <a:avLst/>
          </a:prstGeom>
          <a:noFill/>
          <a:ln/>
        </p:spPr>
        <p:txBody>
          <a:bodyPr wrap="none" lIns="0" tIns="0" rIns="0" bIns="0" rtlCol="0" anchor="t"/>
          <a:lstStyle/>
          <a:p>
            <a:pPr marL="0" indent="0" algn="l">
              <a:lnSpc>
                <a:spcPts val="1800"/>
              </a:lnSpc>
              <a:buNone/>
            </a:pPr>
            <a:r>
              <a:rPr lang="en-US" sz="1100" dirty="0">
                <a:solidFill>
                  <a:srgbClr val="15213F"/>
                </a:solidFill>
                <a:latin typeface="Roboto" pitchFamily="34" charset="0"/>
                <a:ea typeface="Roboto" pitchFamily="34" charset="-122"/>
                <a:cs typeface="Roboto" pitchFamily="34" charset="-120"/>
              </a:rPr>
              <a:t>Long</a:t>
            </a:r>
            <a:endParaRPr lang="en-US" sz="1100" dirty="0"/>
          </a:p>
        </p:txBody>
      </p:sp>
      <p:sp>
        <p:nvSpPr>
          <p:cNvPr id="38" name="Text 36"/>
          <p:cNvSpPr/>
          <p:nvPr/>
        </p:nvSpPr>
        <p:spPr>
          <a:xfrm>
            <a:off x="9693950" y="5463302"/>
            <a:ext cx="1934408" cy="230029"/>
          </a:xfrm>
          <a:prstGeom prst="rect">
            <a:avLst/>
          </a:prstGeom>
          <a:noFill/>
          <a:ln/>
        </p:spPr>
        <p:txBody>
          <a:bodyPr wrap="none" lIns="0" tIns="0" rIns="0" bIns="0" rtlCol="0" anchor="t"/>
          <a:lstStyle/>
          <a:p>
            <a:pPr marL="0" indent="0" algn="l">
              <a:lnSpc>
                <a:spcPts val="1800"/>
              </a:lnSpc>
              <a:buNone/>
            </a:pPr>
            <a:r>
              <a:rPr lang="en-US" sz="1100" dirty="0">
                <a:solidFill>
                  <a:srgbClr val="15213F"/>
                </a:solidFill>
                <a:latin typeface="Roboto" pitchFamily="34" charset="0"/>
                <a:ea typeface="Roboto" pitchFamily="34" charset="-122"/>
                <a:cs typeface="Roboto" pitchFamily="34" charset="-120"/>
              </a:rPr>
              <a:t>Case and fact based</a:t>
            </a:r>
            <a:endParaRPr lang="en-US" sz="1100" dirty="0"/>
          </a:p>
        </p:txBody>
      </p:sp>
      <p:sp>
        <p:nvSpPr>
          <p:cNvPr id="39" name="Text 37"/>
          <p:cNvSpPr/>
          <p:nvPr/>
        </p:nvSpPr>
        <p:spPr>
          <a:xfrm>
            <a:off x="11923633" y="5463302"/>
            <a:ext cx="1938218" cy="230029"/>
          </a:xfrm>
          <a:prstGeom prst="rect">
            <a:avLst/>
          </a:prstGeom>
          <a:noFill/>
          <a:ln/>
        </p:spPr>
        <p:txBody>
          <a:bodyPr wrap="none" lIns="0" tIns="0" rIns="0" bIns="0" rtlCol="0" anchor="t"/>
          <a:lstStyle/>
          <a:p>
            <a:pPr marL="0" indent="0" algn="l">
              <a:lnSpc>
                <a:spcPts val="1800"/>
              </a:lnSpc>
              <a:buNone/>
            </a:pPr>
            <a:r>
              <a:rPr lang="en-US" sz="1100" dirty="0">
                <a:solidFill>
                  <a:srgbClr val="15213F"/>
                </a:solidFill>
                <a:latin typeface="Roboto" pitchFamily="34" charset="0"/>
                <a:ea typeface="Roboto" pitchFamily="34" charset="-122"/>
                <a:cs typeface="Roboto" pitchFamily="34" charset="-120"/>
              </a:rPr>
              <a:t>Yes</a:t>
            </a:r>
            <a:endParaRPr lang="en-US" sz="1100" dirty="0"/>
          </a:p>
        </p:txBody>
      </p:sp>
      <p:sp>
        <p:nvSpPr>
          <p:cNvPr id="40" name="Shape 38"/>
          <p:cNvSpPr/>
          <p:nvPr/>
        </p:nvSpPr>
        <p:spPr>
          <a:xfrm>
            <a:off x="627340" y="5787271"/>
            <a:ext cx="13378339" cy="647938"/>
          </a:xfrm>
          <a:prstGeom prst="rect">
            <a:avLst/>
          </a:prstGeom>
          <a:solidFill>
            <a:srgbClr val="000000">
              <a:alpha val="4000"/>
            </a:srgbClr>
          </a:solidFill>
          <a:ln/>
        </p:spPr>
        <p:txBody>
          <a:bodyPr/>
          <a:lstStyle/>
          <a:p>
            <a:endParaRPr lang="en-US"/>
          </a:p>
        </p:txBody>
      </p:sp>
      <p:sp>
        <p:nvSpPr>
          <p:cNvPr id="41" name="Text 39"/>
          <p:cNvSpPr/>
          <p:nvPr/>
        </p:nvSpPr>
        <p:spPr>
          <a:xfrm>
            <a:off x="771406" y="5881211"/>
            <a:ext cx="1938218" cy="230029"/>
          </a:xfrm>
          <a:prstGeom prst="rect">
            <a:avLst/>
          </a:prstGeom>
          <a:noFill/>
          <a:ln/>
        </p:spPr>
        <p:txBody>
          <a:bodyPr wrap="none" lIns="0" tIns="0" rIns="0" bIns="0" rtlCol="0" anchor="t"/>
          <a:lstStyle/>
          <a:p>
            <a:pPr marL="0" indent="0" algn="l">
              <a:lnSpc>
                <a:spcPts val="1800"/>
              </a:lnSpc>
              <a:buNone/>
            </a:pPr>
            <a:r>
              <a:rPr lang="en-US" sz="1100" b="1" dirty="0">
                <a:solidFill>
                  <a:srgbClr val="15213F"/>
                </a:solidFill>
                <a:latin typeface="Roboto" pitchFamily="34" charset="0"/>
                <a:ea typeface="Roboto" pitchFamily="34" charset="-122"/>
                <a:cs typeface="Roboto" pitchFamily="34" charset="-120"/>
              </a:rPr>
              <a:t>MAP</a:t>
            </a:r>
            <a:endParaRPr lang="en-US" sz="1100" dirty="0"/>
          </a:p>
        </p:txBody>
      </p:sp>
      <p:sp>
        <p:nvSpPr>
          <p:cNvPr id="42" name="Text 40"/>
          <p:cNvSpPr/>
          <p:nvPr/>
        </p:nvSpPr>
        <p:spPr>
          <a:xfrm>
            <a:off x="3004899" y="5881211"/>
            <a:ext cx="1934408" cy="460057"/>
          </a:xfrm>
          <a:prstGeom prst="rect">
            <a:avLst/>
          </a:prstGeom>
          <a:noFill/>
          <a:ln/>
        </p:spPr>
        <p:txBody>
          <a:bodyPr wrap="square" lIns="0" tIns="0" rIns="0" bIns="0" rtlCol="0" anchor="t"/>
          <a:lstStyle/>
          <a:p>
            <a:pPr marL="0" indent="0" algn="l">
              <a:lnSpc>
                <a:spcPts val="1800"/>
              </a:lnSpc>
              <a:buNone/>
            </a:pPr>
            <a:r>
              <a:rPr lang="en-US" sz="1100" dirty="0">
                <a:solidFill>
                  <a:srgbClr val="15213F"/>
                </a:solidFill>
                <a:latin typeface="Roboto" pitchFamily="34" charset="0"/>
                <a:ea typeface="Roboto" pitchFamily="34" charset="-122"/>
                <a:cs typeface="Roboto" pitchFamily="34" charset="-120"/>
              </a:rPr>
              <a:t>Avoid double taxation through treaty mechanism</a:t>
            </a:r>
            <a:endParaRPr lang="en-US" sz="1100" dirty="0"/>
          </a:p>
        </p:txBody>
      </p:sp>
      <p:sp>
        <p:nvSpPr>
          <p:cNvPr id="43" name="Text 41"/>
          <p:cNvSpPr/>
          <p:nvPr/>
        </p:nvSpPr>
        <p:spPr>
          <a:xfrm>
            <a:off x="5234583" y="5881211"/>
            <a:ext cx="1934408" cy="230029"/>
          </a:xfrm>
          <a:prstGeom prst="rect">
            <a:avLst/>
          </a:prstGeom>
          <a:noFill/>
          <a:ln/>
        </p:spPr>
        <p:txBody>
          <a:bodyPr wrap="none" lIns="0" tIns="0" rIns="0" bIns="0" rtlCol="0" anchor="t"/>
          <a:lstStyle/>
          <a:p>
            <a:pPr marL="0" indent="0" algn="l">
              <a:lnSpc>
                <a:spcPts val="1800"/>
              </a:lnSpc>
              <a:buNone/>
            </a:pPr>
            <a:r>
              <a:rPr lang="en-US" sz="1100" dirty="0">
                <a:solidFill>
                  <a:srgbClr val="15213F"/>
                </a:solidFill>
                <a:latin typeface="Roboto" pitchFamily="34" charset="0"/>
                <a:ea typeface="Roboto" pitchFamily="34" charset="-122"/>
                <a:cs typeface="Roboto" pitchFamily="34" charset="-120"/>
              </a:rPr>
              <a:t>Cross-border disputes</a:t>
            </a:r>
            <a:endParaRPr lang="en-US" sz="1100" dirty="0"/>
          </a:p>
        </p:txBody>
      </p:sp>
      <p:sp>
        <p:nvSpPr>
          <p:cNvPr id="44" name="Text 42"/>
          <p:cNvSpPr/>
          <p:nvPr/>
        </p:nvSpPr>
        <p:spPr>
          <a:xfrm>
            <a:off x="7464266" y="5881211"/>
            <a:ext cx="1934408" cy="230029"/>
          </a:xfrm>
          <a:prstGeom prst="rect">
            <a:avLst/>
          </a:prstGeom>
          <a:noFill/>
          <a:ln/>
        </p:spPr>
        <p:txBody>
          <a:bodyPr wrap="none" lIns="0" tIns="0" rIns="0" bIns="0" rtlCol="0" anchor="t"/>
          <a:lstStyle/>
          <a:p>
            <a:pPr marL="0" indent="0" algn="l">
              <a:lnSpc>
                <a:spcPts val="1800"/>
              </a:lnSpc>
              <a:buNone/>
            </a:pPr>
            <a:r>
              <a:rPr lang="en-US" sz="1100" dirty="0">
                <a:solidFill>
                  <a:srgbClr val="15213F"/>
                </a:solidFill>
                <a:latin typeface="Roboto" pitchFamily="34" charset="0"/>
                <a:ea typeface="Roboto" pitchFamily="34" charset="-122"/>
                <a:cs typeface="Roboto" pitchFamily="34" charset="-120"/>
              </a:rPr>
              <a:t>Medium</a:t>
            </a:r>
            <a:endParaRPr lang="en-US" sz="1100" dirty="0"/>
          </a:p>
        </p:txBody>
      </p:sp>
      <p:sp>
        <p:nvSpPr>
          <p:cNvPr id="45" name="Text 43"/>
          <p:cNvSpPr/>
          <p:nvPr/>
        </p:nvSpPr>
        <p:spPr>
          <a:xfrm>
            <a:off x="9693950" y="5881211"/>
            <a:ext cx="1934408" cy="230029"/>
          </a:xfrm>
          <a:prstGeom prst="rect">
            <a:avLst/>
          </a:prstGeom>
          <a:noFill/>
          <a:ln/>
        </p:spPr>
        <p:txBody>
          <a:bodyPr wrap="none" lIns="0" tIns="0" rIns="0" bIns="0" rtlCol="0" anchor="t"/>
          <a:lstStyle/>
          <a:p>
            <a:pPr marL="0" indent="0" algn="l">
              <a:lnSpc>
                <a:spcPts val="1800"/>
              </a:lnSpc>
              <a:buNone/>
            </a:pPr>
            <a:r>
              <a:rPr lang="en-US" sz="1100" dirty="0">
                <a:solidFill>
                  <a:srgbClr val="15213F"/>
                </a:solidFill>
                <a:latin typeface="Roboto" pitchFamily="34" charset="0"/>
                <a:ea typeface="Roboto" pitchFamily="34" charset="-122"/>
                <a:cs typeface="Roboto" pitchFamily="34" charset="-120"/>
              </a:rPr>
              <a:t>Case and fact based</a:t>
            </a:r>
            <a:endParaRPr lang="en-US" sz="1100" dirty="0"/>
          </a:p>
        </p:txBody>
      </p:sp>
      <p:sp>
        <p:nvSpPr>
          <p:cNvPr id="46" name="Text 44"/>
          <p:cNvSpPr/>
          <p:nvPr/>
        </p:nvSpPr>
        <p:spPr>
          <a:xfrm>
            <a:off x="11923633" y="5881211"/>
            <a:ext cx="1938218" cy="230029"/>
          </a:xfrm>
          <a:prstGeom prst="rect">
            <a:avLst/>
          </a:prstGeom>
          <a:noFill/>
          <a:ln/>
        </p:spPr>
        <p:txBody>
          <a:bodyPr wrap="none" lIns="0" tIns="0" rIns="0" bIns="0" rtlCol="0" anchor="t"/>
          <a:lstStyle/>
          <a:p>
            <a:pPr marL="0" indent="0" algn="l">
              <a:lnSpc>
                <a:spcPts val="1800"/>
              </a:lnSpc>
              <a:buNone/>
            </a:pPr>
            <a:r>
              <a:rPr lang="en-US" sz="1100" dirty="0">
                <a:solidFill>
                  <a:srgbClr val="15213F"/>
                </a:solidFill>
                <a:latin typeface="Roboto" pitchFamily="34" charset="0"/>
                <a:ea typeface="Roboto" pitchFamily="34" charset="-122"/>
                <a:cs typeface="Roboto" pitchFamily="34" charset="-120"/>
              </a:rPr>
              <a:t>Yes (treaty-based)</a:t>
            </a:r>
            <a:endParaRPr lang="en-US" sz="1100" dirty="0"/>
          </a:p>
        </p:txBody>
      </p:sp>
      <p:sp>
        <p:nvSpPr>
          <p:cNvPr id="47" name="Shape 45"/>
          <p:cNvSpPr/>
          <p:nvPr/>
        </p:nvSpPr>
        <p:spPr>
          <a:xfrm>
            <a:off x="627340" y="6435209"/>
            <a:ext cx="13378339" cy="417909"/>
          </a:xfrm>
          <a:prstGeom prst="rect">
            <a:avLst/>
          </a:prstGeom>
          <a:solidFill>
            <a:srgbClr val="FFFFFF">
              <a:alpha val="4000"/>
            </a:srgbClr>
          </a:solidFill>
          <a:ln/>
        </p:spPr>
        <p:txBody>
          <a:bodyPr/>
          <a:lstStyle/>
          <a:p>
            <a:endParaRPr lang="en-US"/>
          </a:p>
        </p:txBody>
      </p:sp>
      <p:sp>
        <p:nvSpPr>
          <p:cNvPr id="48" name="Text 46"/>
          <p:cNvSpPr/>
          <p:nvPr/>
        </p:nvSpPr>
        <p:spPr>
          <a:xfrm>
            <a:off x="771406" y="6529149"/>
            <a:ext cx="1938218" cy="230029"/>
          </a:xfrm>
          <a:prstGeom prst="rect">
            <a:avLst/>
          </a:prstGeom>
          <a:noFill/>
          <a:ln/>
        </p:spPr>
        <p:txBody>
          <a:bodyPr wrap="none" lIns="0" tIns="0" rIns="0" bIns="0" rtlCol="0" anchor="t"/>
          <a:lstStyle/>
          <a:p>
            <a:pPr marL="0" indent="0" algn="l">
              <a:lnSpc>
                <a:spcPts val="1800"/>
              </a:lnSpc>
              <a:buNone/>
            </a:pPr>
            <a:r>
              <a:rPr lang="en-US" sz="1100" b="1" dirty="0">
                <a:solidFill>
                  <a:srgbClr val="15213F"/>
                </a:solidFill>
                <a:latin typeface="Roboto" pitchFamily="34" charset="0"/>
                <a:ea typeface="Roboto" pitchFamily="34" charset="-122"/>
                <a:cs typeface="Roboto" pitchFamily="34" charset="-120"/>
              </a:rPr>
              <a:t>ITAT</a:t>
            </a:r>
            <a:endParaRPr lang="en-US" sz="1100" dirty="0"/>
          </a:p>
        </p:txBody>
      </p:sp>
      <p:sp>
        <p:nvSpPr>
          <p:cNvPr id="49" name="Text 47"/>
          <p:cNvSpPr/>
          <p:nvPr/>
        </p:nvSpPr>
        <p:spPr>
          <a:xfrm>
            <a:off x="3004899" y="6529149"/>
            <a:ext cx="1934408" cy="230029"/>
          </a:xfrm>
          <a:prstGeom prst="rect">
            <a:avLst/>
          </a:prstGeom>
          <a:noFill/>
          <a:ln/>
        </p:spPr>
        <p:txBody>
          <a:bodyPr wrap="none" lIns="0" tIns="0" rIns="0" bIns="0" rtlCol="0" anchor="t"/>
          <a:lstStyle/>
          <a:p>
            <a:pPr marL="0" indent="0" algn="l">
              <a:lnSpc>
                <a:spcPts val="1800"/>
              </a:lnSpc>
              <a:buNone/>
            </a:pPr>
            <a:r>
              <a:rPr lang="en-US" sz="1100" dirty="0">
                <a:solidFill>
                  <a:srgbClr val="15213F"/>
                </a:solidFill>
                <a:latin typeface="Roboto" pitchFamily="34" charset="0"/>
                <a:ea typeface="Roboto" pitchFamily="34" charset="-122"/>
                <a:cs typeface="Roboto" pitchFamily="34" charset="-120"/>
              </a:rPr>
              <a:t>Tribunal appeal</a:t>
            </a:r>
            <a:endParaRPr lang="en-US" sz="1100" dirty="0"/>
          </a:p>
        </p:txBody>
      </p:sp>
      <p:sp>
        <p:nvSpPr>
          <p:cNvPr id="50" name="Text 48"/>
          <p:cNvSpPr/>
          <p:nvPr/>
        </p:nvSpPr>
        <p:spPr>
          <a:xfrm>
            <a:off x="5234583" y="6529149"/>
            <a:ext cx="1934408" cy="230029"/>
          </a:xfrm>
          <a:prstGeom prst="rect">
            <a:avLst/>
          </a:prstGeom>
          <a:noFill/>
          <a:ln/>
        </p:spPr>
        <p:txBody>
          <a:bodyPr wrap="none" lIns="0" tIns="0" rIns="0" bIns="0" rtlCol="0" anchor="t"/>
          <a:lstStyle/>
          <a:p>
            <a:pPr marL="0" indent="0" algn="l">
              <a:lnSpc>
                <a:spcPts val="1800"/>
              </a:lnSpc>
              <a:buNone/>
            </a:pPr>
            <a:r>
              <a:rPr lang="en-US" sz="1100" dirty="0">
                <a:solidFill>
                  <a:srgbClr val="15213F"/>
                </a:solidFill>
                <a:latin typeface="Roboto" pitchFamily="34" charset="0"/>
                <a:ea typeface="Roboto" pitchFamily="34" charset="-122"/>
                <a:cs typeface="Roboto" pitchFamily="34" charset="-120"/>
              </a:rPr>
              <a:t>TP &amp; domestic disputes</a:t>
            </a:r>
            <a:endParaRPr lang="en-US" sz="1100" dirty="0"/>
          </a:p>
        </p:txBody>
      </p:sp>
      <p:sp>
        <p:nvSpPr>
          <p:cNvPr id="51" name="Text 49"/>
          <p:cNvSpPr/>
          <p:nvPr/>
        </p:nvSpPr>
        <p:spPr>
          <a:xfrm>
            <a:off x="7464266" y="6529149"/>
            <a:ext cx="1934408" cy="230029"/>
          </a:xfrm>
          <a:prstGeom prst="rect">
            <a:avLst/>
          </a:prstGeom>
          <a:noFill/>
          <a:ln/>
        </p:spPr>
        <p:txBody>
          <a:bodyPr wrap="none" lIns="0" tIns="0" rIns="0" bIns="0" rtlCol="0" anchor="t"/>
          <a:lstStyle/>
          <a:p>
            <a:pPr marL="0" indent="0" algn="l">
              <a:lnSpc>
                <a:spcPts val="1800"/>
              </a:lnSpc>
              <a:buNone/>
            </a:pPr>
            <a:r>
              <a:rPr lang="en-US" sz="1100" dirty="0">
                <a:solidFill>
                  <a:srgbClr val="15213F"/>
                </a:solidFill>
                <a:latin typeface="Roboto" pitchFamily="34" charset="0"/>
                <a:ea typeface="Roboto" pitchFamily="34" charset="-122"/>
                <a:cs typeface="Roboto" pitchFamily="34" charset="-120"/>
              </a:rPr>
              <a:t>Variable</a:t>
            </a:r>
            <a:endParaRPr lang="en-US" sz="1100" dirty="0"/>
          </a:p>
        </p:txBody>
      </p:sp>
      <p:sp>
        <p:nvSpPr>
          <p:cNvPr id="52" name="Text 50"/>
          <p:cNvSpPr/>
          <p:nvPr/>
        </p:nvSpPr>
        <p:spPr>
          <a:xfrm>
            <a:off x="9693950" y="6529149"/>
            <a:ext cx="1934408" cy="230029"/>
          </a:xfrm>
          <a:prstGeom prst="rect">
            <a:avLst/>
          </a:prstGeom>
          <a:noFill/>
          <a:ln/>
        </p:spPr>
        <p:txBody>
          <a:bodyPr wrap="none" lIns="0" tIns="0" rIns="0" bIns="0" rtlCol="0" anchor="t"/>
          <a:lstStyle/>
          <a:p>
            <a:pPr marL="0" indent="0" algn="l">
              <a:lnSpc>
                <a:spcPts val="1800"/>
              </a:lnSpc>
              <a:buNone/>
            </a:pPr>
            <a:r>
              <a:rPr lang="en-US" sz="1100" dirty="0">
                <a:solidFill>
                  <a:srgbClr val="15213F"/>
                </a:solidFill>
                <a:latin typeface="Roboto" pitchFamily="34" charset="0"/>
                <a:ea typeface="Roboto" pitchFamily="34" charset="-122"/>
                <a:cs typeface="Roboto" pitchFamily="34" charset="-120"/>
              </a:rPr>
              <a:t>Case and fact based</a:t>
            </a:r>
            <a:endParaRPr lang="en-US" sz="1100" dirty="0"/>
          </a:p>
        </p:txBody>
      </p:sp>
      <p:sp>
        <p:nvSpPr>
          <p:cNvPr id="53" name="Text 51"/>
          <p:cNvSpPr/>
          <p:nvPr/>
        </p:nvSpPr>
        <p:spPr>
          <a:xfrm>
            <a:off x="11923633" y="6529149"/>
            <a:ext cx="1938218" cy="230029"/>
          </a:xfrm>
          <a:prstGeom prst="rect">
            <a:avLst/>
          </a:prstGeom>
          <a:noFill/>
          <a:ln/>
        </p:spPr>
        <p:txBody>
          <a:bodyPr wrap="none" lIns="0" tIns="0" rIns="0" bIns="0" rtlCol="0" anchor="t"/>
          <a:lstStyle/>
          <a:p>
            <a:pPr marL="0" indent="0" algn="l">
              <a:lnSpc>
                <a:spcPts val="1800"/>
              </a:lnSpc>
              <a:buNone/>
            </a:pPr>
            <a:r>
              <a:rPr lang="en-US" sz="1100" dirty="0">
                <a:solidFill>
                  <a:srgbClr val="15213F"/>
                </a:solidFill>
                <a:latin typeface="Roboto" pitchFamily="34" charset="0"/>
                <a:ea typeface="Roboto" pitchFamily="34" charset="-122"/>
                <a:cs typeface="Roboto" pitchFamily="34" charset="-120"/>
              </a:rPr>
              <a:t>Yes (subject to higher appeal)</a:t>
            </a:r>
            <a:endParaRPr lang="en-US" sz="1100" dirty="0"/>
          </a:p>
        </p:txBody>
      </p:sp>
      <p:sp>
        <p:nvSpPr>
          <p:cNvPr id="54" name="Shape 52"/>
          <p:cNvSpPr/>
          <p:nvPr/>
        </p:nvSpPr>
        <p:spPr>
          <a:xfrm>
            <a:off x="627340" y="6853118"/>
            <a:ext cx="13378339" cy="647938"/>
          </a:xfrm>
          <a:prstGeom prst="rect">
            <a:avLst/>
          </a:prstGeom>
          <a:solidFill>
            <a:srgbClr val="000000">
              <a:alpha val="4000"/>
            </a:srgbClr>
          </a:solidFill>
          <a:ln/>
        </p:spPr>
        <p:txBody>
          <a:bodyPr/>
          <a:lstStyle/>
          <a:p>
            <a:endParaRPr lang="en-US"/>
          </a:p>
        </p:txBody>
      </p:sp>
      <p:sp>
        <p:nvSpPr>
          <p:cNvPr id="55" name="Text 53"/>
          <p:cNvSpPr/>
          <p:nvPr/>
        </p:nvSpPr>
        <p:spPr>
          <a:xfrm>
            <a:off x="771406" y="6947059"/>
            <a:ext cx="1938218" cy="230029"/>
          </a:xfrm>
          <a:prstGeom prst="rect">
            <a:avLst/>
          </a:prstGeom>
          <a:noFill/>
          <a:ln/>
        </p:spPr>
        <p:txBody>
          <a:bodyPr wrap="none" lIns="0" tIns="0" rIns="0" bIns="0" rtlCol="0" anchor="t"/>
          <a:lstStyle/>
          <a:p>
            <a:pPr marL="0" indent="0" algn="l">
              <a:lnSpc>
                <a:spcPts val="1800"/>
              </a:lnSpc>
              <a:buNone/>
            </a:pPr>
            <a:r>
              <a:rPr lang="en-US" sz="1100" b="1" dirty="0">
                <a:solidFill>
                  <a:srgbClr val="15213F"/>
                </a:solidFill>
                <a:latin typeface="Roboto" pitchFamily="34" charset="0"/>
                <a:ea typeface="Roboto" pitchFamily="34" charset="-122"/>
                <a:cs typeface="Roboto" pitchFamily="34" charset="-120"/>
              </a:rPr>
              <a:t>HC / SC</a:t>
            </a:r>
            <a:endParaRPr lang="en-US" sz="1100" dirty="0"/>
          </a:p>
        </p:txBody>
      </p:sp>
      <p:sp>
        <p:nvSpPr>
          <p:cNvPr id="56" name="Text 54"/>
          <p:cNvSpPr/>
          <p:nvPr/>
        </p:nvSpPr>
        <p:spPr>
          <a:xfrm>
            <a:off x="3004899" y="6947059"/>
            <a:ext cx="1934408" cy="460057"/>
          </a:xfrm>
          <a:prstGeom prst="rect">
            <a:avLst/>
          </a:prstGeom>
          <a:noFill/>
          <a:ln/>
        </p:spPr>
        <p:txBody>
          <a:bodyPr wrap="square" lIns="0" tIns="0" rIns="0" bIns="0" rtlCol="0" anchor="t"/>
          <a:lstStyle/>
          <a:p>
            <a:pPr marL="0" indent="0" algn="l">
              <a:lnSpc>
                <a:spcPts val="1800"/>
              </a:lnSpc>
              <a:buNone/>
            </a:pPr>
            <a:r>
              <a:rPr lang="en-US" sz="1100" dirty="0">
                <a:solidFill>
                  <a:srgbClr val="15213F"/>
                </a:solidFill>
                <a:latin typeface="Roboto" pitchFamily="34" charset="0"/>
                <a:ea typeface="Roboto" pitchFamily="34" charset="-122"/>
                <a:cs typeface="Roboto" pitchFamily="34" charset="-120"/>
              </a:rPr>
              <a:t>Legal interpretation on substantial questions of law</a:t>
            </a:r>
            <a:endParaRPr lang="en-US" sz="1100" dirty="0"/>
          </a:p>
        </p:txBody>
      </p:sp>
      <p:sp>
        <p:nvSpPr>
          <p:cNvPr id="57" name="Text 55"/>
          <p:cNvSpPr/>
          <p:nvPr/>
        </p:nvSpPr>
        <p:spPr>
          <a:xfrm>
            <a:off x="5234583" y="6947059"/>
            <a:ext cx="1934408" cy="230029"/>
          </a:xfrm>
          <a:prstGeom prst="rect">
            <a:avLst/>
          </a:prstGeom>
          <a:noFill/>
          <a:ln/>
        </p:spPr>
        <p:txBody>
          <a:bodyPr wrap="none" lIns="0" tIns="0" rIns="0" bIns="0" rtlCol="0" anchor="t"/>
          <a:lstStyle/>
          <a:p>
            <a:pPr marL="0" indent="0" algn="l">
              <a:lnSpc>
                <a:spcPts val="1800"/>
              </a:lnSpc>
              <a:buNone/>
            </a:pPr>
            <a:r>
              <a:rPr lang="en-US" sz="1100" dirty="0">
                <a:solidFill>
                  <a:srgbClr val="15213F"/>
                </a:solidFill>
                <a:latin typeface="Roboto" pitchFamily="34" charset="0"/>
                <a:ea typeface="Roboto" pitchFamily="34" charset="-122"/>
                <a:cs typeface="Roboto" pitchFamily="34" charset="-120"/>
              </a:rPr>
              <a:t>Significant points of law</a:t>
            </a:r>
            <a:endParaRPr lang="en-US" sz="1100" dirty="0"/>
          </a:p>
        </p:txBody>
      </p:sp>
      <p:sp>
        <p:nvSpPr>
          <p:cNvPr id="58" name="Text 56"/>
          <p:cNvSpPr/>
          <p:nvPr/>
        </p:nvSpPr>
        <p:spPr>
          <a:xfrm>
            <a:off x="7464266" y="6947059"/>
            <a:ext cx="1934408" cy="230029"/>
          </a:xfrm>
          <a:prstGeom prst="rect">
            <a:avLst/>
          </a:prstGeom>
          <a:noFill/>
          <a:ln/>
        </p:spPr>
        <p:txBody>
          <a:bodyPr wrap="none" lIns="0" tIns="0" rIns="0" bIns="0" rtlCol="0" anchor="t"/>
          <a:lstStyle/>
          <a:p>
            <a:pPr marL="0" indent="0" algn="l">
              <a:lnSpc>
                <a:spcPts val="1800"/>
              </a:lnSpc>
              <a:buNone/>
            </a:pPr>
            <a:r>
              <a:rPr lang="en-US" sz="1100" dirty="0">
                <a:solidFill>
                  <a:srgbClr val="15213F"/>
                </a:solidFill>
                <a:latin typeface="Roboto" pitchFamily="34" charset="0"/>
                <a:ea typeface="Roboto" pitchFamily="34" charset="-122"/>
                <a:cs typeface="Roboto" pitchFamily="34" charset="-120"/>
              </a:rPr>
              <a:t>Long</a:t>
            </a:r>
            <a:endParaRPr lang="en-US" sz="1100" dirty="0"/>
          </a:p>
        </p:txBody>
      </p:sp>
      <p:sp>
        <p:nvSpPr>
          <p:cNvPr id="59" name="Text 57"/>
          <p:cNvSpPr/>
          <p:nvPr/>
        </p:nvSpPr>
        <p:spPr>
          <a:xfrm>
            <a:off x="9693950" y="6947059"/>
            <a:ext cx="1934408" cy="230029"/>
          </a:xfrm>
          <a:prstGeom prst="rect">
            <a:avLst/>
          </a:prstGeom>
          <a:noFill/>
          <a:ln/>
        </p:spPr>
        <p:txBody>
          <a:bodyPr wrap="none" lIns="0" tIns="0" rIns="0" bIns="0" rtlCol="0" anchor="t"/>
          <a:lstStyle/>
          <a:p>
            <a:pPr marL="0" indent="0" algn="l">
              <a:lnSpc>
                <a:spcPts val="1800"/>
              </a:lnSpc>
              <a:buNone/>
            </a:pPr>
            <a:r>
              <a:rPr lang="en-US" sz="1100" dirty="0">
                <a:solidFill>
                  <a:srgbClr val="15213F"/>
                </a:solidFill>
                <a:latin typeface="Roboto" pitchFamily="34" charset="0"/>
                <a:ea typeface="Roboto" pitchFamily="34" charset="-122"/>
                <a:cs typeface="Roboto" pitchFamily="34" charset="-120"/>
              </a:rPr>
              <a:t>Case and fact based</a:t>
            </a:r>
            <a:endParaRPr lang="en-US" sz="1100" dirty="0"/>
          </a:p>
        </p:txBody>
      </p:sp>
      <p:sp>
        <p:nvSpPr>
          <p:cNvPr id="60" name="Text 58"/>
          <p:cNvSpPr/>
          <p:nvPr/>
        </p:nvSpPr>
        <p:spPr>
          <a:xfrm>
            <a:off x="11923633" y="6947059"/>
            <a:ext cx="1938218" cy="230029"/>
          </a:xfrm>
          <a:prstGeom prst="rect">
            <a:avLst/>
          </a:prstGeom>
          <a:noFill/>
          <a:ln/>
        </p:spPr>
        <p:txBody>
          <a:bodyPr wrap="none" lIns="0" tIns="0" rIns="0" bIns="0" rtlCol="0" anchor="t"/>
          <a:lstStyle/>
          <a:p>
            <a:pPr marL="0" indent="0" algn="l">
              <a:lnSpc>
                <a:spcPts val="1800"/>
              </a:lnSpc>
              <a:buNone/>
            </a:pPr>
            <a:r>
              <a:rPr lang="en-US" sz="1100" dirty="0">
                <a:solidFill>
                  <a:srgbClr val="15213F"/>
                </a:solidFill>
                <a:latin typeface="Roboto" pitchFamily="34" charset="0"/>
                <a:ea typeface="Roboto" pitchFamily="34" charset="-122"/>
                <a:cs typeface="Roboto" pitchFamily="34" charset="-120"/>
              </a:rPr>
              <a:t>Yes</a:t>
            </a:r>
            <a:endParaRPr lang="en-US" sz="1100" dirty="0"/>
          </a:p>
        </p:txBody>
      </p:sp>
    </p:spTree>
    <p:extLst>
      <p:ext uri="{BB962C8B-B14F-4D97-AF65-F5344CB8AC3E}">
        <p14:creationId xmlns:p14="http://schemas.microsoft.com/office/powerpoint/2010/main" val="40396407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58984" y="959287"/>
            <a:ext cx="7798832" cy="975836"/>
          </a:xfrm>
          <a:prstGeom prst="rect">
            <a:avLst/>
          </a:prstGeom>
          <a:noFill/>
          <a:ln/>
        </p:spPr>
        <p:txBody>
          <a:bodyPr wrap="square" lIns="0" tIns="0" rIns="0" bIns="0" rtlCol="0" anchor="t"/>
          <a:lstStyle/>
          <a:p>
            <a:pPr marL="0" indent="0" algn="l">
              <a:lnSpc>
                <a:spcPts val="3800"/>
              </a:lnSpc>
              <a:buNone/>
            </a:pPr>
            <a:r>
              <a:rPr lang="en-US" sz="3050" dirty="0">
                <a:solidFill>
                  <a:srgbClr val="3257B8"/>
                </a:solidFill>
                <a:latin typeface="Roboto Slab" pitchFamily="34" charset="0"/>
                <a:ea typeface="Roboto Slab" pitchFamily="34" charset="-122"/>
                <a:cs typeface="Roboto Slab" pitchFamily="34" charset="-120"/>
              </a:rPr>
              <a:t>OECD Pillar Two &amp; Transfer Pricing Exposure in GCC Operations</a:t>
            </a:r>
            <a:endParaRPr lang="en-US" sz="3050" dirty="0"/>
          </a:p>
        </p:txBody>
      </p:sp>
      <p:sp>
        <p:nvSpPr>
          <p:cNvPr id="4" name="Text 1"/>
          <p:cNvSpPr/>
          <p:nvPr/>
        </p:nvSpPr>
        <p:spPr>
          <a:xfrm>
            <a:off x="6158984" y="2169319"/>
            <a:ext cx="7798832" cy="2693670"/>
          </a:xfrm>
          <a:prstGeom prst="rect">
            <a:avLst/>
          </a:prstGeom>
          <a:noFill/>
          <a:ln/>
        </p:spPr>
        <p:txBody>
          <a:bodyPr wrap="square" lIns="0" tIns="0" rIns="0" bIns="0" rtlCol="0" anchor="t"/>
          <a:lstStyle/>
          <a:p>
            <a:pPr marL="0" indent="0" algn="l">
              <a:lnSpc>
                <a:spcPts val="5300"/>
              </a:lnSpc>
              <a:buNone/>
            </a:pPr>
            <a:r>
              <a:rPr lang="en-US" sz="4200" dirty="0">
                <a:solidFill>
                  <a:srgbClr val="3257B8"/>
                </a:solidFill>
                <a:latin typeface="Roboto Slab" pitchFamily="34" charset="0"/>
                <a:ea typeface="Roboto Slab" pitchFamily="34" charset="-122"/>
                <a:cs typeface="Roboto Slab" pitchFamily="34" charset="-120"/>
              </a:rPr>
              <a:t>Understanding the Intersection of Global Minimum Tax Rules and Transfer Pricing Compliance</a:t>
            </a:r>
            <a:endParaRPr lang="en-US" sz="4200" dirty="0"/>
          </a:p>
        </p:txBody>
      </p:sp>
      <p:sp>
        <p:nvSpPr>
          <p:cNvPr id="5" name="Text 2"/>
          <p:cNvSpPr/>
          <p:nvPr/>
        </p:nvSpPr>
        <p:spPr>
          <a:xfrm>
            <a:off x="6158984" y="5097185"/>
            <a:ext cx="7798832" cy="998696"/>
          </a:xfrm>
          <a:prstGeom prst="rect">
            <a:avLst/>
          </a:prstGeom>
          <a:noFill/>
          <a:ln/>
        </p:spPr>
        <p:txBody>
          <a:bodyPr wrap="squar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The implementation of OECD Pillar Two represents a fundamental shift in international taxation that has profound implications for GCC operations. The interaction between global minimum tax rules and existing transfer pricing frameworks creates new complexity layers requiring integrated tax strategy and compliance approaches.</a:t>
            </a:r>
            <a:endParaRPr lang="en-US" sz="1200" dirty="0"/>
          </a:p>
        </p:txBody>
      </p:sp>
      <p:sp>
        <p:nvSpPr>
          <p:cNvPr id="6" name="Text 3"/>
          <p:cNvSpPr/>
          <p:nvPr/>
        </p:nvSpPr>
        <p:spPr>
          <a:xfrm>
            <a:off x="6158984" y="6271498"/>
            <a:ext cx="7798832" cy="998696"/>
          </a:xfrm>
          <a:prstGeom prst="rect">
            <a:avLst/>
          </a:prstGeom>
          <a:noFill/>
          <a:ln/>
        </p:spPr>
        <p:txBody>
          <a:bodyPr wrap="squar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For capability centers operating in India's evolving regulatory landscape, this intersection demands careful analysis of effective tax rates, profit allocation methodologies, and jurisdictional tax positions. The strategic imperative is clear: GCCs must simultaneously optimize their transfer pricing positions while managing global minimum tax exposure across the multinational enterprise group.</a:t>
            </a:r>
            <a:endParaRPr lang="en-US" sz="1200" dirty="0"/>
          </a:p>
        </p:txBody>
      </p:sp>
    </p:spTree>
    <p:extLst>
      <p:ext uri="{BB962C8B-B14F-4D97-AF65-F5344CB8AC3E}">
        <p14:creationId xmlns:p14="http://schemas.microsoft.com/office/powerpoint/2010/main" val="35993672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1647" y="777478"/>
            <a:ext cx="6931700" cy="574238"/>
          </a:xfrm>
          <a:prstGeom prst="rect">
            <a:avLst/>
          </a:prstGeom>
          <a:noFill/>
          <a:ln/>
        </p:spPr>
        <p:txBody>
          <a:bodyPr wrap="none" lIns="0" tIns="0" rIns="0" bIns="0" rtlCol="0" anchor="t"/>
          <a:lstStyle/>
          <a:p>
            <a:pPr marL="0" indent="0" algn="l">
              <a:lnSpc>
                <a:spcPts val="4500"/>
              </a:lnSpc>
              <a:buNone/>
            </a:pPr>
            <a:r>
              <a:rPr lang="en-US" sz="3600" dirty="0">
                <a:solidFill>
                  <a:srgbClr val="3257B8"/>
                </a:solidFill>
                <a:latin typeface="Roboto Slab" pitchFamily="34" charset="0"/>
                <a:ea typeface="Roboto Slab" pitchFamily="34" charset="-122"/>
                <a:cs typeface="Roboto Slab" pitchFamily="34" charset="-120"/>
              </a:rPr>
              <a:t>Understanding OECD Pillar Two</a:t>
            </a:r>
            <a:endParaRPr lang="en-US" sz="3600" dirty="0"/>
          </a:p>
        </p:txBody>
      </p:sp>
      <p:sp>
        <p:nvSpPr>
          <p:cNvPr id="3" name="Text 1"/>
          <p:cNvSpPr/>
          <p:nvPr/>
        </p:nvSpPr>
        <p:spPr>
          <a:xfrm>
            <a:off x="791647" y="1719263"/>
            <a:ext cx="13047107" cy="588169"/>
          </a:xfrm>
          <a:prstGeom prst="rect">
            <a:avLst/>
          </a:prstGeom>
          <a:noFill/>
          <a:ln/>
        </p:spPr>
        <p:txBody>
          <a:bodyPr wrap="square" lIns="0" tIns="0" rIns="0" bIns="0" rtlCol="0" anchor="t"/>
          <a:lstStyle/>
          <a:p>
            <a:pPr marL="0" indent="0" algn="l">
              <a:lnSpc>
                <a:spcPts val="2300"/>
              </a:lnSpc>
              <a:buNone/>
            </a:pPr>
            <a:r>
              <a:rPr lang="en-US" sz="1400" dirty="0">
                <a:solidFill>
                  <a:srgbClr val="15213F"/>
                </a:solidFill>
                <a:latin typeface="Roboto" pitchFamily="34" charset="0"/>
                <a:ea typeface="Roboto" pitchFamily="34" charset="-122"/>
                <a:cs typeface="Roboto" pitchFamily="34" charset="-120"/>
              </a:rPr>
              <a:t>The OECD's Pillar Two framework introduces a globally coordinated approach to corporate taxation, ensuring multinational enterprises pay minimum levels of tax regardless of where they operate. This represents the most significant change to international tax architecture in decades.</a:t>
            </a:r>
            <a:endParaRPr lang="en-US" sz="1400" dirty="0"/>
          </a:p>
        </p:txBody>
      </p:sp>
      <p:pic>
        <p:nvPicPr>
          <p:cNvPr id="4" name="Image 0" descr="preencoded.png"/>
          <p:cNvPicPr>
            <a:picLocks noChangeAspect="1"/>
          </p:cNvPicPr>
          <p:nvPr/>
        </p:nvPicPr>
        <p:blipFill>
          <a:blip r:embed="rId3"/>
          <a:stretch>
            <a:fillRect/>
          </a:stretch>
        </p:blipFill>
        <p:spPr>
          <a:xfrm>
            <a:off x="791647" y="2514124"/>
            <a:ext cx="1963579" cy="1963579"/>
          </a:xfrm>
          <a:prstGeom prst="rect">
            <a:avLst/>
          </a:prstGeom>
        </p:spPr>
      </p:pic>
      <p:sp>
        <p:nvSpPr>
          <p:cNvPr id="5" name="Text 2"/>
          <p:cNvSpPr/>
          <p:nvPr/>
        </p:nvSpPr>
        <p:spPr>
          <a:xfrm>
            <a:off x="791647" y="4707374"/>
            <a:ext cx="2297311" cy="287179"/>
          </a:xfrm>
          <a:prstGeom prst="rect">
            <a:avLst/>
          </a:prstGeom>
          <a:noFill/>
          <a:ln/>
        </p:spPr>
        <p:txBody>
          <a:bodyPr wrap="none" lIns="0" tIns="0" rIns="0" bIns="0" rtlCol="0" anchor="t"/>
          <a:lstStyle/>
          <a:p>
            <a:pPr marL="0" indent="0" algn="l">
              <a:lnSpc>
                <a:spcPts val="2250"/>
              </a:lnSpc>
              <a:buNone/>
            </a:pPr>
            <a:r>
              <a:rPr lang="en-US" sz="1800" dirty="0">
                <a:solidFill>
                  <a:srgbClr val="15213F"/>
                </a:solidFill>
                <a:latin typeface="Roboto Slab" pitchFamily="34" charset="0"/>
                <a:ea typeface="Roboto Slab" pitchFamily="34" charset="-122"/>
                <a:cs typeface="Roboto Slab" pitchFamily="34" charset="-120"/>
              </a:rPr>
              <a:t>Global Minimum Tax</a:t>
            </a:r>
            <a:endParaRPr lang="en-US" sz="1800" dirty="0"/>
          </a:p>
        </p:txBody>
      </p:sp>
      <p:sp>
        <p:nvSpPr>
          <p:cNvPr id="6" name="Text 3"/>
          <p:cNvSpPr/>
          <p:nvPr/>
        </p:nvSpPr>
        <p:spPr>
          <a:xfrm>
            <a:off x="791647" y="5104805"/>
            <a:ext cx="4195882" cy="2058591"/>
          </a:xfrm>
          <a:prstGeom prst="rect">
            <a:avLst/>
          </a:prstGeom>
          <a:noFill/>
          <a:ln/>
        </p:spPr>
        <p:txBody>
          <a:bodyPr wrap="square" lIns="0" tIns="0" rIns="0" bIns="0" rtlCol="0" anchor="t"/>
          <a:lstStyle/>
          <a:p>
            <a:pPr marL="0" indent="0" algn="l">
              <a:lnSpc>
                <a:spcPts val="2300"/>
              </a:lnSpc>
              <a:buNone/>
            </a:pPr>
            <a:r>
              <a:rPr lang="en-US" sz="1400" dirty="0">
                <a:solidFill>
                  <a:srgbClr val="15213F"/>
                </a:solidFill>
                <a:latin typeface="Roboto" pitchFamily="34" charset="0"/>
                <a:ea typeface="Roboto" pitchFamily="34" charset="-122"/>
                <a:cs typeface="Roboto" pitchFamily="34" charset="-120"/>
              </a:rPr>
              <a:t>OECD Pillar Two establishes a </a:t>
            </a:r>
            <a:r>
              <a:rPr lang="en-US" sz="1400" b="1" dirty="0">
                <a:solidFill>
                  <a:srgbClr val="15213F"/>
                </a:solidFill>
                <a:latin typeface="Roboto" pitchFamily="34" charset="0"/>
                <a:ea typeface="Roboto" pitchFamily="34" charset="-122"/>
                <a:cs typeface="Roboto" pitchFamily="34" charset="-120"/>
              </a:rPr>
              <a:t>15% global minimum effective tax rate (ETR)</a:t>
            </a:r>
            <a:r>
              <a:rPr lang="en-US" sz="1400" dirty="0">
                <a:solidFill>
                  <a:srgbClr val="15213F"/>
                </a:solidFill>
                <a:latin typeface="Roboto" pitchFamily="34" charset="0"/>
                <a:ea typeface="Roboto" pitchFamily="34" charset="-122"/>
                <a:cs typeface="Roboto" pitchFamily="34" charset="-120"/>
              </a:rPr>
              <a:t> for large multinational enterprises. This framework ensures that profits of MNE groups are subject to a minimum level of taxation, regardless of where they operate. The mechanism captures profits that would otherwise be taxed below this threshold.</a:t>
            </a:r>
            <a:endParaRPr lang="en-US" sz="1400" dirty="0"/>
          </a:p>
        </p:txBody>
      </p:sp>
      <p:pic>
        <p:nvPicPr>
          <p:cNvPr id="7" name="Image 1" descr="preencoded.png"/>
          <p:cNvPicPr>
            <a:picLocks noChangeAspect="1"/>
          </p:cNvPicPr>
          <p:nvPr/>
        </p:nvPicPr>
        <p:blipFill>
          <a:blip r:embed="rId4"/>
          <a:stretch>
            <a:fillRect/>
          </a:stretch>
        </p:blipFill>
        <p:spPr>
          <a:xfrm>
            <a:off x="9499833" y="2608374"/>
            <a:ext cx="1963579" cy="1963579"/>
          </a:xfrm>
          <a:prstGeom prst="rect">
            <a:avLst/>
          </a:prstGeom>
        </p:spPr>
      </p:pic>
      <p:sp>
        <p:nvSpPr>
          <p:cNvPr id="8" name="Text 4"/>
          <p:cNvSpPr/>
          <p:nvPr/>
        </p:nvSpPr>
        <p:spPr>
          <a:xfrm>
            <a:off x="5217200" y="4707374"/>
            <a:ext cx="2297311" cy="287179"/>
          </a:xfrm>
          <a:prstGeom prst="rect">
            <a:avLst/>
          </a:prstGeom>
          <a:noFill/>
          <a:ln/>
        </p:spPr>
        <p:txBody>
          <a:bodyPr wrap="none" lIns="0" tIns="0" rIns="0" bIns="0" rtlCol="0" anchor="t"/>
          <a:lstStyle/>
          <a:p>
            <a:pPr marL="0" indent="0" algn="l">
              <a:lnSpc>
                <a:spcPts val="2250"/>
              </a:lnSpc>
              <a:buNone/>
            </a:pPr>
            <a:r>
              <a:rPr lang="en-US" sz="1800" dirty="0">
                <a:solidFill>
                  <a:srgbClr val="15213F"/>
                </a:solidFill>
                <a:latin typeface="Roboto Slab" pitchFamily="34" charset="0"/>
                <a:ea typeface="Roboto Slab" pitchFamily="34" charset="-122"/>
                <a:cs typeface="Roboto Slab" pitchFamily="34" charset="-120"/>
              </a:rPr>
              <a:t>India's Alignment</a:t>
            </a:r>
            <a:endParaRPr lang="en-US" sz="1800" dirty="0"/>
          </a:p>
        </p:txBody>
      </p:sp>
      <p:sp>
        <p:nvSpPr>
          <p:cNvPr id="9" name="Text 5"/>
          <p:cNvSpPr/>
          <p:nvPr/>
        </p:nvSpPr>
        <p:spPr>
          <a:xfrm>
            <a:off x="5217200" y="5104805"/>
            <a:ext cx="4195882" cy="2352675"/>
          </a:xfrm>
          <a:prstGeom prst="rect">
            <a:avLst/>
          </a:prstGeom>
          <a:noFill/>
          <a:ln/>
        </p:spPr>
        <p:txBody>
          <a:bodyPr wrap="square" lIns="0" tIns="0" rIns="0" bIns="0" rtlCol="0" anchor="t"/>
          <a:lstStyle/>
          <a:p>
            <a:pPr marL="0" indent="0" algn="l">
              <a:lnSpc>
                <a:spcPts val="2300"/>
              </a:lnSpc>
              <a:buNone/>
            </a:pPr>
            <a:r>
              <a:rPr lang="en-US" sz="1400" dirty="0">
                <a:solidFill>
                  <a:srgbClr val="15213F"/>
                </a:solidFill>
                <a:latin typeface="Roboto" pitchFamily="34" charset="0"/>
                <a:ea typeface="Roboto" pitchFamily="34" charset="-122"/>
                <a:cs typeface="Roboto" pitchFamily="34" charset="-120"/>
              </a:rPr>
              <a:t>India began aligning its tax, disclosure, and financial reporting frameworks with Pillar Two from </a:t>
            </a:r>
            <a:r>
              <a:rPr lang="en-US" sz="1400" b="1" dirty="0">
                <a:solidFill>
                  <a:srgbClr val="15213F"/>
                </a:solidFill>
                <a:latin typeface="Roboto" pitchFamily="34" charset="0"/>
                <a:ea typeface="Roboto" pitchFamily="34" charset="-122"/>
                <a:cs typeface="Roboto" pitchFamily="34" charset="-120"/>
              </a:rPr>
              <a:t>FY 2024-25 onwards</a:t>
            </a:r>
            <a:r>
              <a:rPr lang="en-US" sz="1400" dirty="0">
                <a:solidFill>
                  <a:srgbClr val="15213F"/>
                </a:solidFill>
                <a:latin typeface="Roboto" pitchFamily="34" charset="0"/>
                <a:ea typeface="Roboto" pitchFamily="34" charset="-122"/>
                <a:cs typeface="Roboto" pitchFamily="34" charset="-120"/>
              </a:rPr>
              <a:t>. However, full domestic implementation through a Qualified Domestic Minimum Top-up Tax (QDMTT) remains pending legislative introduction. The strategic direction is clear: India intends to capture top-up taxes domestically.</a:t>
            </a:r>
            <a:endParaRPr lang="en-US" sz="1400" dirty="0"/>
          </a:p>
        </p:txBody>
      </p:sp>
      <p:pic>
        <p:nvPicPr>
          <p:cNvPr id="10" name="Image 2" descr="preencoded.png"/>
          <p:cNvPicPr>
            <a:picLocks noChangeAspect="1"/>
          </p:cNvPicPr>
          <p:nvPr/>
        </p:nvPicPr>
        <p:blipFill>
          <a:blip r:embed="rId5"/>
          <a:stretch>
            <a:fillRect/>
          </a:stretch>
        </p:blipFill>
        <p:spPr>
          <a:xfrm>
            <a:off x="5217200" y="2743676"/>
            <a:ext cx="1963698" cy="1963698"/>
          </a:xfrm>
          <a:prstGeom prst="rect">
            <a:avLst/>
          </a:prstGeom>
        </p:spPr>
      </p:pic>
      <p:sp>
        <p:nvSpPr>
          <p:cNvPr id="11" name="Text 6"/>
          <p:cNvSpPr/>
          <p:nvPr/>
        </p:nvSpPr>
        <p:spPr>
          <a:xfrm>
            <a:off x="9642753" y="4707493"/>
            <a:ext cx="2297311" cy="287179"/>
          </a:xfrm>
          <a:prstGeom prst="rect">
            <a:avLst/>
          </a:prstGeom>
          <a:noFill/>
          <a:ln/>
        </p:spPr>
        <p:txBody>
          <a:bodyPr wrap="none" lIns="0" tIns="0" rIns="0" bIns="0" rtlCol="0" anchor="t"/>
          <a:lstStyle/>
          <a:p>
            <a:pPr marL="0" indent="0" algn="l">
              <a:lnSpc>
                <a:spcPts val="2250"/>
              </a:lnSpc>
              <a:buNone/>
            </a:pPr>
            <a:r>
              <a:rPr lang="en-US" sz="1800" dirty="0">
                <a:solidFill>
                  <a:srgbClr val="15213F"/>
                </a:solidFill>
                <a:latin typeface="Roboto Slab" pitchFamily="34" charset="0"/>
                <a:ea typeface="Roboto Slab" pitchFamily="34" charset="-122"/>
                <a:cs typeface="Roboto Slab" pitchFamily="34" charset="-120"/>
              </a:rPr>
              <a:t>MNE Applicability</a:t>
            </a:r>
            <a:endParaRPr lang="en-US" sz="1800" dirty="0"/>
          </a:p>
        </p:txBody>
      </p:sp>
      <p:sp>
        <p:nvSpPr>
          <p:cNvPr id="12" name="Text 7"/>
          <p:cNvSpPr/>
          <p:nvPr/>
        </p:nvSpPr>
        <p:spPr>
          <a:xfrm>
            <a:off x="9642753" y="5104924"/>
            <a:ext cx="4196001" cy="2058591"/>
          </a:xfrm>
          <a:prstGeom prst="rect">
            <a:avLst/>
          </a:prstGeom>
          <a:noFill/>
          <a:ln/>
        </p:spPr>
        <p:txBody>
          <a:bodyPr wrap="square" lIns="0" tIns="0" rIns="0" bIns="0" rtlCol="0" anchor="t"/>
          <a:lstStyle/>
          <a:p>
            <a:pPr marL="0" indent="0" algn="l">
              <a:lnSpc>
                <a:spcPts val="2300"/>
              </a:lnSpc>
              <a:buNone/>
            </a:pPr>
            <a:r>
              <a:rPr lang="en-US" sz="1400" dirty="0">
                <a:solidFill>
                  <a:srgbClr val="15213F"/>
                </a:solidFill>
                <a:latin typeface="Roboto" pitchFamily="34" charset="0"/>
                <a:ea typeface="Roboto" pitchFamily="34" charset="-122"/>
                <a:cs typeface="Roboto" pitchFamily="34" charset="-120"/>
              </a:rPr>
              <a:t>These rules apply to multinational enterprise groups with </a:t>
            </a:r>
            <a:r>
              <a:rPr lang="en-US" sz="1400" b="1" dirty="0">
                <a:solidFill>
                  <a:srgbClr val="15213F"/>
                </a:solidFill>
                <a:latin typeface="Roboto" pitchFamily="34" charset="0"/>
                <a:ea typeface="Roboto" pitchFamily="34" charset="-122"/>
                <a:cs typeface="Roboto" pitchFamily="34" charset="-120"/>
              </a:rPr>
              <a:t>global consolidated revenue of EUR 750 million or more</a:t>
            </a:r>
            <a:r>
              <a:rPr lang="en-US" sz="1400" dirty="0">
                <a:solidFill>
                  <a:srgbClr val="15213F"/>
                </a:solidFill>
                <a:latin typeface="Roboto" pitchFamily="34" charset="0"/>
                <a:ea typeface="Roboto" pitchFamily="34" charset="-122"/>
                <a:cs typeface="Roboto" pitchFamily="34" charset="-120"/>
              </a:rPr>
              <a:t>, capturing most large corporations operating global capability centers in India. The revenue threshold ensures focus on substantial multinational operations while excluding smaller enterprises.</a:t>
            </a:r>
            <a:endParaRPr lang="en-US" sz="1400" dirty="0"/>
          </a:p>
        </p:txBody>
      </p:sp>
    </p:spTree>
    <p:extLst>
      <p:ext uri="{BB962C8B-B14F-4D97-AF65-F5344CB8AC3E}">
        <p14:creationId xmlns:p14="http://schemas.microsoft.com/office/powerpoint/2010/main" val="23034796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12708" y="699968"/>
            <a:ext cx="10072568" cy="516969"/>
          </a:xfrm>
          <a:prstGeom prst="rect">
            <a:avLst/>
          </a:prstGeom>
          <a:noFill/>
          <a:ln/>
        </p:spPr>
        <p:txBody>
          <a:bodyPr wrap="none" lIns="0" tIns="0" rIns="0" bIns="0" rtlCol="0" anchor="t"/>
          <a:lstStyle/>
          <a:p>
            <a:pPr marL="0" indent="0" algn="l">
              <a:lnSpc>
                <a:spcPts val="4050"/>
              </a:lnSpc>
              <a:buNone/>
            </a:pPr>
            <a:r>
              <a:rPr lang="en-US" sz="3250" dirty="0">
                <a:solidFill>
                  <a:srgbClr val="3257B8"/>
                </a:solidFill>
                <a:latin typeface="Roboto Slab" pitchFamily="34" charset="0"/>
                <a:ea typeface="Roboto Slab" pitchFamily="34" charset="-122"/>
                <a:cs typeface="Roboto Slab" pitchFamily="34" charset="-120"/>
              </a:rPr>
              <a:t>Four Pillars of the Global Minimum Tax Framework</a:t>
            </a:r>
            <a:endParaRPr lang="en-US" sz="3250" dirty="0"/>
          </a:p>
        </p:txBody>
      </p:sp>
      <p:sp>
        <p:nvSpPr>
          <p:cNvPr id="3" name="Text 1"/>
          <p:cNvSpPr/>
          <p:nvPr/>
        </p:nvSpPr>
        <p:spPr>
          <a:xfrm>
            <a:off x="712708" y="1547813"/>
            <a:ext cx="13204984" cy="529590"/>
          </a:xfrm>
          <a:prstGeom prst="rect">
            <a:avLst/>
          </a:prstGeom>
          <a:noFill/>
          <a:ln/>
        </p:spPr>
        <p:txBody>
          <a:bodyPr wrap="square" lIns="0" tIns="0" rIns="0" bIns="0" rtlCol="0" anchor="t"/>
          <a:lstStyle/>
          <a:p>
            <a:pPr marL="0" indent="0" algn="l">
              <a:lnSpc>
                <a:spcPts val="2050"/>
              </a:lnSpc>
              <a:buNone/>
            </a:pPr>
            <a:r>
              <a:rPr lang="en-US" sz="1300" dirty="0">
                <a:solidFill>
                  <a:srgbClr val="15213F"/>
                </a:solidFill>
                <a:latin typeface="Roboto" pitchFamily="34" charset="0"/>
                <a:ea typeface="Roboto" pitchFamily="34" charset="-122"/>
                <a:cs typeface="Roboto" pitchFamily="34" charset="-120"/>
              </a:rPr>
              <a:t>The OECD Pillar Two architecture comprises four interlocking mechanisms designed to ensure comprehensive application of the minimum tax while respecting sovereignty and preventing double taxation. Understanding these components is essential for strategic tax planning.</a:t>
            </a:r>
            <a:endParaRPr lang="en-US" sz="1300" dirty="0"/>
          </a:p>
        </p:txBody>
      </p:sp>
      <p:sp>
        <p:nvSpPr>
          <p:cNvPr id="4" name="Shape 2"/>
          <p:cNvSpPr/>
          <p:nvPr/>
        </p:nvSpPr>
        <p:spPr>
          <a:xfrm>
            <a:off x="712708" y="2263497"/>
            <a:ext cx="6519743" cy="2554367"/>
          </a:xfrm>
          <a:prstGeom prst="roundRect">
            <a:avLst>
              <a:gd name="adj" fmla="val 972"/>
            </a:avLst>
          </a:prstGeom>
          <a:solidFill>
            <a:srgbClr val="FBFCFE"/>
          </a:solidFill>
          <a:ln w="22860">
            <a:solidFill>
              <a:srgbClr val="CFD2D8"/>
            </a:solidFill>
            <a:prstDash val="solid"/>
          </a:ln>
        </p:spPr>
        <p:txBody>
          <a:bodyPr/>
          <a:lstStyle/>
          <a:p>
            <a:endParaRPr lang="en-US"/>
          </a:p>
        </p:txBody>
      </p:sp>
      <p:sp>
        <p:nvSpPr>
          <p:cNvPr id="5" name="Shape 3"/>
          <p:cNvSpPr/>
          <p:nvPr/>
        </p:nvSpPr>
        <p:spPr>
          <a:xfrm>
            <a:off x="735568" y="2286357"/>
            <a:ext cx="6474023" cy="496253"/>
          </a:xfrm>
          <a:prstGeom prst="rect">
            <a:avLst/>
          </a:prstGeom>
          <a:solidFill>
            <a:srgbClr val="E9ECF2"/>
          </a:solidFill>
          <a:ln/>
        </p:spPr>
        <p:txBody>
          <a:bodyPr/>
          <a:lstStyle/>
          <a:p>
            <a:endParaRPr lang="en-US"/>
          </a:p>
        </p:txBody>
      </p:sp>
      <p:sp>
        <p:nvSpPr>
          <p:cNvPr id="6" name="Text 4"/>
          <p:cNvSpPr/>
          <p:nvPr/>
        </p:nvSpPr>
        <p:spPr>
          <a:xfrm>
            <a:off x="3848457" y="2379345"/>
            <a:ext cx="248126" cy="310158"/>
          </a:xfrm>
          <a:prstGeom prst="rect">
            <a:avLst/>
          </a:prstGeom>
          <a:noFill/>
          <a:ln/>
        </p:spPr>
        <p:txBody>
          <a:bodyPr wrap="none" lIns="0" tIns="0" rIns="0" bIns="0" rtlCol="0" anchor="t"/>
          <a:lstStyle/>
          <a:p>
            <a:pPr marL="0" indent="0" algn="l">
              <a:lnSpc>
                <a:spcPts val="1950"/>
              </a:lnSpc>
              <a:buNone/>
            </a:pPr>
            <a:r>
              <a:rPr lang="en-US" sz="1950" dirty="0">
                <a:solidFill>
                  <a:srgbClr val="15213F"/>
                </a:solidFill>
                <a:latin typeface="Roboto Slab" pitchFamily="34" charset="0"/>
                <a:ea typeface="Roboto Slab" pitchFamily="34" charset="-122"/>
                <a:cs typeface="Roboto Slab" pitchFamily="34" charset="-120"/>
              </a:rPr>
              <a:t>1</a:t>
            </a:r>
            <a:endParaRPr lang="en-US" sz="1950" dirty="0"/>
          </a:p>
        </p:txBody>
      </p:sp>
      <p:sp>
        <p:nvSpPr>
          <p:cNvPr id="7" name="Text 5"/>
          <p:cNvSpPr/>
          <p:nvPr/>
        </p:nvSpPr>
        <p:spPr>
          <a:xfrm>
            <a:off x="900946" y="2947988"/>
            <a:ext cx="2654260" cy="258485"/>
          </a:xfrm>
          <a:prstGeom prst="rect">
            <a:avLst/>
          </a:prstGeom>
          <a:noFill/>
          <a:ln/>
        </p:spPr>
        <p:txBody>
          <a:bodyPr wrap="none" lIns="0" tIns="0" rIns="0" bIns="0" rtlCol="0" anchor="t"/>
          <a:lstStyle/>
          <a:p>
            <a:pPr marL="0" indent="0" algn="l">
              <a:lnSpc>
                <a:spcPts val="2000"/>
              </a:lnSpc>
              <a:buNone/>
            </a:pPr>
            <a:r>
              <a:rPr lang="en-US" sz="1600" dirty="0">
                <a:solidFill>
                  <a:srgbClr val="15213F"/>
                </a:solidFill>
                <a:latin typeface="Roboto Slab" pitchFamily="34" charset="0"/>
                <a:ea typeface="Roboto Slab" pitchFamily="34" charset="-122"/>
                <a:cs typeface="Roboto Slab" pitchFamily="34" charset="-120"/>
              </a:rPr>
              <a:t>Income Inclusion Rule (IIR)</a:t>
            </a:r>
            <a:endParaRPr lang="en-US" sz="1600" dirty="0"/>
          </a:p>
        </p:txBody>
      </p:sp>
      <p:sp>
        <p:nvSpPr>
          <p:cNvPr id="8" name="Text 6"/>
          <p:cNvSpPr/>
          <p:nvPr/>
        </p:nvSpPr>
        <p:spPr>
          <a:xfrm>
            <a:off x="900946" y="3305651"/>
            <a:ext cx="6143268" cy="1323975"/>
          </a:xfrm>
          <a:prstGeom prst="rect">
            <a:avLst/>
          </a:prstGeom>
          <a:noFill/>
          <a:ln/>
        </p:spPr>
        <p:txBody>
          <a:bodyPr wrap="square" lIns="0" tIns="0" rIns="0" bIns="0" rtlCol="0" anchor="t"/>
          <a:lstStyle/>
          <a:p>
            <a:pPr marL="0" indent="0" algn="l">
              <a:lnSpc>
                <a:spcPts val="2050"/>
              </a:lnSpc>
              <a:buNone/>
            </a:pPr>
            <a:r>
              <a:rPr lang="en-US" sz="1300" dirty="0">
                <a:solidFill>
                  <a:srgbClr val="15213F"/>
                </a:solidFill>
                <a:latin typeface="Roboto" pitchFamily="34" charset="0"/>
                <a:ea typeface="Roboto" pitchFamily="34" charset="-122"/>
                <a:cs typeface="Roboto" pitchFamily="34" charset="-120"/>
              </a:rPr>
              <a:t>The parent company must pay a </a:t>
            </a:r>
            <a:r>
              <a:rPr lang="en-US" sz="1300" b="1" dirty="0">
                <a:solidFill>
                  <a:srgbClr val="15213F"/>
                </a:solidFill>
                <a:latin typeface="Roboto" pitchFamily="34" charset="0"/>
                <a:ea typeface="Roboto" pitchFamily="34" charset="-122"/>
                <a:cs typeface="Roboto" pitchFamily="34" charset="-120"/>
              </a:rPr>
              <a:t>top-up tax</a:t>
            </a:r>
            <a:r>
              <a:rPr lang="en-US" sz="1300" dirty="0">
                <a:solidFill>
                  <a:srgbClr val="15213F"/>
                </a:solidFill>
                <a:latin typeface="Roboto" pitchFamily="34" charset="0"/>
                <a:ea typeface="Roboto" pitchFamily="34" charset="-122"/>
                <a:cs typeface="Roboto" pitchFamily="34" charset="-120"/>
              </a:rPr>
              <a:t> if any subsidiary jurisdiction is taxed below the 15% minimum threshold. This is the primary enforcement mechanism, operating through the ultimate parent entity's tax return. The IIR applies a top-down approach, with tax collected at the parent level based on low-taxed subsidiary profits.</a:t>
            </a:r>
            <a:endParaRPr lang="en-US" sz="1300" dirty="0"/>
          </a:p>
        </p:txBody>
      </p:sp>
      <p:sp>
        <p:nvSpPr>
          <p:cNvPr id="9" name="Shape 7"/>
          <p:cNvSpPr/>
          <p:nvPr/>
        </p:nvSpPr>
        <p:spPr>
          <a:xfrm>
            <a:off x="7397829" y="2263497"/>
            <a:ext cx="6519863" cy="2554367"/>
          </a:xfrm>
          <a:prstGeom prst="roundRect">
            <a:avLst>
              <a:gd name="adj" fmla="val 972"/>
            </a:avLst>
          </a:prstGeom>
          <a:solidFill>
            <a:srgbClr val="FBFCFE"/>
          </a:solidFill>
          <a:ln w="22860">
            <a:solidFill>
              <a:srgbClr val="CFD2D8"/>
            </a:solidFill>
            <a:prstDash val="solid"/>
          </a:ln>
        </p:spPr>
        <p:txBody>
          <a:bodyPr/>
          <a:lstStyle/>
          <a:p>
            <a:endParaRPr lang="en-US"/>
          </a:p>
        </p:txBody>
      </p:sp>
      <p:sp>
        <p:nvSpPr>
          <p:cNvPr id="10" name="Shape 8"/>
          <p:cNvSpPr/>
          <p:nvPr/>
        </p:nvSpPr>
        <p:spPr>
          <a:xfrm>
            <a:off x="7420689" y="2286357"/>
            <a:ext cx="6474143" cy="496253"/>
          </a:xfrm>
          <a:prstGeom prst="rect">
            <a:avLst/>
          </a:prstGeom>
          <a:solidFill>
            <a:srgbClr val="E9ECF2"/>
          </a:solidFill>
          <a:ln/>
        </p:spPr>
        <p:txBody>
          <a:bodyPr/>
          <a:lstStyle/>
          <a:p>
            <a:endParaRPr lang="en-US"/>
          </a:p>
        </p:txBody>
      </p:sp>
      <p:sp>
        <p:nvSpPr>
          <p:cNvPr id="11" name="Text 9"/>
          <p:cNvSpPr/>
          <p:nvPr/>
        </p:nvSpPr>
        <p:spPr>
          <a:xfrm>
            <a:off x="10533698" y="2379345"/>
            <a:ext cx="248126" cy="310158"/>
          </a:xfrm>
          <a:prstGeom prst="rect">
            <a:avLst/>
          </a:prstGeom>
          <a:noFill/>
          <a:ln/>
        </p:spPr>
        <p:txBody>
          <a:bodyPr wrap="none" lIns="0" tIns="0" rIns="0" bIns="0" rtlCol="0" anchor="t"/>
          <a:lstStyle/>
          <a:p>
            <a:pPr marL="0" indent="0" algn="l">
              <a:lnSpc>
                <a:spcPts val="1950"/>
              </a:lnSpc>
              <a:buNone/>
            </a:pPr>
            <a:r>
              <a:rPr lang="en-US" sz="1950" dirty="0">
                <a:solidFill>
                  <a:srgbClr val="15213F"/>
                </a:solidFill>
                <a:latin typeface="Roboto Slab" pitchFamily="34" charset="0"/>
                <a:ea typeface="Roboto Slab" pitchFamily="34" charset="-122"/>
                <a:cs typeface="Roboto Slab" pitchFamily="34" charset="-120"/>
              </a:rPr>
              <a:t>2</a:t>
            </a:r>
            <a:endParaRPr lang="en-US" sz="1950" dirty="0"/>
          </a:p>
        </p:txBody>
      </p:sp>
      <p:sp>
        <p:nvSpPr>
          <p:cNvPr id="12" name="Text 10"/>
          <p:cNvSpPr/>
          <p:nvPr/>
        </p:nvSpPr>
        <p:spPr>
          <a:xfrm>
            <a:off x="7586067" y="2947988"/>
            <a:ext cx="3081695" cy="258485"/>
          </a:xfrm>
          <a:prstGeom prst="rect">
            <a:avLst/>
          </a:prstGeom>
          <a:noFill/>
          <a:ln/>
        </p:spPr>
        <p:txBody>
          <a:bodyPr wrap="none" lIns="0" tIns="0" rIns="0" bIns="0" rtlCol="0" anchor="t"/>
          <a:lstStyle/>
          <a:p>
            <a:pPr marL="0" indent="0" algn="l">
              <a:lnSpc>
                <a:spcPts val="2000"/>
              </a:lnSpc>
              <a:buNone/>
            </a:pPr>
            <a:r>
              <a:rPr lang="en-US" sz="1600" dirty="0">
                <a:solidFill>
                  <a:srgbClr val="15213F"/>
                </a:solidFill>
                <a:latin typeface="Roboto Slab" pitchFamily="34" charset="0"/>
                <a:ea typeface="Roboto Slab" pitchFamily="34" charset="-122"/>
                <a:cs typeface="Roboto Slab" pitchFamily="34" charset="-120"/>
              </a:rPr>
              <a:t>Undertaxed Profits Rule (UTPR)</a:t>
            </a:r>
            <a:endParaRPr lang="en-US" sz="1600" dirty="0"/>
          </a:p>
        </p:txBody>
      </p:sp>
      <p:sp>
        <p:nvSpPr>
          <p:cNvPr id="13" name="Text 11"/>
          <p:cNvSpPr/>
          <p:nvPr/>
        </p:nvSpPr>
        <p:spPr>
          <a:xfrm>
            <a:off x="7586067" y="3305651"/>
            <a:ext cx="6143387" cy="1323975"/>
          </a:xfrm>
          <a:prstGeom prst="rect">
            <a:avLst/>
          </a:prstGeom>
          <a:noFill/>
          <a:ln/>
        </p:spPr>
        <p:txBody>
          <a:bodyPr wrap="square" lIns="0" tIns="0" rIns="0" bIns="0" rtlCol="0" anchor="t"/>
          <a:lstStyle/>
          <a:p>
            <a:pPr marL="0" indent="0" algn="l">
              <a:lnSpc>
                <a:spcPts val="2050"/>
              </a:lnSpc>
              <a:buNone/>
            </a:pPr>
            <a:r>
              <a:rPr lang="en-US" sz="1300" dirty="0">
                <a:solidFill>
                  <a:srgbClr val="15213F"/>
                </a:solidFill>
                <a:latin typeface="Roboto" pitchFamily="34" charset="0"/>
                <a:ea typeface="Roboto" pitchFamily="34" charset="-122"/>
                <a:cs typeface="Roboto" pitchFamily="34" charset="-120"/>
              </a:rPr>
              <a:t>Acts as a backstop mechanism that allocates remaining top-up tax to other group jurisdictions when the IIR doesn't fully capture the undertaxed profits. UTPR operates through denial of deductions or equivalent adjustments in other jurisdictions where the group has a presence, ensuring no undertaxed profits escape the minimum tax net.</a:t>
            </a:r>
            <a:endParaRPr lang="en-US" sz="1300" dirty="0"/>
          </a:p>
        </p:txBody>
      </p:sp>
      <p:sp>
        <p:nvSpPr>
          <p:cNvPr id="14" name="Shape 12"/>
          <p:cNvSpPr/>
          <p:nvPr/>
        </p:nvSpPr>
        <p:spPr>
          <a:xfrm>
            <a:off x="712708" y="4983242"/>
            <a:ext cx="6519743" cy="2554367"/>
          </a:xfrm>
          <a:prstGeom prst="roundRect">
            <a:avLst>
              <a:gd name="adj" fmla="val 972"/>
            </a:avLst>
          </a:prstGeom>
          <a:solidFill>
            <a:srgbClr val="FBFCFE"/>
          </a:solidFill>
          <a:ln w="22860">
            <a:solidFill>
              <a:srgbClr val="CFD2D8"/>
            </a:solidFill>
            <a:prstDash val="solid"/>
          </a:ln>
        </p:spPr>
        <p:txBody>
          <a:bodyPr/>
          <a:lstStyle/>
          <a:p>
            <a:endParaRPr lang="en-US"/>
          </a:p>
        </p:txBody>
      </p:sp>
      <p:sp>
        <p:nvSpPr>
          <p:cNvPr id="15" name="Shape 13"/>
          <p:cNvSpPr/>
          <p:nvPr/>
        </p:nvSpPr>
        <p:spPr>
          <a:xfrm>
            <a:off x="735568" y="5006102"/>
            <a:ext cx="6474023" cy="496253"/>
          </a:xfrm>
          <a:prstGeom prst="rect">
            <a:avLst/>
          </a:prstGeom>
          <a:solidFill>
            <a:srgbClr val="E9ECF2"/>
          </a:solidFill>
          <a:ln/>
        </p:spPr>
        <p:txBody>
          <a:bodyPr/>
          <a:lstStyle/>
          <a:p>
            <a:endParaRPr lang="en-US"/>
          </a:p>
        </p:txBody>
      </p:sp>
      <p:sp>
        <p:nvSpPr>
          <p:cNvPr id="16" name="Text 14"/>
          <p:cNvSpPr/>
          <p:nvPr/>
        </p:nvSpPr>
        <p:spPr>
          <a:xfrm>
            <a:off x="3848457" y="5099090"/>
            <a:ext cx="248126" cy="310158"/>
          </a:xfrm>
          <a:prstGeom prst="rect">
            <a:avLst/>
          </a:prstGeom>
          <a:noFill/>
          <a:ln/>
        </p:spPr>
        <p:txBody>
          <a:bodyPr wrap="none" lIns="0" tIns="0" rIns="0" bIns="0" rtlCol="0" anchor="t"/>
          <a:lstStyle/>
          <a:p>
            <a:pPr marL="0" indent="0" algn="l">
              <a:lnSpc>
                <a:spcPts val="1950"/>
              </a:lnSpc>
              <a:buNone/>
            </a:pPr>
            <a:r>
              <a:rPr lang="en-US" sz="1950" dirty="0">
                <a:solidFill>
                  <a:srgbClr val="15213F"/>
                </a:solidFill>
                <a:latin typeface="Roboto Slab" pitchFamily="34" charset="0"/>
                <a:ea typeface="Roboto Slab" pitchFamily="34" charset="-122"/>
                <a:cs typeface="Roboto Slab" pitchFamily="34" charset="-120"/>
              </a:rPr>
              <a:t>3</a:t>
            </a:r>
            <a:endParaRPr lang="en-US" sz="1950" dirty="0"/>
          </a:p>
        </p:txBody>
      </p:sp>
      <p:sp>
        <p:nvSpPr>
          <p:cNvPr id="17" name="Text 15"/>
          <p:cNvSpPr/>
          <p:nvPr/>
        </p:nvSpPr>
        <p:spPr>
          <a:xfrm>
            <a:off x="900946" y="5667732"/>
            <a:ext cx="5012412" cy="258485"/>
          </a:xfrm>
          <a:prstGeom prst="rect">
            <a:avLst/>
          </a:prstGeom>
          <a:noFill/>
          <a:ln/>
        </p:spPr>
        <p:txBody>
          <a:bodyPr wrap="none" lIns="0" tIns="0" rIns="0" bIns="0" rtlCol="0" anchor="t"/>
          <a:lstStyle/>
          <a:p>
            <a:pPr marL="0" indent="0" algn="l">
              <a:lnSpc>
                <a:spcPts val="2000"/>
              </a:lnSpc>
              <a:buNone/>
            </a:pPr>
            <a:r>
              <a:rPr lang="en-US" sz="1600" dirty="0">
                <a:solidFill>
                  <a:srgbClr val="15213F"/>
                </a:solidFill>
                <a:latin typeface="Roboto Slab" pitchFamily="34" charset="0"/>
                <a:ea typeface="Roboto Slab" pitchFamily="34" charset="-122"/>
                <a:cs typeface="Roboto Slab" pitchFamily="34" charset="-120"/>
              </a:rPr>
              <a:t>Qualified Domestic Minimum Top-Up Tax (QDMTT)</a:t>
            </a:r>
            <a:endParaRPr lang="en-US" sz="1600" dirty="0"/>
          </a:p>
        </p:txBody>
      </p:sp>
      <p:sp>
        <p:nvSpPr>
          <p:cNvPr id="18" name="Text 16"/>
          <p:cNvSpPr/>
          <p:nvPr/>
        </p:nvSpPr>
        <p:spPr>
          <a:xfrm>
            <a:off x="900946" y="6025396"/>
            <a:ext cx="6143268" cy="1059180"/>
          </a:xfrm>
          <a:prstGeom prst="rect">
            <a:avLst/>
          </a:prstGeom>
          <a:noFill/>
          <a:ln/>
        </p:spPr>
        <p:txBody>
          <a:bodyPr wrap="square" lIns="0" tIns="0" rIns="0" bIns="0" rtlCol="0" anchor="t"/>
          <a:lstStyle/>
          <a:p>
            <a:pPr marL="0" indent="0" algn="l">
              <a:lnSpc>
                <a:spcPts val="2050"/>
              </a:lnSpc>
              <a:buNone/>
            </a:pPr>
            <a:r>
              <a:rPr lang="en-US" sz="1300" dirty="0">
                <a:solidFill>
                  <a:srgbClr val="15213F"/>
                </a:solidFill>
                <a:latin typeface="Roboto" pitchFamily="34" charset="0"/>
                <a:ea typeface="Roboto" pitchFamily="34" charset="-122"/>
                <a:cs typeface="Roboto" pitchFamily="34" charset="-120"/>
              </a:rPr>
              <a:t>A </a:t>
            </a:r>
            <a:r>
              <a:rPr lang="en-US" sz="1300" b="1" dirty="0">
                <a:solidFill>
                  <a:srgbClr val="15213F"/>
                </a:solidFill>
                <a:latin typeface="Roboto" pitchFamily="34" charset="0"/>
                <a:ea typeface="Roboto" pitchFamily="34" charset="-122"/>
                <a:cs typeface="Roboto" pitchFamily="34" charset="-120"/>
              </a:rPr>
              <a:t>country's own minimum tax</a:t>
            </a:r>
            <a:r>
              <a:rPr lang="en-US" sz="1300" dirty="0">
                <a:solidFill>
                  <a:srgbClr val="15213F"/>
                </a:solidFill>
                <a:latin typeface="Roboto" pitchFamily="34" charset="0"/>
                <a:ea typeface="Roboto" pitchFamily="34" charset="-122"/>
                <a:cs typeface="Roboto" pitchFamily="34" charset="-120"/>
              </a:rPr>
              <a:t> ensuring the source jurisdiction collects the top-up tax before any foreign country can claim it under IIR or UTPR. This mechanism gives priority to the source country, enabling India to retain tax revenue rather than allowing it to flow to parent jurisdictions through IIR mechanisms.</a:t>
            </a:r>
            <a:endParaRPr lang="en-US" sz="1300" dirty="0"/>
          </a:p>
        </p:txBody>
      </p:sp>
      <p:sp>
        <p:nvSpPr>
          <p:cNvPr id="19" name="Shape 17"/>
          <p:cNvSpPr/>
          <p:nvPr/>
        </p:nvSpPr>
        <p:spPr>
          <a:xfrm>
            <a:off x="7397829" y="4983242"/>
            <a:ext cx="6519863" cy="2554367"/>
          </a:xfrm>
          <a:prstGeom prst="roundRect">
            <a:avLst>
              <a:gd name="adj" fmla="val 972"/>
            </a:avLst>
          </a:prstGeom>
          <a:solidFill>
            <a:srgbClr val="FBFCFE"/>
          </a:solidFill>
          <a:ln w="22860">
            <a:solidFill>
              <a:srgbClr val="CFD2D8"/>
            </a:solidFill>
            <a:prstDash val="solid"/>
          </a:ln>
        </p:spPr>
        <p:txBody>
          <a:bodyPr/>
          <a:lstStyle/>
          <a:p>
            <a:endParaRPr lang="en-US"/>
          </a:p>
        </p:txBody>
      </p:sp>
      <p:sp>
        <p:nvSpPr>
          <p:cNvPr id="20" name="Shape 18"/>
          <p:cNvSpPr/>
          <p:nvPr/>
        </p:nvSpPr>
        <p:spPr>
          <a:xfrm>
            <a:off x="7420689" y="5006102"/>
            <a:ext cx="6474143" cy="496253"/>
          </a:xfrm>
          <a:prstGeom prst="rect">
            <a:avLst/>
          </a:prstGeom>
          <a:solidFill>
            <a:srgbClr val="E9ECF2"/>
          </a:solidFill>
          <a:ln/>
        </p:spPr>
        <p:txBody>
          <a:bodyPr/>
          <a:lstStyle/>
          <a:p>
            <a:endParaRPr lang="en-US"/>
          </a:p>
        </p:txBody>
      </p:sp>
      <p:sp>
        <p:nvSpPr>
          <p:cNvPr id="21" name="Text 19"/>
          <p:cNvSpPr/>
          <p:nvPr/>
        </p:nvSpPr>
        <p:spPr>
          <a:xfrm>
            <a:off x="10533698" y="5099090"/>
            <a:ext cx="248126" cy="310158"/>
          </a:xfrm>
          <a:prstGeom prst="rect">
            <a:avLst/>
          </a:prstGeom>
          <a:noFill/>
          <a:ln/>
        </p:spPr>
        <p:txBody>
          <a:bodyPr wrap="none" lIns="0" tIns="0" rIns="0" bIns="0" rtlCol="0" anchor="t"/>
          <a:lstStyle/>
          <a:p>
            <a:pPr marL="0" indent="0" algn="l">
              <a:lnSpc>
                <a:spcPts val="1950"/>
              </a:lnSpc>
              <a:buNone/>
            </a:pPr>
            <a:r>
              <a:rPr lang="en-US" sz="1950" dirty="0">
                <a:solidFill>
                  <a:srgbClr val="15213F"/>
                </a:solidFill>
                <a:latin typeface="Roboto Slab" pitchFamily="34" charset="0"/>
                <a:ea typeface="Roboto Slab" pitchFamily="34" charset="-122"/>
                <a:cs typeface="Roboto Slab" pitchFamily="34" charset="-120"/>
              </a:rPr>
              <a:t>4</a:t>
            </a:r>
            <a:endParaRPr lang="en-US" sz="1950" dirty="0"/>
          </a:p>
        </p:txBody>
      </p:sp>
      <p:sp>
        <p:nvSpPr>
          <p:cNvPr id="22" name="Text 20"/>
          <p:cNvSpPr/>
          <p:nvPr/>
        </p:nvSpPr>
        <p:spPr>
          <a:xfrm>
            <a:off x="7586067" y="5667732"/>
            <a:ext cx="2579251" cy="258485"/>
          </a:xfrm>
          <a:prstGeom prst="rect">
            <a:avLst/>
          </a:prstGeom>
          <a:noFill/>
          <a:ln/>
        </p:spPr>
        <p:txBody>
          <a:bodyPr wrap="none" lIns="0" tIns="0" rIns="0" bIns="0" rtlCol="0" anchor="t"/>
          <a:lstStyle/>
          <a:p>
            <a:pPr marL="0" indent="0" algn="l">
              <a:lnSpc>
                <a:spcPts val="2000"/>
              </a:lnSpc>
              <a:buNone/>
            </a:pPr>
            <a:r>
              <a:rPr lang="en-US" sz="1600" dirty="0">
                <a:solidFill>
                  <a:srgbClr val="15213F"/>
                </a:solidFill>
                <a:latin typeface="Roboto Slab" pitchFamily="34" charset="0"/>
                <a:ea typeface="Roboto Slab" pitchFamily="34" charset="-122"/>
                <a:cs typeface="Roboto Slab" pitchFamily="34" charset="-120"/>
              </a:rPr>
              <a:t>Subject to Tax Rule (STTR)</a:t>
            </a:r>
            <a:endParaRPr lang="en-US" sz="1600" dirty="0"/>
          </a:p>
        </p:txBody>
      </p:sp>
      <p:sp>
        <p:nvSpPr>
          <p:cNvPr id="23" name="Text 21"/>
          <p:cNvSpPr/>
          <p:nvPr/>
        </p:nvSpPr>
        <p:spPr>
          <a:xfrm>
            <a:off x="7586067" y="6025396"/>
            <a:ext cx="6143387" cy="1323975"/>
          </a:xfrm>
          <a:prstGeom prst="rect">
            <a:avLst/>
          </a:prstGeom>
          <a:noFill/>
          <a:ln/>
        </p:spPr>
        <p:txBody>
          <a:bodyPr wrap="square" lIns="0" tIns="0" rIns="0" bIns="0" rtlCol="0" anchor="t"/>
          <a:lstStyle/>
          <a:p>
            <a:pPr marL="0" indent="0" algn="l">
              <a:lnSpc>
                <a:spcPts val="2050"/>
              </a:lnSpc>
              <a:buNone/>
            </a:pPr>
            <a:r>
              <a:rPr lang="en-US" sz="1300" dirty="0">
                <a:solidFill>
                  <a:srgbClr val="15213F"/>
                </a:solidFill>
                <a:latin typeface="Roboto" pitchFamily="34" charset="0"/>
                <a:ea typeface="Roboto" pitchFamily="34" charset="-122"/>
                <a:cs typeface="Roboto" pitchFamily="34" charset="-120"/>
              </a:rPr>
              <a:t>A treaty-based rule designed to address withholding tax leakage on low-taxed passive income flows between jurisdictions. STTR allows source countries to impose additional withholding taxes on certain payments when the recipient jurisdiction taxes those payments below minimum levels, protecting developing countries' tax bases.</a:t>
            </a:r>
            <a:endParaRPr lang="en-US" sz="1300" dirty="0"/>
          </a:p>
        </p:txBody>
      </p:sp>
    </p:spTree>
    <p:extLst>
      <p:ext uri="{BB962C8B-B14F-4D97-AF65-F5344CB8AC3E}">
        <p14:creationId xmlns:p14="http://schemas.microsoft.com/office/powerpoint/2010/main" val="31385408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23292" y="612100"/>
            <a:ext cx="6519743" cy="452080"/>
          </a:xfrm>
          <a:prstGeom prst="rect">
            <a:avLst/>
          </a:prstGeom>
          <a:noFill/>
          <a:ln/>
        </p:spPr>
        <p:txBody>
          <a:bodyPr wrap="none" lIns="0" tIns="0" rIns="0" bIns="0" rtlCol="0" anchor="t"/>
          <a:lstStyle/>
          <a:p>
            <a:pPr marL="0" indent="0" algn="l">
              <a:lnSpc>
                <a:spcPts val="3550"/>
              </a:lnSpc>
              <a:buNone/>
            </a:pPr>
            <a:r>
              <a:rPr lang="en-US" sz="2800" dirty="0">
                <a:solidFill>
                  <a:srgbClr val="3257B8"/>
                </a:solidFill>
                <a:latin typeface="Roboto Slab" pitchFamily="34" charset="0"/>
                <a:ea typeface="Roboto Slab" pitchFamily="34" charset="-122"/>
                <a:cs typeface="Roboto Slab" pitchFamily="34" charset="-120"/>
              </a:rPr>
              <a:t>India's Evolving Pillar Two Landscape</a:t>
            </a:r>
            <a:endParaRPr lang="en-US" sz="2800" dirty="0"/>
          </a:p>
        </p:txBody>
      </p:sp>
      <p:sp>
        <p:nvSpPr>
          <p:cNvPr id="3" name="Text 1"/>
          <p:cNvSpPr/>
          <p:nvPr/>
        </p:nvSpPr>
        <p:spPr>
          <a:xfrm>
            <a:off x="623292" y="1425773"/>
            <a:ext cx="4785955" cy="271224"/>
          </a:xfrm>
          <a:prstGeom prst="rect">
            <a:avLst/>
          </a:prstGeom>
          <a:noFill/>
          <a:ln/>
        </p:spPr>
        <p:txBody>
          <a:bodyPr wrap="none" lIns="0" tIns="0" rIns="0" bIns="0" rtlCol="0" anchor="t"/>
          <a:lstStyle/>
          <a:p>
            <a:pPr marL="0" indent="0" algn="l">
              <a:lnSpc>
                <a:spcPts val="2100"/>
              </a:lnSpc>
              <a:buNone/>
            </a:pPr>
            <a:r>
              <a:rPr lang="en-US" sz="1700" dirty="0">
                <a:solidFill>
                  <a:srgbClr val="3257B8"/>
                </a:solidFill>
                <a:latin typeface="Roboto Slab" pitchFamily="34" charset="0"/>
                <a:ea typeface="Roboto Slab" pitchFamily="34" charset="-122"/>
                <a:cs typeface="Roboto Slab" pitchFamily="34" charset="-120"/>
              </a:rPr>
              <a:t>Current Status: Preparation Phase (FY 2024-25)</a:t>
            </a:r>
            <a:endParaRPr lang="en-US" sz="1700" dirty="0"/>
          </a:p>
        </p:txBody>
      </p:sp>
      <p:sp>
        <p:nvSpPr>
          <p:cNvPr id="4" name="Text 2"/>
          <p:cNvSpPr/>
          <p:nvPr/>
        </p:nvSpPr>
        <p:spPr>
          <a:xfrm>
            <a:off x="623292" y="1841659"/>
            <a:ext cx="5828586" cy="925830"/>
          </a:xfrm>
          <a:prstGeom prst="rect">
            <a:avLst/>
          </a:prstGeom>
          <a:noFill/>
          <a:ln/>
        </p:spPr>
        <p:txBody>
          <a:bodyPr wrap="square" lIns="0" tIns="0" rIns="0" bIns="0" rtlCol="0" anchor="t"/>
          <a:lstStyle/>
          <a:p>
            <a:pPr marL="0" indent="0" algn="l">
              <a:lnSpc>
                <a:spcPts val="1800"/>
              </a:lnSpc>
              <a:buNone/>
            </a:pPr>
            <a:r>
              <a:rPr lang="en-US" sz="1100" dirty="0">
                <a:solidFill>
                  <a:srgbClr val="15213F"/>
                </a:solidFill>
                <a:latin typeface="Roboto" pitchFamily="34" charset="0"/>
                <a:ea typeface="Roboto" pitchFamily="34" charset="-122"/>
                <a:cs typeface="Roboto" pitchFamily="34" charset="-120"/>
              </a:rPr>
              <a:t>India has </a:t>
            </a:r>
            <a:r>
              <a:rPr lang="en-US" sz="1100" b="1" dirty="0">
                <a:solidFill>
                  <a:srgbClr val="15213F"/>
                </a:solidFill>
                <a:latin typeface="Roboto" pitchFamily="34" charset="0"/>
                <a:ea typeface="Roboto" pitchFamily="34" charset="-122"/>
                <a:cs typeface="Roboto" pitchFamily="34" charset="-120"/>
              </a:rPr>
              <a:t>not yet enacted a QDMTT</a:t>
            </a:r>
            <a:r>
              <a:rPr lang="en-US" sz="1100" dirty="0">
                <a:solidFill>
                  <a:srgbClr val="15213F"/>
                </a:solidFill>
                <a:latin typeface="Roboto" pitchFamily="34" charset="0"/>
                <a:ea typeface="Roboto" pitchFamily="34" charset="-122"/>
                <a:cs typeface="Roboto" pitchFamily="34" charset="-120"/>
              </a:rPr>
              <a:t> (domestic minimum top-up tax), but implementation is anticipated in the near term. The strategic imperative is clear: </a:t>
            </a:r>
            <a:r>
              <a:rPr lang="en-US" sz="1100" b="1" dirty="0">
                <a:solidFill>
                  <a:srgbClr val="15213F"/>
                </a:solidFill>
                <a:latin typeface="Roboto" pitchFamily="34" charset="0"/>
                <a:ea typeface="Roboto" pitchFamily="34" charset="-122"/>
                <a:cs typeface="Roboto" pitchFamily="34" charset="-120"/>
              </a:rPr>
              <a:t>India wants to collect top-up tax domestically</a:t>
            </a:r>
            <a:r>
              <a:rPr lang="en-US" sz="1100" dirty="0">
                <a:solidFill>
                  <a:srgbClr val="15213F"/>
                </a:solidFill>
                <a:latin typeface="Roboto" pitchFamily="34" charset="0"/>
                <a:ea typeface="Roboto" pitchFamily="34" charset="-122"/>
                <a:cs typeface="Roboto" pitchFamily="34" charset="-120"/>
              </a:rPr>
              <a:t> rather than allowing foreign jurisdictions to claim it through IIR or UTPR mechanisms.</a:t>
            </a:r>
            <a:endParaRPr lang="en-US" sz="1100" dirty="0"/>
          </a:p>
        </p:txBody>
      </p:sp>
      <p:sp>
        <p:nvSpPr>
          <p:cNvPr id="5" name="Text 3"/>
          <p:cNvSpPr/>
          <p:nvPr/>
        </p:nvSpPr>
        <p:spPr>
          <a:xfrm>
            <a:off x="623292" y="2897624"/>
            <a:ext cx="5828586" cy="925830"/>
          </a:xfrm>
          <a:prstGeom prst="rect">
            <a:avLst/>
          </a:prstGeom>
          <a:noFill/>
          <a:ln/>
        </p:spPr>
        <p:txBody>
          <a:bodyPr wrap="square" lIns="0" tIns="0" rIns="0" bIns="0" rtlCol="0" anchor="t"/>
          <a:lstStyle/>
          <a:p>
            <a:pPr marL="0" indent="0" algn="l">
              <a:lnSpc>
                <a:spcPts val="1800"/>
              </a:lnSpc>
              <a:buNone/>
            </a:pPr>
            <a:r>
              <a:rPr lang="en-US" sz="1100" dirty="0">
                <a:solidFill>
                  <a:srgbClr val="15213F"/>
                </a:solidFill>
                <a:latin typeface="Roboto" pitchFamily="34" charset="0"/>
                <a:ea typeface="Roboto" pitchFamily="34" charset="-122"/>
                <a:cs typeface="Roboto" pitchFamily="34" charset="-120"/>
              </a:rPr>
              <a:t>This becomes especially critical as GCCs expand into higher-value functions that generate significant economic value within India's borders. Without a QDMTT, any top-up tax arising from Indian operations would flow to parent company jurisdictions, representing a revenue loss for India.</a:t>
            </a:r>
            <a:endParaRPr lang="en-US" sz="1100" dirty="0"/>
          </a:p>
        </p:txBody>
      </p:sp>
      <p:pic>
        <p:nvPicPr>
          <p:cNvPr id="6" name="Image 0" descr="preencoded.png"/>
          <p:cNvPicPr>
            <a:picLocks noChangeAspect="1"/>
          </p:cNvPicPr>
          <p:nvPr/>
        </p:nvPicPr>
        <p:blipFill>
          <a:blip r:embed="rId3"/>
          <a:stretch>
            <a:fillRect/>
          </a:stretch>
        </p:blipFill>
        <p:spPr>
          <a:xfrm>
            <a:off x="623292" y="3986213"/>
            <a:ext cx="3788569" cy="3788569"/>
          </a:xfrm>
          <a:prstGeom prst="rect">
            <a:avLst/>
          </a:prstGeom>
        </p:spPr>
      </p:pic>
      <p:sp>
        <p:nvSpPr>
          <p:cNvPr id="7" name="Text 4"/>
          <p:cNvSpPr/>
          <p:nvPr/>
        </p:nvSpPr>
        <p:spPr>
          <a:xfrm>
            <a:off x="6812399" y="1425773"/>
            <a:ext cx="5343525" cy="271224"/>
          </a:xfrm>
          <a:prstGeom prst="rect">
            <a:avLst/>
          </a:prstGeom>
          <a:noFill/>
          <a:ln/>
        </p:spPr>
        <p:txBody>
          <a:bodyPr wrap="none" lIns="0" tIns="0" rIns="0" bIns="0" rtlCol="0" anchor="t"/>
          <a:lstStyle/>
          <a:p>
            <a:pPr marL="0" indent="0" algn="l">
              <a:lnSpc>
                <a:spcPts val="2100"/>
              </a:lnSpc>
              <a:buNone/>
            </a:pPr>
            <a:r>
              <a:rPr lang="en-US" sz="1700" dirty="0">
                <a:solidFill>
                  <a:srgbClr val="3257B8"/>
                </a:solidFill>
                <a:latin typeface="Roboto Slab" pitchFamily="34" charset="0"/>
                <a:ea typeface="Roboto Slab" pitchFamily="34" charset="-122"/>
                <a:cs typeface="Roboto Slab" pitchFamily="34" charset="-120"/>
              </a:rPr>
              <a:t>Financial Reporting Requirements: Already in Effect</a:t>
            </a:r>
            <a:endParaRPr lang="en-US" sz="1700" dirty="0"/>
          </a:p>
        </p:txBody>
      </p:sp>
      <p:pic>
        <p:nvPicPr>
          <p:cNvPr id="8" name="Image 1" descr="preencoded.png"/>
          <p:cNvPicPr>
            <a:picLocks noChangeAspect="1"/>
          </p:cNvPicPr>
          <p:nvPr/>
        </p:nvPicPr>
        <p:blipFill>
          <a:blip r:embed="rId4"/>
          <a:stretch>
            <a:fillRect/>
          </a:stretch>
        </p:blipFill>
        <p:spPr>
          <a:xfrm>
            <a:off x="6812399" y="2090380"/>
            <a:ext cx="7202210" cy="15240"/>
          </a:xfrm>
          <a:prstGeom prst="rect">
            <a:avLst/>
          </a:prstGeom>
        </p:spPr>
      </p:pic>
      <p:sp>
        <p:nvSpPr>
          <p:cNvPr id="9" name="Text 5"/>
          <p:cNvSpPr/>
          <p:nvPr/>
        </p:nvSpPr>
        <p:spPr>
          <a:xfrm>
            <a:off x="6812399" y="2193131"/>
            <a:ext cx="1999655" cy="225981"/>
          </a:xfrm>
          <a:prstGeom prst="rect">
            <a:avLst/>
          </a:prstGeom>
          <a:noFill/>
          <a:ln/>
        </p:spPr>
        <p:txBody>
          <a:bodyPr wrap="none" lIns="0" tIns="0" rIns="0" bIns="0" rtlCol="0" anchor="t"/>
          <a:lstStyle/>
          <a:p>
            <a:pPr marL="0" indent="0" algn="l">
              <a:lnSpc>
                <a:spcPts val="1750"/>
              </a:lnSpc>
              <a:buNone/>
            </a:pPr>
            <a:r>
              <a:rPr lang="en-US" sz="1400" dirty="0">
                <a:solidFill>
                  <a:srgbClr val="15213F"/>
                </a:solidFill>
                <a:latin typeface="Roboto Slab" pitchFamily="34" charset="0"/>
                <a:ea typeface="Roboto Slab" pitchFamily="34" charset="-122"/>
                <a:cs typeface="Roboto Slab" pitchFamily="34" charset="-120"/>
              </a:rPr>
              <a:t>Ind AS 12 Amendments</a:t>
            </a:r>
            <a:endParaRPr lang="en-US" sz="1400" dirty="0"/>
          </a:p>
        </p:txBody>
      </p:sp>
      <p:sp>
        <p:nvSpPr>
          <p:cNvPr id="10" name="Text 6"/>
          <p:cNvSpPr/>
          <p:nvPr/>
        </p:nvSpPr>
        <p:spPr>
          <a:xfrm>
            <a:off x="6812399" y="2563773"/>
            <a:ext cx="7202210" cy="462915"/>
          </a:xfrm>
          <a:prstGeom prst="rect">
            <a:avLst/>
          </a:prstGeom>
          <a:noFill/>
          <a:ln/>
        </p:spPr>
        <p:txBody>
          <a:bodyPr wrap="square" lIns="0" tIns="0" rIns="0" bIns="0" rtlCol="0" anchor="t"/>
          <a:lstStyle/>
          <a:p>
            <a:pPr marL="0" indent="0" algn="l">
              <a:lnSpc>
                <a:spcPts val="1800"/>
              </a:lnSpc>
              <a:buNone/>
            </a:pPr>
            <a:r>
              <a:rPr lang="en-US" sz="1100" dirty="0">
                <a:solidFill>
                  <a:srgbClr val="15213F"/>
                </a:solidFill>
                <a:latin typeface="Roboto" pitchFamily="34" charset="0"/>
                <a:ea typeface="Roboto" pitchFamily="34" charset="-122"/>
                <a:cs typeface="Roboto" pitchFamily="34" charset="-120"/>
              </a:rPr>
              <a:t>The Ministry of Corporate Affairs has amended accounting standards to require comprehensive Pillar Two disclosures in financial statements, effective from </a:t>
            </a:r>
            <a:r>
              <a:rPr lang="en-US" sz="1100" b="1" dirty="0">
                <a:solidFill>
                  <a:srgbClr val="15213F"/>
                </a:solidFill>
                <a:latin typeface="Roboto" pitchFamily="34" charset="0"/>
                <a:ea typeface="Roboto" pitchFamily="34" charset="-122"/>
                <a:cs typeface="Roboto" pitchFamily="34" charset="-120"/>
              </a:rPr>
              <a:t>FY 2024-25</a:t>
            </a:r>
            <a:endParaRPr lang="en-US" sz="1100" dirty="0"/>
          </a:p>
        </p:txBody>
      </p:sp>
      <p:pic>
        <p:nvPicPr>
          <p:cNvPr id="11" name="Image 2" descr="preencoded.png"/>
          <p:cNvPicPr>
            <a:picLocks noChangeAspect="1"/>
          </p:cNvPicPr>
          <p:nvPr/>
        </p:nvPicPr>
        <p:blipFill>
          <a:blip r:embed="rId4"/>
          <a:stretch>
            <a:fillRect/>
          </a:stretch>
        </p:blipFill>
        <p:spPr>
          <a:xfrm>
            <a:off x="6812399" y="3481507"/>
            <a:ext cx="7202210" cy="15240"/>
          </a:xfrm>
          <a:prstGeom prst="rect">
            <a:avLst/>
          </a:prstGeom>
        </p:spPr>
      </p:pic>
      <p:sp>
        <p:nvSpPr>
          <p:cNvPr id="12" name="Text 7"/>
          <p:cNvSpPr/>
          <p:nvPr/>
        </p:nvSpPr>
        <p:spPr>
          <a:xfrm>
            <a:off x="6812399" y="3613190"/>
            <a:ext cx="1808559" cy="225981"/>
          </a:xfrm>
          <a:prstGeom prst="rect">
            <a:avLst/>
          </a:prstGeom>
          <a:noFill/>
          <a:ln/>
        </p:spPr>
        <p:txBody>
          <a:bodyPr wrap="none" lIns="0" tIns="0" rIns="0" bIns="0" rtlCol="0" anchor="t"/>
          <a:lstStyle/>
          <a:p>
            <a:pPr marL="0" indent="0" algn="l">
              <a:lnSpc>
                <a:spcPts val="1750"/>
              </a:lnSpc>
              <a:buNone/>
            </a:pPr>
            <a:r>
              <a:rPr lang="en-US" sz="1400" dirty="0">
                <a:solidFill>
                  <a:srgbClr val="15213F"/>
                </a:solidFill>
                <a:latin typeface="Roboto Slab" pitchFamily="34" charset="0"/>
                <a:ea typeface="Roboto Slab" pitchFamily="34" charset="-122"/>
                <a:cs typeface="Roboto Slab" pitchFamily="34" charset="-120"/>
              </a:rPr>
              <a:t>Required Disclosures</a:t>
            </a:r>
            <a:endParaRPr lang="en-US" sz="1400" dirty="0"/>
          </a:p>
        </p:txBody>
      </p:sp>
      <p:sp>
        <p:nvSpPr>
          <p:cNvPr id="13" name="Text 8"/>
          <p:cNvSpPr/>
          <p:nvPr/>
        </p:nvSpPr>
        <p:spPr>
          <a:xfrm>
            <a:off x="6812399" y="3983831"/>
            <a:ext cx="7202210" cy="462915"/>
          </a:xfrm>
          <a:prstGeom prst="rect">
            <a:avLst/>
          </a:prstGeom>
          <a:noFill/>
          <a:ln/>
        </p:spPr>
        <p:txBody>
          <a:bodyPr wrap="square" lIns="0" tIns="0" rIns="0" bIns="0" rtlCol="0" anchor="t"/>
          <a:lstStyle/>
          <a:p>
            <a:pPr marL="0" indent="0" algn="l">
              <a:lnSpc>
                <a:spcPts val="1800"/>
              </a:lnSpc>
              <a:buNone/>
            </a:pPr>
            <a:r>
              <a:rPr lang="en-US" sz="1100" dirty="0">
                <a:solidFill>
                  <a:srgbClr val="15213F"/>
                </a:solidFill>
                <a:latin typeface="Roboto" pitchFamily="34" charset="0"/>
                <a:ea typeface="Roboto" pitchFamily="34" charset="-122"/>
                <a:cs typeface="Roboto" pitchFamily="34" charset="-120"/>
              </a:rPr>
              <a:t>Entities must provide: Pillar Two exposure assessment, detailed notes in financial statements, quantitative and qualitative data on top-up tax risks, and jurisdictional ETR calculations</a:t>
            </a:r>
            <a:endParaRPr lang="en-US" sz="1100" dirty="0"/>
          </a:p>
        </p:txBody>
      </p:sp>
      <p:pic>
        <p:nvPicPr>
          <p:cNvPr id="14" name="Image 3" descr="preencoded.png"/>
          <p:cNvPicPr>
            <a:picLocks noChangeAspect="1"/>
          </p:cNvPicPr>
          <p:nvPr/>
        </p:nvPicPr>
        <p:blipFill>
          <a:blip r:embed="rId4"/>
          <a:stretch>
            <a:fillRect/>
          </a:stretch>
        </p:blipFill>
        <p:spPr>
          <a:xfrm>
            <a:off x="6812399" y="4872633"/>
            <a:ext cx="7202210" cy="15240"/>
          </a:xfrm>
          <a:prstGeom prst="rect">
            <a:avLst/>
          </a:prstGeom>
        </p:spPr>
      </p:pic>
      <p:sp>
        <p:nvSpPr>
          <p:cNvPr id="15" name="Text 9"/>
          <p:cNvSpPr/>
          <p:nvPr/>
        </p:nvSpPr>
        <p:spPr>
          <a:xfrm>
            <a:off x="6812399" y="5033248"/>
            <a:ext cx="2478286" cy="225981"/>
          </a:xfrm>
          <a:prstGeom prst="rect">
            <a:avLst/>
          </a:prstGeom>
          <a:noFill/>
          <a:ln/>
        </p:spPr>
        <p:txBody>
          <a:bodyPr wrap="none" lIns="0" tIns="0" rIns="0" bIns="0" rtlCol="0" anchor="t"/>
          <a:lstStyle/>
          <a:p>
            <a:pPr marL="0" indent="0" algn="l">
              <a:lnSpc>
                <a:spcPts val="1750"/>
              </a:lnSpc>
              <a:buNone/>
            </a:pPr>
            <a:r>
              <a:rPr lang="en-US" sz="1400" dirty="0">
                <a:solidFill>
                  <a:srgbClr val="15213F"/>
                </a:solidFill>
                <a:latin typeface="Roboto Slab" pitchFamily="34" charset="0"/>
                <a:ea typeface="Roboto Slab" pitchFamily="34" charset="-122"/>
                <a:cs typeface="Roboto Slab" pitchFamily="34" charset="-120"/>
              </a:rPr>
              <a:t>CBDT Guidance Development</a:t>
            </a:r>
            <a:endParaRPr lang="en-US" sz="1400" dirty="0"/>
          </a:p>
        </p:txBody>
      </p:sp>
      <p:sp>
        <p:nvSpPr>
          <p:cNvPr id="16" name="Text 10"/>
          <p:cNvSpPr/>
          <p:nvPr/>
        </p:nvSpPr>
        <p:spPr>
          <a:xfrm>
            <a:off x="6812399" y="5403890"/>
            <a:ext cx="7202210" cy="694373"/>
          </a:xfrm>
          <a:prstGeom prst="rect">
            <a:avLst/>
          </a:prstGeom>
          <a:noFill/>
          <a:ln/>
        </p:spPr>
        <p:txBody>
          <a:bodyPr wrap="square" lIns="0" tIns="0" rIns="0" bIns="0" rtlCol="0" anchor="t"/>
          <a:lstStyle/>
          <a:p>
            <a:pPr marL="0" indent="0" algn="l">
              <a:lnSpc>
                <a:spcPts val="1800"/>
              </a:lnSpc>
              <a:buNone/>
            </a:pPr>
            <a:r>
              <a:rPr lang="en-US" sz="1100" dirty="0">
                <a:solidFill>
                  <a:srgbClr val="15213F"/>
                </a:solidFill>
                <a:latin typeface="Roboto" pitchFamily="34" charset="0"/>
                <a:ea typeface="Roboto" pitchFamily="34" charset="-122"/>
                <a:cs typeface="Roboto" pitchFamily="34" charset="-120"/>
              </a:rPr>
              <a:t>India's Central Board of Direct Taxes is preparing administrative guidance covering safe harbours, QDMTT rules, transitional provisions, and treatment of various tax incentives including state-level benefits, SEZ advantages, and R&amp;D deductions</a:t>
            </a:r>
            <a:endParaRPr lang="en-US" sz="1100" dirty="0"/>
          </a:p>
        </p:txBody>
      </p:sp>
    </p:spTree>
    <p:extLst>
      <p:ext uri="{BB962C8B-B14F-4D97-AF65-F5344CB8AC3E}">
        <p14:creationId xmlns:p14="http://schemas.microsoft.com/office/powerpoint/2010/main" val="9962251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19733" y="1010722"/>
            <a:ext cx="13130093" cy="522089"/>
          </a:xfrm>
          <a:prstGeom prst="rect">
            <a:avLst/>
          </a:prstGeom>
          <a:noFill/>
          <a:ln/>
        </p:spPr>
        <p:txBody>
          <a:bodyPr wrap="none" lIns="0" tIns="0" rIns="0" bIns="0" rtlCol="0" anchor="t"/>
          <a:lstStyle/>
          <a:p>
            <a:pPr marL="0" indent="0" algn="l">
              <a:lnSpc>
                <a:spcPts val="4100"/>
              </a:lnSpc>
              <a:buNone/>
            </a:pPr>
            <a:r>
              <a:rPr lang="en-US" sz="3250" dirty="0">
                <a:solidFill>
                  <a:srgbClr val="3257B8"/>
                </a:solidFill>
                <a:latin typeface="Roboto Slab" pitchFamily="34" charset="0"/>
                <a:ea typeface="Roboto Slab" pitchFamily="34" charset="-122"/>
                <a:cs typeface="Roboto Slab" pitchFamily="34" charset="-120"/>
              </a:rPr>
              <a:t>Why Pillar Two Fundamentally Changes the Game for Indian GCCs</a:t>
            </a:r>
            <a:endParaRPr lang="en-US" sz="3250" dirty="0"/>
          </a:p>
        </p:txBody>
      </p:sp>
      <p:sp>
        <p:nvSpPr>
          <p:cNvPr id="3" name="Text 1"/>
          <p:cNvSpPr/>
          <p:nvPr/>
        </p:nvSpPr>
        <p:spPr>
          <a:xfrm>
            <a:off x="719733" y="1866900"/>
            <a:ext cx="13190934" cy="801529"/>
          </a:xfrm>
          <a:prstGeom prst="rect">
            <a:avLst/>
          </a:prstGeom>
          <a:noFill/>
          <a:ln/>
        </p:spPr>
        <p:txBody>
          <a:bodyPr wrap="square" lIns="0" tIns="0" rIns="0" bIns="0" rtlCol="0" anchor="t"/>
          <a:lstStyle/>
          <a:p>
            <a:pPr marL="0" indent="0" algn="l">
              <a:lnSpc>
                <a:spcPts val="2100"/>
              </a:lnSpc>
              <a:buNone/>
            </a:pPr>
            <a:r>
              <a:rPr lang="en-US" sz="1300" dirty="0">
                <a:solidFill>
                  <a:srgbClr val="15213F"/>
                </a:solidFill>
                <a:latin typeface="Roboto" pitchFamily="34" charset="0"/>
                <a:ea typeface="Roboto" pitchFamily="34" charset="-122"/>
                <a:cs typeface="Roboto" pitchFamily="34" charset="-120"/>
              </a:rPr>
              <a:t>Most GCCs operate as captive service providers performing IT, ITES, ER&amp;D, and analytics functions. As low-risk, cost-plus entities within large MNE groups above the EUR 750M threshold, they face </a:t>
            </a:r>
            <a:r>
              <a:rPr lang="en-US" sz="1300" b="1" dirty="0">
                <a:solidFill>
                  <a:srgbClr val="15213F"/>
                </a:solidFill>
                <a:latin typeface="Roboto" pitchFamily="34" charset="0"/>
                <a:ea typeface="Roboto" pitchFamily="34" charset="-122"/>
                <a:cs typeface="Roboto" pitchFamily="34" charset="-120"/>
              </a:rPr>
              <a:t>direct Pillar Two impact</a:t>
            </a:r>
            <a:r>
              <a:rPr lang="en-US" sz="1300" dirty="0">
                <a:solidFill>
                  <a:srgbClr val="15213F"/>
                </a:solidFill>
                <a:latin typeface="Roboto" pitchFamily="34" charset="0"/>
                <a:ea typeface="Roboto" pitchFamily="34" charset="-122"/>
                <a:cs typeface="Roboto" pitchFamily="34" charset="-120"/>
              </a:rPr>
              <a:t> through jurisdictional effective tax rate calculations. This creates a complex interplay between transfer pricing methodologies and minimum tax obligations.</a:t>
            </a:r>
            <a:endParaRPr lang="en-US" sz="1300" dirty="0"/>
          </a:p>
        </p:txBody>
      </p:sp>
      <p:pic>
        <p:nvPicPr>
          <p:cNvPr id="4" name="Image 0" descr="preencoded.png"/>
          <p:cNvPicPr>
            <a:picLocks noChangeAspect="1"/>
          </p:cNvPicPr>
          <p:nvPr/>
        </p:nvPicPr>
        <p:blipFill>
          <a:blip r:embed="rId3"/>
          <a:stretch>
            <a:fillRect/>
          </a:stretch>
        </p:blipFill>
        <p:spPr>
          <a:xfrm>
            <a:off x="719733" y="2856309"/>
            <a:ext cx="1546503" cy="1546503"/>
          </a:xfrm>
          <a:prstGeom prst="rect">
            <a:avLst/>
          </a:prstGeom>
        </p:spPr>
      </p:pic>
      <p:sp>
        <p:nvSpPr>
          <p:cNvPr id="5" name="Text 2"/>
          <p:cNvSpPr/>
          <p:nvPr/>
        </p:nvSpPr>
        <p:spPr>
          <a:xfrm>
            <a:off x="2475071" y="2856309"/>
            <a:ext cx="2502337" cy="521970"/>
          </a:xfrm>
          <a:prstGeom prst="rect">
            <a:avLst/>
          </a:prstGeom>
          <a:noFill/>
          <a:ln/>
        </p:spPr>
        <p:txBody>
          <a:bodyPr wrap="square" lIns="0" tIns="0" rIns="0" bIns="0" rtlCol="0" anchor="t"/>
          <a:lstStyle/>
          <a:p>
            <a:pPr marL="0" indent="0" algn="l">
              <a:lnSpc>
                <a:spcPts val="2050"/>
              </a:lnSpc>
              <a:buNone/>
            </a:pPr>
            <a:r>
              <a:rPr lang="en-US" sz="1600" dirty="0">
                <a:solidFill>
                  <a:srgbClr val="15213F"/>
                </a:solidFill>
                <a:latin typeface="Roboto Slab" pitchFamily="34" charset="0"/>
                <a:ea typeface="Roboto Slab" pitchFamily="34" charset="-122"/>
                <a:cs typeface="Roboto Slab" pitchFamily="34" charset="-120"/>
              </a:rPr>
              <a:t>Jurisdictional ETR Must Reach 15%</a:t>
            </a:r>
            <a:endParaRPr lang="en-US" sz="1600" dirty="0"/>
          </a:p>
        </p:txBody>
      </p:sp>
      <p:sp>
        <p:nvSpPr>
          <p:cNvPr id="6" name="Text 3"/>
          <p:cNvSpPr/>
          <p:nvPr/>
        </p:nvSpPr>
        <p:spPr>
          <a:xfrm>
            <a:off x="2475071" y="3478411"/>
            <a:ext cx="2502337" cy="3740468"/>
          </a:xfrm>
          <a:prstGeom prst="rect">
            <a:avLst/>
          </a:prstGeom>
          <a:noFill/>
          <a:ln/>
        </p:spPr>
        <p:txBody>
          <a:bodyPr wrap="square" lIns="0" tIns="0" rIns="0" bIns="0" rtlCol="0" anchor="t"/>
          <a:lstStyle/>
          <a:p>
            <a:pPr marL="0" indent="0" algn="l">
              <a:lnSpc>
                <a:spcPts val="2100"/>
              </a:lnSpc>
              <a:buNone/>
            </a:pPr>
            <a:r>
              <a:rPr lang="en-US" sz="1300" dirty="0">
                <a:solidFill>
                  <a:srgbClr val="15213F"/>
                </a:solidFill>
                <a:latin typeface="Roboto" pitchFamily="34" charset="0"/>
                <a:ea typeface="Roboto" pitchFamily="34" charset="-122"/>
                <a:cs typeface="Roboto" pitchFamily="34" charset="-120"/>
              </a:rPr>
              <a:t>India's headline corporate tax rates range from 15% (new manufacturing) to 25% (older regime), with 22% being standard. However, </a:t>
            </a:r>
            <a:r>
              <a:rPr lang="en-US" sz="1300" b="1" dirty="0">
                <a:solidFill>
                  <a:srgbClr val="15213F"/>
                </a:solidFill>
                <a:latin typeface="Roboto" pitchFamily="34" charset="0"/>
                <a:ea typeface="Roboto" pitchFamily="34" charset="-122"/>
                <a:cs typeface="Roboto" pitchFamily="34" charset="-120"/>
              </a:rPr>
              <a:t>incentives like SEZ benefits and R&amp;D deductions can reduce ETR below 15%</a:t>
            </a:r>
            <a:r>
              <a:rPr lang="en-US" sz="1300" dirty="0">
                <a:solidFill>
                  <a:srgbClr val="15213F"/>
                </a:solidFill>
                <a:latin typeface="Roboto" pitchFamily="34" charset="0"/>
                <a:ea typeface="Roboto" pitchFamily="34" charset="-122"/>
                <a:cs typeface="Roboto" pitchFamily="34" charset="-120"/>
              </a:rPr>
              <a:t>, triggering top-up tax obligations under parent country IIR or UTPR—unless India introduces its own QDMTT. This creates tension between utilizing available incentives and managing global tax positions.</a:t>
            </a:r>
            <a:endParaRPr lang="en-US" sz="1300" dirty="0"/>
          </a:p>
        </p:txBody>
      </p:sp>
      <p:pic>
        <p:nvPicPr>
          <p:cNvPr id="7" name="Image 1" descr="preencoded.png"/>
          <p:cNvPicPr>
            <a:picLocks noChangeAspect="1"/>
          </p:cNvPicPr>
          <p:nvPr/>
        </p:nvPicPr>
        <p:blipFill>
          <a:blip r:embed="rId4"/>
          <a:stretch>
            <a:fillRect/>
          </a:stretch>
        </p:blipFill>
        <p:spPr>
          <a:xfrm>
            <a:off x="5186243" y="2856309"/>
            <a:ext cx="1546622" cy="1546622"/>
          </a:xfrm>
          <a:prstGeom prst="rect">
            <a:avLst/>
          </a:prstGeom>
        </p:spPr>
      </p:pic>
      <p:sp>
        <p:nvSpPr>
          <p:cNvPr id="8" name="Text 4"/>
          <p:cNvSpPr/>
          <p:nvPr/>
        </p:nvSpPr>
        <p:spPr>
          <a:xfrm>
            <a:off x="6941701" y="2856309"/>
            <a:ext cx="2502337" cy="782955"/>
          </a:xfrm>
          <a:prstGeom prst="rect">
            <a:avLst/>
          </a:prstGeom>
          <a:noFill/>
          <a:ln/>
        </p:spPr>
        <p:txBody>
          <a:bodyPr wrap="square" lIns="0" tIns="0" rIns="0" bIns="0" rtlCol="0" anchor="t"/>
          <a:lstStyle/>
          <a:p>
            <a:pPr marL="0" indent="0" algn="l">
              <a:lnSpc>
                <a:spcPts val="2050"/>
              </a:lnSpc>
              <a:buNone/>
            </a:pPr>
            <a:r>
              <a:rPr lang="en-US" sz="1600" dirty="0">
                <a:solidFill>
                  <a:srgbClr val="15213F"/>
                </a:solidFill>
                <a:latin typeface="Roboto Slab" pitchFamily="34" charset="0"/>
                <a:ea typeface="Roboto Slab" pitchFamily="34" charset="-122"/>
                <a:cs typeface="Roboto Slab" pitchFamily="34" charset="-120"/>
              </a:rPr>
              <a:t>Transfer Pricing Adjustments Directly Impact ETR</a:t>
            </a:r>
            <a:endParaRPr lang="en-US" sz="1600" dirty="0"/>
          </a:p>
        </p:txBody>
      </p:sp>
      <p:sp>
        <p:nvSpPr>
          <p:cNvPr id="9" name="Text 5"/>
          <p:cNvSpPr/>
          <p:nvPr/>
        </p:nvSpPr>
        <p:spPr>
          <a:xfrm>
            <a:off x="6941701" y="3739396"/>
            <a:ext cx="2502337" cy="3473291"/>
          </a:xfrm>
          <a:prstGeom prst="rect">
            <a:avLst/>
          </a:prstGeom>
          <a:noFill/>
          <a:ln/>
        </p:spPr>
        <p:txBody>
          <a:bodyPr wrap="square" lIns="0" tIns="0" rIns="0" bIns="0" rtlCol="0" anchor="t"/>
          <a:lstStyle/>
          <a:p>
            <a:pPr marL="0" indent="0" algn="l">
              <a:lnSpc>
                <a:spcPts val="2100"/>
              </a:lnSpc>
              <a:buNone/>
            </a:pPr>
            <a:r>
              <a:rPr lang="en-US" sz="1300" dirty="0">
                <a:solidFill>
                  <a:srgbClr val="15213F"/>
                </a:solidFill>
                <a:latin typeface="Roboto" pitchFamily="34" charset="0"/>
                <a:ea typeface="Roboto" pitchFamily="34" charset="-122"/>
                <a:cs typeface="Roboto" pitchFamily="34" charset="-120"/>
              </a:rPr>
              <a:t>When transfer pricing structures shift profits out of India, both Indian profits and Indian ETR decrease. This creates </a:t>
            </a:r>
            <a:r>
              <a:rPr lang="en-US" sz="1300" b="1" dirty="0">
                <a:solidFill>
                  <a:srgbClr val="15213F"/>
                </a:solidFill>
                <a:latin typeface="Roboto" pitchFamily="34" charset="0"/>
                <a:ea typeface="Roboto" pitchFamily="34" charset="-122"/>
                <a:cs typeface="Roboto" pitchFamily="34" charset="-120"/>
              </a:rPr>
              <a:t>higher top-up tax exposure</a:t>
            </a:r>
            <a:r>
              <a:rPr lang="en-US" sz="1300" dirty="0">
                <a:solidFill>
                  <a:srgbClr val="15213F"/>
                </a:solidFill>
                <a:latin typeface="Roboto" pitchFamily="34" charset="0"/>
                <a:ea typeface="Roboto" pitchFamily="34" charset="-122"/>
                <a:cs typeface="Roboto" pitchFamily="34" charset="-120"/>
              </a:rPr>
              <a:t>, making TP governance far more critical than ever before. Aggressive transfer pricing positions that minimize Indian profits may trigger substantial top-up taxes elsewhere in the group, eliminating any perceived tax benefit.</a:t>
            </a:r>
            <a:endParaRPr lang="en-US" sz="1300" dirty="0"/>
          </a:p>
        </p:txBody>
      </p:sp>
      <p:pic>
        <p:nvPicPr>
          <p:cNvPr id="10" name="Image 2" descr="preencoded.png"/>
          <p:cNvPicPr>
            <a:picLocks noChangeAspect="1"/>
          </p:cNvPicPr>
          <p:nvPr/>
        </p:nvPicPr>
        <p:blipFill>
          <a:blip r:embed="rId5"/>
          <a:stretch>
            <a:fillRect/>
          </a:stretch>
        </p:blipFill>
        <p:spPr>
          <a:xfrm>
            <a:off x="9652873" y="2856309"/>
            <a:ext cx="1546503" cy="1546503"/>
          </a:xfrm>
          <a:prstGeom prst="rect">
            <a:avLst/>
          </a:prstGeom>
        </p:spPr>
      </p:pic>
      <p:sp>
        <p:nvSpPr>
          <p:cNvPr id="11" name="Text 6"/>
          <p:cNvSpPr/>
          <p:nvPr/>
        </p:nvSpPr>
        <p:spPr>
          <a:xfrm>
            <a:off x="11408212" y="2856309"/>
            <a:ext cx="2502337" cy="521970"/>
          </a:xfrm>
          <a:prstGeom prst="rect">
            <a:avLst/>
          </a:prstGeom>
          <a:noFill/>
          <a:ln/>
        </p:spPr>
        <p:txBody>
          <a:bodyPr wrap="square" lIns="0" tIns="0" rIns="0" bIns="0" rtlCol="0" anchor="t"/>
          <a:lstStyle/>
          <a:p>
            <a:pPr marL="0" indent="0" algn="l">
              <a:lnSpc>
                <a:spcPts val="2050"/>
              </a:lnSpc>
              <a:buNone/>
            </a:pPr>
            <a:r>
              <a:rPr lang="en-US" sz="1600" dirty="0">
                <a:solidFill>
                  <a:srgbClr val="15213F"/>
                </a:solidFill>
                <a:latin typeface="Roboto Slab" pitchFamily="34" charset="0"/>
                <a:ea typeface="Roboto Slab" pitchFamily="34" charset="-122"/>
                <a:cs typeface="Roboto Slab" pitchFamily="34" charset="-120"/>
              </a:rPr>
              <a:t>High-Value Functions Face DEMPE Scrutiny</a:t>
            </a:r>
            <a:endParaRPr lang="en-US" sz="1600" dirty="0"/>
          </a:p>
        </p:txBody>
      </p:sp>
      <p:sp>
        <p:nvSpPr>
          <p:cNvPr id="12" name="Text 7"/>
          <p:cNvSpPr/>
          <p:nvPr/>
        </p:nvSpPr>
        <p:spPr>
          <a:xfrm>
            <a:off x="11408212" y="3478411"/>
            <a:ext cx="2502337" cy="3473291"/>
          </a:xfrm>
          <a:prstGeom prst="rect">
            <a:avLst/>
          </a:prstGeom>
          <a:noFill/>
          <a:ln/>
        </p:spPr>
        <p:txBody>
          <a:bodyPr wrap="square" lIns="0" tIns="0" rIns="0" bIns="0" rtlCol="0" anchor="t"/>
          <a:lstStyle/>
          <a:p>
            <a:pPr marL="0" indent="0" algn="l">
              <a:lnSpc>
                <a:spcPts val="2100"/>
              </a:lnSpc>
              <a:buNone/>
            </a:pPr>
            <a:r>
              <a:rPr lang="en-US" sz="1300" dirty="0">
                <a:solidFill>
                  <a:srgbClr val="15213F"/>
                </a:solidFill>
                <a:latin typeface="Roboto" pitchFamily="34" charset="0"/>
                <a:ea typeface="Roboto" pitchFamily="34" charset="-122"/>
                <a:cs typeface="Roboto" pitchFamily="34" charset="-120"/>
              </a:rPr>
              <a:t>GCCs performing sophisticated functions involving Development, Enhancement, Maintenance, Protection, and Exploitation of intangibles face intensified scrutiny. Value attribution becomes paramount. If significant DEMPE activities occur in India but profits are allocated elsewhere, both Indian tax authorities and Pillar Two mechanisms will challenge the arrangement.</a:t>
            </a:r>
            <a:endParaRPr lang="en-US" sz="1300" dirty="0"/>
          </a:p>
        </p:txBody>
      </p:sp>
    </p:spTree>
    <p:extLst>
      <p:ext uri="{BB962C8B-B14F-4D97-AF65-F5344CB8AC3E}">
        <p14:creationId xmlns:p14="http://schemas.microsoft.com/office/powerpoint/2010/main" val="3576823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10922" y="831175"/>
            <a:ext cx="6785253" cy="515660"/>
          </a:xfrm>
          <a:prstGeom prst="rect">
            <a:avLst/>
          </a:prstGeom>
          <a:noFill/>
          <a:ln/>
        </p:spPr>
        <p:txBody>
          <a:bodyPr wrap="none" lIns="0" tIns="0" rIns="0" bIns="0" rtlCol="0" anchor="t"/>
          <a:lstStyle/>
          <a:p>
            <a:pPr marL="0" indent="0" algn="l">
              <a:lnSpc>
                <a:spcPts val="4050"/>
              </a:lnSpc>
              <a:buNone/>
            </a:pPr>
            <a:r>
              <a:rPr lang="en-US" sz="3200" dirty="0">
                <a:solidFill>
                  <a:srgbClr val="3257B8"/>
                </a:solidFill>
                <a:latin typeface="Roboto Slab" pitchFamily="34" charset="0"/>
                <a:ea typeface="Roboto Slab" pitchFamily="34" charset="-122"/>
                <a:cs typeface="Roboto Slab" pitchFamily="34" charset="-120"/>
              </a:rPr>
              <a:t>What is a Global Capability Center?</a:t>
            </a:r>
            <a:endParaRPr lang="en-US" sz="3200" dirty="0"/>
          </a:p>
        </p:txBody>
      </p:sp>
      <p:sp>
        <p:nvSpPr>
          <p:cNvPr id="3" name="Text 1"/>
          <p:cNvSpPr/>
          <p:nvPr/>
        </p:nvSpPr>
        <p:spPr>
          <a:xfrm>
            <a:off x="710922" y="1759387"/>
            <a:ext cx="2475548" cy="309324"/>
          </a:xfrm>
          <a:prstGeom prst="rect">
            <a:avLst/>
          </a:prstGeom>
          <a:noFill/>
          <a:ln/>
        </p:spPr>
        <p:txBody>
          <a:bodyPr wrap="none" lIns="0" tIns="0" rIns="0" bIns="0" rtlCol="0" anchor="t"/>
          <a:lstStyle/>
          <a:p>
            <a:pPr marL="0" indent="0" algn="l">
              <a:lnSpc>
                <a:spcPts val="2400"/>
              </a:lnSpc>
              <a:buNone/>
            </a:pPr>
            <a:r>
              <a:rPr lang="en-US" sz="1900" dirty="0">
                <a:solidFill>
                  <a:srgbClr val="3257B8"/>
                </a:solidFill>
                <a:latin typeface="Roboto Slab" pitchFamily="34" charset="0"/>
                <a:ea typeface="Roboto Slab" pitchFamily="34" charset="-122"/>
                <a:cs typeface="Roboto Slab" pitchFamily="34" charset="-120"/>
              </a:rPr>
              <a:t>Core Definition</a:t>
            </a:r>
            <a:endParaRPr lang="en-US" sz="1900" dirty="0"/>
          </a:p>
        </p:txBody>
      </p:sp>
      <p:sp>
        <p:nvSpPr>
          <p:cNvPr id="4" name="Text 2"/>
          <p:cNvSpPr/>
          <p:nvPr/>
        </p:nvSpPr>
        <p:spPr>
          <a:xfrm>
            <a:off x="710922" y="2233732"/>
            <a:ext cx="7083504" cy="1055846"/>
          </a:xfrm>
          <a:prstGeom prst="rect">
            <a:avLst/>
          </a:prstGeom>
          <a:noFill/>
          <a:ln/>
        </p:spPr>
        <p:txBody>
          <a:bodyPr wrap="square" lIns="0" tIns="0" rIns="0" bIns="0" rtlCol="0" anchor="t"/>
          <a:lstStyle/>
          <a:p>
            <a:pPr marL="0" indent="0" algn="l">
              <a:lnSpc>
                <a:spcPts val="2050"/>
              </a:lnSpc>
              <a:buNone/>
            </a:pPr>
            <a:r>
              <a:rPr lang="en-US" sz="1200" dirty="0">
                <a:solidFill>
                  <a:srgbClr val="15213F"/>
                </a:solidFill>
                <a:latin typeface="Roboto" pitchFamily="34" charset="0"/>
                <a:ea typeface="Roboto" pitchFamily="34" charset="-122"/>
                <a:cs typeface="Roboto" pitchFamily="34" charset="-120"/>
              </a:rPr>
              <a:t>A </a:t>
            </a:r>
            <a:r>
              <a:rPr lang="en-US" sz="1200" b="1" dirty="0">
                <a:solidFill>
                  <a:srgbClr val="15213F"/>
                </a:solidFill>
                <a:latin typeface="Roboto" pitchFamily="34" charset="0"/>
                <a:ea typeface="Roboto" pitchFamily="34" charset="-122"/>
                <a:cs typeface="Roboto" pitchFamily="34" charset="-120"/>
              </a:rPr>
              <a:t>Global Capability Center (GCC)</a:t>
            </a:r>
            <a:r>
              <a:rPr lang="en-US" sz="1200" dirty="0">
                <a:solidFill>
                  <a:srgbClr val="15213F"/>
                </a:solidFill>
                <a:latin typeface="Roboto" pitchFamily="34" charset="0"/>
                <a:ea typeface="Roboto" pitchFamily="34" charset="-122"/>
                <a:cs typeface="Roboto" pitchFamily="34" charset="-120"/>
              </a:rPr>
              <a:t> is a wholly-owned operational unit of a multinational enterprise that delivers specialized global services across strategic business functions. These centers have evolved far beyond traditional back-office support to become innovation engines and value creators.</a:t>
            </a:r>
            <a:endParaRPr lang="en-US" sz="1200" dirty="0"/>
          </a:p>
        </p:txBody>
      </p:sp>
      <p:sp>
        <p:nvSpPr>
          <p:cNvPr id="5" name="Text 3"/>
          <p:cNvSpPr/>
          <p:nvPr/>
        </p:nvSpPr>
        <p:spPr>
          <a:xfrm>
            <a:off x="710922" y="3454598"/>
            <a:ext cx="2496622" cy="257889"/>
          </a:xfrm>
          <a:prstGeom prst="rect">
            <a:avLst/>
          </a:prstGeom>
          <a:noFill/>
          <a:ln/>
        </p:spPr>
        <p:txBody>
          <a:bodyPr wrap="none" lIns="0" tIns="0" rIns="0" bIns="0" rtlCol="0" anchor="t"/>
          <a:lstStyle/>
          <a:p>
            <a:pPr marL="0" indent="0" algn="l">
              <a:lnSpc>
                <a:spcPts val="2000"/>
              </a:lnSpc>
              <a:buNone/>
            </a:pPr>
            <a:r>
              <a:rPr lang="en-US" sz="1600" dirty="0">
                <a:solidFill>
                  <a:srgbClr val="3257B8"/>
                </a:solidFill>
                <a:latin typeface="Roboto Slab" pitchFamily="34" charset="0"/>
                <a:ea typeface="Roboto Slab" pitchFamily="34" charset="-122"/>
                <a:cs typeface="Roboto Slab" pitchFamily="34" charset="-120"/>
              </a:rPr>
              <a:t>Service Delivery Domains</a:t>
            </a:r>
            <a:endParaRPr lang="en-US" sz="1600" dirty="0"/>
          </a:p>
        </p:txBody>
      </p:sp>
      <p:sp>
        <p:nvSpPr>
          <p:cNvPr id="6" name="Text 4"/>
          <p:cNvSpPr/>
          <p:nvPr/>
        </p:nvSpPr>
        <p:spPr>
          <a:xfrm>
            <a:off x="710922" y="3877508"/>
            <a:ext cx="7083504" cy="263962"/>
          </a:xfrm>
          <a:prstGeom prst="rect">
            <a:avLst/>
          </a:prstGeom>
          <a:noFill/>
          <a:ln/>
        </p:spPr>
        <p:txBody>
          <a:bodyPr wrap="none" lIns="0" tIns="0" rIns="0" bIns="0" rtlCol="0" anchor="t"/>
          <a:lstStyle/>
          <a:p>
            <a:pPr marL="342900" indent="-342900" algn="l">
              <a:lnSpc>
                <a:spcPts val="2050"/>
              </a:lnSpc>
              <a:buSzPct val="100000"/>
              <a:buChar char="•"/>
            </a:pPr>
            <a:r>
              <a:rPr lang="en-US" sz="1250" dirty="0">
                <a:solidFill>
                  <a:srgbClr val="15213F"/>
                </a:solidFill>
                <a:latin typeface="Roboto" pitchFamily="34" charset="0"/>
                <a:ea typeface="Roboto" pitchFamily="34" charset="-122"/>
                <a:cs typeface="Roboto" pitchFamily="34" charset="-120"/>
              </a:rPr>
              <a:t>Finance, Tax, and Risk Management</a:t>
            </a:r>
            <a:endParaRPr lang="en-US" sz="1250" dirty="0"/>
          </a:p>
        </p:txBody>
      </p:sp>
      <p:sp>
        <p:nvSpPr>
          <p:cNvPr id="7" name="Text 5"/>
          <p:cNvSpPr/>
          <p:nvPr/>
        </p:nvSpPr>
        <p:spPr>
          <a:xfrm>
            <a:off x="710922" y="4199215"/>
            <a:ext cx="7083504" cy="263962"/>
          </a:xfrm>
          <a:prstGeom prst="rect">
            <a:avLst/>
          </a:prstGeom>
          <a:noFill/>
          <a:ln/>
        </p:spPr>
        <p:txBody>
          <a:bodyPr wrap="none" lIns="0" tIns="0" rIns="0" bIns="0" rtlCol="0" anchor="t"/>
          <a:lstStyle/>
          <a:p>
            <a:pPr marL="342900" indent="-342900" algn="l">
              <a:lnSpc>
                <a:spcPts val="2050"/>
              </a:lnSpc>
              <a:buSzPct val="100000"/>
              <a:buChar char="•"/>
            </a:pPr>
            <a:r>
              <a:rPr lang="en-US" sz="1250" dirty="0">
                <a:solidFill>
                  <a:srgbClr val="15213F"/>
                </a:solidFill>
                <a:latin typeface="Roboto" pitchFamily="34" charset="0"/>
                <a:ea typeface="Roboto" pitchFamily="34" charset="-122"/>
                <a:cs typeface="Roboto" pitchFamily="34" charset="-120"/>
              </a:rPr>
              <a:t>Human Resources and Operations</a:t>
            </a:r>
            <a:endParaRPr lang="en-US" sz="1250" dirty="0"/>
          </a:p>
        </p:txBody>
      </p:sp>
      <p:sp>
        <p:nvSpPr>
          <p:cNvPr id="8" name="Text 6"/>
          <p:cNvSpPr/>
          <p:nvPr/>
        </p:nvSpPr>
        <p:spPr>
          <a:xfrm>
            <a:off x="710922" y="4520922"/>
            <a:ext cx="7083504" cy="263962"/>
          </a:xfrm>
          <a:prstGeom prst="rect">
            <a:avLst/>
          </a:prstGeom>
          <a:noFill/>
          <a:ln/>
        </p:spPr>
        <p:txBody>
          <a:bodyPr wrap="none" lIns="0" tIns="0" rIns="0" bIns="0" rtlCol="0" anchor="t"/>
          <a:lstStyle/>
          <a:p>
            <a:pPr marL="342900" indent="-342900" algn="l">
              <a:lnSpc>
                <a:spcPts val="2050"/>
              </a:lnSpc>
              <a:buSzPct val="100000"/>
              <a:buChar char="•"/>
            </a:pPr>
            <a:r>
              <a:rPr lang="en-US" sz="1250" dirty="0">
                <a:solidFill>
                  <a:srgbClr val="15213F"/>
                </a:solidFill>
                <a:latin typeface="Roboto" pitchFamily="34" charset="0"/>
                <a:ea typeface="Roboto" pitchFamily="34" charset="-122"/>
                <a:cs typeface="Roboto" pitchFamily="34" charset="-120"/>
              </a:rPr>
              <a:t>Digital Transformation and Engineering</a:t>
            </a:r>
            <a:endParaRPr lang="en-US" sz="1250" dirty="0"/>
          </a:p>
        </p:txBody>
      </p:sp>
      <p:sp>
        <p:nvSpPr>
          <p:cNvPr id="9" name="Text 7"/>
          <p:cNvSpPr/>
          <p:nvPr/>
        </p:nvSpPr>
        <p:spPr>
          <a:xfrm>
            <a:off x="710922" y="4842629"/>
            <a:ext cx="7083504" cy="263962"/>
          </a:xfrm>
          <a:prstGeom prst="rect">
            <a:avLst/>
          </a:prstGeom>
          <a:noFill/>
          <a:ln/>
        </p:spPr>
        <p:txBody>
          <a:bodyPr wrap="none" lIns="0" tIns="0" rIns="0" bIns="0" rtlCol="0" anchor="t"/>
          <a:lstStyle/>
          <a:p>
            <a:pPr marL="342900" indent="-342900" algn="l">
              <a:lnSpc>
                <a:spcPts val="2050"/>
              </a:lnSpc>
              <a:buSzPct val="100000"/>
              <a:buChar char="•"/>
            </a:pPr>
            <a:r>
              <a:rPr lang="en-US" sz="1250" dirty="0">
                <a:solidFill>
                  <a:srgbClr val="15213F"/>
                </a:solidFill>
                <a:latin typeface="Roboto" pitchFamily="34" charset="0"/>
                <a:ea typeface="Roboto" pitchFamily="34" charset="-122"/>
                <a:cs typeface="Roboto" pitchFamily="34" charset="-120"/>
              </a:rPr>
              <a:t>Artificial Intelligence, Machine Learning, and Data Analytics</a:t>
            </a:r>
            <a:endParaRPr lang="en-US" sz="1250" dirty="0"/>
          </a:p>
        </p:txBody>
      </p:sp>
      <p:sp>
        <p:nvSpPr>
          <p:cNvPr id="10" name="Text 8"/>
          <p:cNvSpPr/>
          <p:nvPr/>
        </p:nvSpPr>
        <p:spPr>
          <a:xfrm>
            <a:off x="710922" y="5164336"/>
            <a:ext cx="7083504" cy="263962"/>
          </a:xfrm>
          <a:prstGeom prst="rect">
            <a:avLst/>
          </a:prstGeom>
          <a:noFill/>
          <a:ln/>
        </p:spPr>
        <p:txBody>
          <a:bodyPr wrap="none" lIns="0" tIns="0" rIns="0" bIns="0" rtlCol="0" anchor="t"/>
          <a:lstStyle/>
          <a:p>
            <a:pPr marL="342900" indent="-342900" algn="l">
              <a:lnSpc>
                <a:spcPts val="2050"/>
              </a:lnSpc>
              <a:buSzPct val="100000"/>
              <a:buChar char="•"/>
            </a:pPr>
            <a:r>
              <a:rPr lang="en-US" sz="1250" dirty="0">
                <a:solidFill>
                  <a:srgbClr val="15213F"/>
                </a:solidFill>
                <a:latin typeface="Roboto" pitchFamily="34" charset="0"/>
                <a:ea typeface="Roboto" pitchFamily="34" charset="-122"/>
                <a:cs typeface="Roboto" pitchFamily="34" charset="-120"/>
              </a:rPr>
              <a:t>Research, Development, and Innovation</a:t>
            </a:r>
            <a:endParaRPr lang="en-US" sz="1250" dirty="0"/>
          </a:p>
        </p:txBody>
      </p:sp>
      <p:sp>
        <p:nvSpPr>
          <p:cNvPr id="11" name="Text 9"/>
          <p:cNvSpPr/>
          <p:nvPr/>
        </p:nvSpPr>
        <p:spPr>
          <a:xfrm>
            <a:off x="710922" y="5486043"/>
            <a:ext cx="7083504" cy="263962"/>
          </a:xfrm>
          <a:prstGeom prst="rect">
            <a:avLst/>
          </a:prstGeom>
          <a:noFill/>
          <a:ln/>
        </p:spPr>
        <p:txBody>
          <a:bodyPr wrap="none" lIns="0" tIns="0" rIns="0" bIns="0" rtlCol="0" anchor="t"/>
          <a:lstStyle/>
          <a:p>
            <a:pPr marL="342900" indent="-342900" algn="l">
              <a:lnSpc>
                <a:spcPts val="2050"/>
              </a:lnSpc>
              <a:buSzPct val="100000"/>
              <a:buChar char="•"/>
            </a:pPr>
            <a:r>
              <a:rPr lang="en-US" sz="1250" dirty="0">
                <a:solidFill>
                  <a:srgbClr val="15213F"/>
                </a:solidFill>
                <a:latin typeface="Roboto" pitchFamily="34" charset="0"/>
                <a:ea typeface="Roboto" pitchFamily="34" charset="-122"/>
                <a:cs typeface="Roboto" pitchFamily="34" charset="-120"/>
              </a:rPr>
              <a:t>Cybersecurity and Cloud Infrastructure</a:t>
            </a:r>
            <a:endParaRPr lang="en-US" sz="1250" dirty="0"/>
          </a:p>
        </p:txBody>
      </p:sp>
      <p:sp>
        <p:nvSpPr>
          <p:cNvPr id="12" name="Text 10"/>
          <p:cNvSpPr/>
          <p:nvPr/>
        </p:nvSpPr>
        <p:spPr>
          <a:xfrm>
            <a:off x="8204716" y="1759387"/>
            <a:ext cx="2950607" cy="309324"/>
          </a:xfrm>
          <a:prstGeom prst="rect">
            <a:avLst/>
          </a:prstGeom>
          <a:noFill/>
          <a:ln/>
        </p:spPr>
        <p:txBody>
          <a:bodyPr wrap="none" lIns="0" tIns="0" rIns="0" bIns="0" rtlCol="0" anchor="t"/>
          <a:lstStyle/>
          <a:p>
            <a:pPr marL="0" indent="0" algn="l">
              <a:lnSpc>
                <a:spcPts val="2400"/>
              </a:lnSpc>
              <a:buNone/>
            </a:pPr>
            <a:r>
              <a:rPr lang="en-US" sz="1900" dirty="0">
                <a:solidFill>
                  <a:srgbClr val="3257B8"/>
                </a:solidFill>
                <a:latin typeface="Roboto Slab" pitchFamily="34" charset="0"/>
                <a:ea typeface="Roboto Slab" pitchFamily="34" charset="-122"/>
                <a:cs typeface="Roboto Slab" pitchFamily="34" charset="-120"/>
              </a:rPr>
              <a:t>Transformational Trends</a:t>
            </a:r>
            <a:endParaRPr lang="en-US" sz="1900" dirty="0"/>
          </a:p>
        </p:txBody>
      </p:sp>
      <p:sp>
        <p:nvSpPr>
          <p:cNvPr id="13" name="Text 11"/>
          <p:cNvSpPr/>
          <p:nvPr/>
        </p:nvSpPr>
        <p:spPr>
          <a:xfrm>
            <a:off x="8204716" y="2233732"/>
            <a:ext cx="5722382" cy="527923"/>
          </a:xfrm>
          <a:prstGeom prst="rect">
            <a:avLst/>
          </a:prstGeom>
          <a:noFill/>
          <a:ln/>
        </p:spPr>
        <p:txBody>
          <a:bodyPr wrap="square" lIns="0" tIns="0" rIns="0" bIns="0" rtlCol="0" anchor="t"/>
          <a:lstStyle/>
          <a:p>
            <a:pPr marL="0" indent="0" algn="l">
              <a:lnSpc>
                <a:spcPts val="2050"/>
              </a:lnSpc>
              <a:buNone/>
            </a:pPr>
            <a:r>
              <a:rPr lang="en-US" sz="1250" dirty="0">
                <a:solidFill>
                  <a:srgbClr val="15213F"/>
                </a:solidFill>
                <a:latin typeface="Roboto" pitchFamily="34" charset="0"/>
                <a:ea typeface="Roboto" pitchFamily="34" charset="-122"/>
                <a:cs typeface="Roboto" pitchFamily="34" charset="-120"/>
              </a:rPr>
              <a:t>The GCC landscape is undergoing fundamental transformation driven by strategic repositioning and technological advancement.</a:t>
            </a:r>
            <a:endParaRPr lang="en-US" sz="1250" dirty="0"/>
          </a:p>
        </p:txBody>
      </p:sp>
      <p:pic>
        <p:nvPicPr>
          <p:cNvPr id="14" name="Image 0" descr="preencoded.png"/>
          <p:cNvPicPr>
            <a:picLocks noChangeAspect="1"/>
          </p:cNvPicPr>
          <p:nvPr/>
        </p:nvPicPr>
        <p:blipFill>
          <a:blip r:embed="rId3"/>
          <a:stretch>
            <a:fillRect/>
          </a:stretch>
        </p:blipFill>
        <p:spPr>
          <a:xfrm>
            <a:off x="8204716" y="3034844"/>
            <a:ext cx="82510" cy="82510"/>
          </a:xfrm>
          <a:prstGeom prst="rect">
            <a:avLst/>
          </a:prstGeom>
        </p:spPr>
      </p:pic>
      <p:sp>
        <p:nvSpPr>
          <p:cNvPr id="15" name="Text 12"/>
          <p:cNvSpPr/>
          <p:nvPr/>
        </p:nvSpPr>
        <p:spPr>
          <a:xfrm>
            <a:off x="8452247" y="2947273"/>
            <a:ext cx="2062996" cy="257889"/>
          </a:xfrm>
          <a:prstGeom prst="rect">
            <a:avLst/>
          </a:prstGeom>
          <a:noFill/>
          <a:ln/>
        </p:spPr>
        <p:txBody>
          <a:bodyPr wrap="none" lIns="0" tIns="0" rIns="0" bIns="0" rtlCol="0" anchor="t"/>
          <a:lstStyle/>
          <a:p>
            <a:pPr marL="0" indent="0" algn="l">
              <a:lnSpc>
                <a:spcPts val="2000"/>
              </a:lnSpc>
              <a:buNone/>
            </a:pPr>
            <a:r>
              <a:rPr lang="en-US" sz="1600" dirty="0">
                <a:solidFill>
                  <a:srgbClr val="15213F"/>
                </a:solidFill>
                <a:latin typeface="Roboto Slab" pitchFamily="34" charset="0"/>
                <a:ea typeface="Roboto Slab" pitchFamily="34" charset="-122"/>
                <a:cs typeface="Roboto Slab" pitchFamily="34" charset="-120"/>
              </a:rPr>
              <a:t>From Cost to Value</a:t>
            </a:r>
            <a:endParaRPr lang="en-US" sz="1600" dirty="0"/>
          </a:p>
        </p:txBody>
      </p:sp>
      <p:sp>
        <p:nvSpPr>
          <p:cNvPr id="16" name="Text 13"/>
          <p:cNvSpPr/>
          <p:nvPr/>
        </p:nvSpPr>
        <p:spPr>
          <a:xfrm>
            <a:off x="8452247" y="3370183"/>
            <a:ext cx="5474851" cy="263962"/>
          </a:xfrm>
          <a:prstGeom prst="rect">
            <a:avLst/>
          </a:prstGeom>
          <a:noFill/>
          <a:ln/>
        </p:spPr>
        <p:txBody>
          <a:bodyPr wrap="none" lIns="0" tIns="0" rIns="0" bIns="0" rtlCol="0" anchor="t"/>
          <a:lstStyle/>
          <a:p>
            <a:pPr marL="0" indent="0" algn="l">
              <a:lnSpc>
                <a:spcPts val="2050"/>
              </a:lnSpc>
              <a:buNone/>
            </a:pPr>
            <a:r>
              <a:rPr lang="en-US" sz="1250" dirty="0">
                <a:solidFill>
                  <a:srgbClr val="15213F"/>
                </a:solidFill>
                <a:latin typeface="Roboto" pitchFamily="34" charset="0"/>
                <a:ea typeface="Roboto" pitchFamily="34" charset="-122"/>
                <a:cs typeface="Roboto" pitchFamily="34" charset="-120"/>
              </a:rPr>
              <a:t>Shifting from cost arbitrage models to strategic value creation centers</a:t>
            </a:r>
            <a:endParaRPr lang="en-US" sz="1250" dirty="0"/>
          </a:p>
        </p:txBody>
      </p:sp>
      <p:pic>
        <p:nvPicPr>
          <p:cNvPr id="17" name="Image 1" descr="preencoded.png"/>
          <p:cNvPicPr>
            <a:picLocks noChangeAspect="1"/>
          </p:cNvPicPr>
          <p:nvPr/>
        </p:nvPicPr>
        <p:blipFill>
          <a:blip r:embed="rId3"/>
          <a:stretch>
            <a:fillRect/>
          </a:stretch>
        </p:blipFill>
        <p:spPr>
          <a:xfrm>
            <a:off x="8204716" y="4051756"/>
            <a:ext cx="82510" cy="82510"/>
          </a:xfrm>
          <a:prstGeom prst="rect">
            <a:avLst/>
          </a:prstGeom>
        </p:spPr>
      </p:pic>
      <p:sp>
        <p:nvSpPr>
          <p:cNvPr id="18" name="Text 14"/>
          <p:cNvSpPr/>
          <p:nvPr/>
        </p:nvSpPr>
        <p:spPr>
          <a:xfrm>
            <a:off x="8452247" y="3964186"/>
            <a:ext cx="2062996" cy="257889"/>
          </a:xfrm>
          <a:prstGeom prst="rect">
            <a:avLst/>
          </a:prstGeom>
          <a:noFill/>
          <a:ln/>
        </p:spPr>
        <p:txBody>
          <a:bodyPr wrap="none" lIns="0" tIns="0" rIns="0" bIns="0" rtlCol="0" anchor="t"/>
          <a:lstStyle/>
          <a:p>
            <a:pPr marL="0" indent="0" algn="l">
              <a:lnSpc>
                <a:spcPts val="2000"/>
              </a:lnSpc>
              <a:buNone/>
            </a:pPr>
            <a:r>
              <a:rPr lang="en-US" sz="1600" dirty="0">
                <a:solidFill>
                  <a:srgbClr val="15213F"/>
                </a:solidFill>
                <a:latin typeface="Roboto Slab" pitchFamily="34" charset="0"/>
                <a:ea typeface="Roboto Slab" pitchFamily="34" charset="-122"/>
                <a:cs typeface="Roboto Slab" pitchFamily="34" charset="-120"/>
              </a:rPr>
              <a:t>IP Ownership</a:t>
            </a:r>
            <a:endParaRPr lang="en-US" sz="1600" dirty="0"/>
          </a:p>
        </p:txBody>
      </p:sp>
      <p:sp>
        <p:nvSpPr>
          <p:cNvPr id="19" name="Text 15"/>
          <p:cNvSpPr/>
          <p:nvPr/>
        </p:nvSpPr>
        <p:spPr>
          <a:xfrm>
            <a:off x="8452247" y="4387096"/>
            <a:ext cx="5474851" cy="527923"/>
          </a:xfrm>
          <a:prstGeom prst="rect">
            <a:avLst/>
          </a:prstGeom>
          <a:noFill/>
          <a:ln/>
        </p:spPr>
        <p:txBody>
          <a:bodyPr wrap="square" lIns="0" tIns="0" rIns="0" bIns="0" rtlCol="0" anchor="t"/>
          <a:lstStyle/>
          <a:p>
            <a:pPr marL="0" indent="0" algn="l">
              <a:lnSpc>
                <a:spcPts val="2050"/>
              </a:lnSpc>
              <a:buNone/>
            </a:pPr>
            <a:r>
              <a:rPr lang="en-US" sz="1250" dirty="0">
                <a:solidFill>
                  <a:srgbClr val="15213F"/>
                </a:solidFill>
                <a:latin typeface="Roboto" pitchFamily="34" charset="0"/>
                <a:ea typeface="Roboto" pitchFamily="34" charset="-122"/>
                <a:cs typeface="Roboto" pitchFamily="34" charset="-120"/>
              </a:rPr>
              <a:t>Assuming responsibility for intellectual property, innovation, and product development</a:t>
            </a:r>
            <a:endParaRPr lang="en-US" sz="1250" dirty="0"/>
          </a:p>
        </p:txBody>
      </p:sp>
      <p:pic>
        <p:nvPicPr>
          <p:cNvPr id="20" name="Image 2" descr="preencoded.png"/>
          <p:cNvPicPr>
            <a:picLocks noChangeAspect="1"/>
          </p:cNvPicPr>
          <p:nvPr/>
        </p:nvPicPr>
        <p:blipFill>
          <a:blip r:embed="rId3"/>
          <a:stretch>
            <a:fillRect/>
          </a:stretch>
        </p:blipFill>
        <p:spPr>
          <a:xfrm>
            <a:off x="8204716" y="5332631"/>
            <a:ext cx="82510" cy="82510"/>
          </a:xfrm>
          <a:prstGeom prst="rect">
            <a:avLst/>
          </a:prstGeom>
        </p:spPr>
      </p:pic>
      <p:sp>
        <p:nvSpPr>
          <p:cNvPr id="21" name="Text 16"/>
          <p:cNvSpPr/>
          <p:nvPr/>
        </p:nvSpPr>
        <p:spPr>
          <a:xfrm>
            <a:off x="8452247" y="5245060"/>
            <a:ext cx="2062996" cy="257889"/>
          </a:xfrm>
          <a:prstGeom prst="rect">
            <a:avLst/>
          </a:prstGeom>
          <a:noFill/>
          <a:ln/>
        </p:spPr>
        <p:txBody>
          <a:bodyPr wrap="none" lIns="0" tIns="0" rIns="0" bIns="0" rtlCol="0" anchor="t"/>
          <a:lstStyle/>
          <a:p>
            <a:pPr marL="0" indent="0" algn="l">
              <a:lnSpc>
                <a:spcPts val="2000"/>
              </a:lnSpc>
              <a:buNone/>
            </a:pPr>
            <a:r>
              <a:rPr lang="en-US" sz="1600" dirty="0">
                <a:solidFill>
                  <a:srgbClr val="15213F"/>
                </a:solidFill>
                <a:latin typeface="Roboto Slab" pitchFamily="34" charset="0"/>
                <a:ea typeface="Roboto Slab" pitchFamily="34" charset="-122"/>
                <a:cs typeface="Roboto Slab" pitchFamily="34" charset="-120"/>
              </a:rPr>
              <a:t>Leadership Hubs</a:t>
            </a:r>
            <a:endParaRPr lang="en-US" sz="1600" dirty="0"/>
          </a:p>
        </p:txBody>
      </p:sp>
      <p:sp>
        <p:nvSpPr>
          <p:cNvPr id="22" name="Text 17"/>
          <p:cNvSpPr/>
          <p:nvPr/>
        </p:nvSpPr>
        <p:spPr>
          <a:xfrm>
            <a:off x="8452247" y="5667970"/>
            <a:ext cx="5474851" cy="263962"/>
          </a:xfrm>
          <a:prstGeom prst="rect">
            <a:avLst/>
          </a:prstGeom>
          <a:noFill/>
          <a:ln/>
        </p:spPr>
        <p:txBody>
          <a:bodyPr wrap="none" lIns="0" tIns="0" rIns="0" bIns="0" rtlCol="0" anchor="t"/>
          <a:lstStyle/>
          <a:p>
            <a:pPr marL="0" indent="0" algn="l">
              <a:lnSpc>
                <a:spcPts val="2050"/>
              </a:lnSpc>
              <a:buNone/>
            </a:pPr>
            <a:r>
              <a:rPr lang="en-US" sz="1250" dirty="0">
                <a:solidFill>
                  <a:srgbClr val="15213F"/>
                </a:solidFill>
                <a:latin typeface="Roboto" pitchFamily="34" charset="0"/>
                <a:ea typeface="Roboto" pitchFamily="34" charset="-122"/>
                <a:cs typeface="Roboto" pitchFamily="34" charset="-120"/>
              </a:rPr>
              <a:t>Emerging as global centers of excellence with senior leadership presence</a:t>
            </a:r>
            <a:endParaRPr lang="en-US" sz="1250" dirty="0"/>
          </a:p>
        </p:txBody>
      </p:sp>
      <p:pic>
        <p:nvPicPr>
          <p:cNvPr id="23" name="Image 3" descr="preencoded.png"/>
          <p:cNvPicPr>
            <a:picLocks noChangeAspect="1"/>
          </p:cNvPicPr>
          <p:nvPr/>
        </p:nvPicPr>
        <p:blipFill>
          <a:blip r:embed="rId3"/>
          <a:stretch>
            <a:fillRect/>
          </a:stretch>
        </p:blipFill>
        <p:spPr>
          <a:xfrm>
            <a:off x="8204716" y="6349544"/>
            <a:ext cx="82510" cy="82510"/>
          </a:xfrm>
          <a:prstGeom prst="rect">
            <a:avLst/>
          </a:prstGeom>
        </p:spPr>
      </p:pic>
      <p:sp>
        <p:nvSpPr>
          <p:cNvPr id="24" name="Text 18"/>
          <p:cNvSpPr/>
          <p:nvPr/>
        </p:nvSpPr>
        <p:spPr>
          <a:xfrm>
            <a:off x="8452247" y="6261973"/>
            <a:ext cx="2062996" cy="257889"/>
          </a:xfrm>
          <a:prstGeom prst="rect">
            <a:avLst/>
          </a:prstGeom>
          <a:noFill/>
          <a:ln/>
        </p:spPr>
        <p:txBody>
          <a:bodyPr wrap="none" lIns="0" tIns="0" rIns="0" bIns="0" rtlCol="0" anchor="t"/>
          <a:lstStyle/>
          <a:p>
            <a:pPr marL="0" indent="0" algn="l">
              <a:lnSpc>
                <a:spcPts val="2000"/>
              </a:lnSpc>
              <a:buNone/>
            </a:pPr>
            <a:r>
              <a:rPr lang="en-US" sz="1600" dirty="0">
                <a:solidFill>
                  <a:srgbClr val="15213F"/>
                </a:solidFill>
                <a:latin typeface="Roboto Slab" pitchFamily="34" charset="0"/>
                <a:ea typeface="Roboto Slab" pitchFamily="34" charset="-122"/>
                <a:cs typeface="Roboto Slab" pitchFamily="34" charset="-120"/>
              </a:rPr>
              <a:t>Hybrid Models</a:t>
            </a:r>
            <a:endParaRPr lang="en-US" sz="1600" dirty="0"/>
          </a:p>
        </p:txBody>
      </p:sp>
      <p:sp>
        <p:nvSpPr>
          <p:cNvPr id="25" name="Text 19"/>
          <p:cNvSpPr/>
          <p:nvPr/>
        </p:nvSpPr>
        <p:spPr>
          <a:xfrm>
            <a:off x="8452247" y="6684883"/>
            <a:ext cx="5474851" cy="527923"/>
          </a:xfrm>
          <a:prstGeom prst="rect">
            <a:avLst/>
          </a:prstGeom>
          <a:noFill/>
          <a:ln/>
        </p:spPr>
        <p:txBody>
          <a:bodyPr wrap="square" lIns="0" tIns="0" rIns="0" bIns="0" rtlCol="0" anchor="t"/>
          <a:lstStyle/>
          <a:p>
            <a:pPr marL="0" indent="0" algn="l">
              <a:lnSpc>
                <a:spcPts val="2050"/>
              </a:lnSpc>
              <a:buNone/>
            </a:pPr>
            <a:r>
              <a:rPr lang="en-US" sz="1250" dirty="0">
                <a:solidFill>
                  <a:srgbClr val="15213F"/>
                </a:solidFill>
                <a:latin typeface="Roboto" pitchFamily="34" charset="0"/>
                <a:ea typeface="Roboto" pitchFamily="34" charset="-122"/>
                <a:cs typeface="Roboto" pitchFamily="34" charset="-120"/>
              </a:rPr>
              <a:t>Adopting flexible organizational structures combining multiple service lines</a:t>
            </a:r>
            <a:endParaRPr lang="en-US" sz="125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37699" y="626388"/>
            <a:ext cx="4592717" cy="462677"/>
          </a:xfrm>
          <a:prstGeom prst="rect">
            <a:avLst/>
          </a:prstGeom>
          <a:noFill/>
          <a:ln/>
        </p:spPr>
        <p:txBody>
          <a:bodyPr wrap="none" lIns="0" tIns="0" rIns="0" bIns="0" rtlCol="0" anchor="t"/>
          <a:lstStyle/>
          <a:p>
            <a:pPr marL="0" indent="0" algn="l">
              <a:lnSpc>
                <a:spcPts val="3600"/>
              </a:lnSpc>
              <a:buNone/>
            </a:pPr>
            <a:r>
              <a:rPr lang="en-US" sz="2900" dirty="0">
                <a:solidFill>
                  <a:srgbClr val="3257B8"/>
                </a:solidFill>
                <a:latin typeface="Roboto Slab" pitchFamily="34" charset="0"/>
                <a:ea typeface="Roboto Slab" pitchFamily="34" charset="-122"/>
                <a:cs typeface="Roboto Slab" pitchFamily="34" charset="-120"/>
              </a:rPr>
              <a:t>Maturity vs Risk Heatmap</a:t>
            </a:r>
            <a:endParaRPr lang="en-US" sz="2900" dirty="0"/>
          </a:p>
        </p:txBody>
      </p:sp>
      <p:sp>
        <p:nvSpPr>
          <p:cNvPr id="3" name="Text 1"/>
          <p:cNvSpPr/>
          <p:nvPr/>
        </p:nvSpPr>
        <p:spPr>
          <a:xfrm>
            <a:off x="637699" y="1385173"/>
            <a:ext cx="13355002" cy="473869"/>
          </a:xfrm>
          <a:prstGeom prst="rect">
            <a:avLst/>
          </a:prstGeom>
          <a:noFill/>
          <a:ln/>
        </p:spPr>
        <p:txBody>
          <a:bodyPr wrap="square" lIns="0" tIns="0" rIns="0" bIns="0" rtlCol="0" anchor="t"/>
          <a:lstStyle/>
          <a:p>
            <a:pPr marL="0" indent="0" algn="l">
              <a:lnSpc>
                <a:spcPts val="1850"/>
              </a:lnSpc>
              <a:buNone/>
            </a:pPr>
            <a:r>
              <a:rPr lang="en-US" sz="1150" dirty="0">
                <a:solidFill>
                  <a:srgbClr val="15213F"/>
                </a:solidFill>
                <a:latin typeface="Roboto" pitchFamily="34" charset="0"/>
                <a:ea typeface="Roboto" pitchFamily="34" charset="-122"/>
                <a:cs typeface="Roboto" pitchFamily="34" charset="-120"/>
              </a:rPr>
              <a:t>This heatmap categorizes Global Capability Center (GCC) functions by their operational maturity (process definition and optimization) and inherent risk (business impact or uncertainty). It helps GCCs strategically position themselves and manage investments, talent, and governance by mapping current and future activities.</a:t>
            </a:r>
            <a:endParaRPr lang="en-US" sz="1150" dirty="0"/>
          </a:p>
        </p:txBody>
      </p:sp>
      <p:sp>
        <p:nvSpPr>
          <p:cNvPr id="4" name="Text 2"/>
          <p:cNvSpPr/>
          <p:nvPr/>
        </p:nvSpPr>
        <p:spPr>
          <a:xfrm>
            <a:off x="637699" y="2173486"/>
            <a:ext cx="4078724" cy="277535"/>
          </a:xfrm>
          <a:prstGeom prst="rect">
            <a:avLst/>
          </a:prstGeom>
          <a:noFill/>
          <a:ln/>
        </p:spPr>
        <p:txBody>
          <a:bodyPr wrap="none" lIns="0" tIns="0" rIns="0" bIns="0" rtlCol="0" anchor="t"/>
          <a:lstStyle/>
          <a:p>
            <a:pPr marL="0" indent="0" algn="l">
              <a:lnSpc>
                <a:spcPts val="2150"/>
              </a:lnSpc>
              <a:buNone/>
            </a:pPr>
            <a:r>
              <a:rPr lang="en-US" sz="1700" dirty="0">
                <a:solidFill>
                  <a:srgbClr val="3257B8"/>
                </a:solidFill>
                <a:latin typeface="Roboto Slab" pitchFamily="34" charset="0"/>
                <a:ea typeface="Roboto Slab" pitchFamily="34" charset="-122"/>
                <a:cs typeface="Roboto Slab" pitchFamily="34" charset="-120"/>
              </a:rPr>
              <a:t>Foundational (Low Maturity, Low Risk)</a:t>
            </a:r>
            <a:endParaRPr lang="en-US" sz="1700" dirty="0"/>
          </a:p>
        </p:txBody>
      </p:sp>
      <p:sp>
        <p:nvSpPr>
          <p:cNvPr id="5" name="Text 3"/>
          <p:cNvSpPr/>
          <p:nvPr/>
        </p:nvSpPr>
        <p:spPr>
          <a:xfrm>
            <a:off x="637699" y="2599015"/>
            <a:ext cx="6496883" cy="473869"/>
          </a:xfrm>
          <a:prstGeom prst="rect">
            <a:avLst/>
          </a:prstGeom>
          <a:noFill/>
          <a:ln/>
        </p:spPr>
        <p:txBody>
          <a:bodyPr wrap="square" lIns="0" tIns="0" rIns="0" bIns="0" rtlCol="0" anchor="t"/>
          <a:lstStyle/>
          <a:p>
            <a:pPr marL="0" indent="0" algn="l">
              <a:lnSpc>
                <a:spcPts val="1850"/>
              </a:lnSpc>
              <a:buNone/>
            </a:pPr>
            <a:r>
              <a:rPr lang="en-US" sz="1150" dirty="0">
                <a:solidFill>
                  <a:srgbClr val="15213F"/>
                </a:solidFill>
                <a:latin typeface="Roboto" pitchFamily="34" charset="0"/>
                <a:ea typeface="Roboto" pitchFamily="34" charset="-122"/>
                <a:cs typeface="Roboto" pitchFamily="34" charset="-120"/>
              </a:rPr>
              <a:t>Entry point for GCCs, focusing on stable, low-complexity operations. Goal: cost efficiency and standardization.</a:t>
            </a:r>
            <a:endParaRPr lang="en-US" sz="1150" dirty="0"/>
          </a:p>
        </p:txBody>
      </p:sp>
      <p:sp>
        <p:nvSpPr>
          <p:cNvPr id="6" name="Text 4"/>
          <p:cNvSpPr/>
          <p:nvPr/>
        </p:nvSpPr>
        <p:spPr>
          <a:xfrm>
            <a:off x="637699" y="3206115"/>
            <a:ext cx="6496883" cy="236934"/>
          </a:xfrm>
          <a:prstGeom prst="rect">
            <a:avLst/>
          </a:prstGeom>
          <a:noFill/>
          <a:ln/>
        </p:spPr>
        <p:txBody>
          <a:bodyPr wrap="none" lIns="0" tIns="0" rIns="0" bIns="0" rtlCol="0" anchor="t"/>
          <a:lstStyle/>
          <a:p>
            <a:pPr marL="0" indent="0" algn="l">
              <a:lnSpc>
                <a:spcPts val="1850"/>
              </a:lnSpc>
              <a:buNone/>
            </a:pPr>
            <a:r>
              <a:rPr lang="en-US" sz="1150" b="1" dirty="0">
                <a:solidFill>
                  <a:srgbClr val="15213F"/>
                </a:solidFill>
                <a:latin typeface="Roboto" pitchFamily="34" charset="0"/>
                <a:ea typeface="Roboto" pitchFamily="34" charset="-122"/>
                <a:cs typeface="Roboto" pitchFamily="34" charset="-120"/>
              </a:rPr>
              <a:t>Examples:</a:t>
            </a:r>
            <a:r>
              <a:rPr lang="en-US" sz="1150" dirty="0">
                <a:solidFill>
                  <a:srgbClr val="15213F"/>
                </a:solidFill>
                <a:latin typeface="Roboto" pitchFamily="34" charset="0"/>
                <a:ea typeface="Roboto" pitchFamily="34" charset="-122"/>
                <a:cs typeface="Roboto" pitchFamily="34" charset="-120"/>
              </a:rPr>
              <a:t> Basic IT helpdesk, routine back-office processing (e.g., invoice, payroll).</a:t>
            </a:r>
            <a:endParaRPr lang="en-US" sz="1150" dirty="0"/>
          </a:p>
        </p:txBody>
      </p:sp>
      <p:sp>
        <p:nvSpPr>
          <p:cNvPr id="7" name="Text 5"/>
          <p:cNvSpPr/>
          <p:nvPr/>
        </p:nvSpPr>
        <p:spPr>
          <a:xfrm>
            <a:off x="637699" y="3576280"/>
            <a:ext cx="6496883" cy="236934"/>
          </a:xfrm>
          <a:prstGeom prst="rect">
            <a:avLst/>
          </a:prstGeom>
          <a:noFill/>
          <a:ln/>
        </p:spPr>
        <p:txBody>
          <a:bodyPr wrap="none" lIns="0" tIns="0" rIns="0" bIns="0" rtlCol="0" anchor="t"/>
          <a:lstStyle/>
          <a:p>
            <a:pPr marL="0" indent="0" algn="l">
              <a:lnSpc>
                <a:spcPts val="1850"/>
              </a:lnSpc>
              <a:buNone/>
            </a:pPr>
            <a:r>
              <a:rPr lang="en-US" sz="1150" b="1" dirty="0">
                <a:solidFill>
                  <a:srgbClr val="15213F"/>
                </a:solidFill>
                <a:latin typeface="Roboto" pitchFamily="34" charset="0"/>
                <a:ea typeface="Roboto" pitchFamily="34" charset="-122"/>
                <a:cs typeface="Roboto" pitchFamily="34" charset="-120"/>
              </a:rPr>
              <a:t>Focus:</a:t>
            </a:r>
            <a:r>
              <a:rPr lang="en-US" sz="1150" dirty="0">
                <a:solidFill>
                  <a:srgbClr val="15213F"/>
                </a:solidFill>
                <a:latin typeface="Roboto" pitchFamily="34" charset="0"/>
                <a:ea typeface="Roboto" pitchFamily="34" charset="-122"/>
                <a:cs typeface="Roboto" pitchFamily="34" charset="-120"/>
              </a:rPr>
              <a:t> Robust processes, high-quality delivery, operational foundation via automation.</a:t>
            </a:r>
            <a:endParaRPr lang="en-US" sz="1150" dirty="0"/>
          </a:p>
        </p:txBody>
      </p:sp>
      <p:sp>
        <p:nvSpPr>
          <p:cNvPr id="8" name="Shape 6"/>
          <p:cNvSpPr/>
          <p:nvPr/>
        </p:nvSpPr>
        <p:spPr>
          <a:xfrm>
            <a:off x="637699" y="4053588"/>
            <a:ext cx="6496883" cy="26075"/>
          </a:xfrm>
          <a:prstGeom prst="rect">
            <a:avLst/>
          </a:prstGeom>
          <a:solidFill>
            <a:srgbClr val="15213F">
              <a:alpha val="50000"/>
            </a:srgbClr>
          </a:solidFill>
          <a:ln/>
        </p:spPr>
        <p:txBody>
          <a:bodyPr/>
          <a:lstStyle/>
          <a:p>
            <a:endParaRPr lang="en-US"/>
          </a:p>
        </p:txBody>
      </p:sp>
      <p:sp>
        <p:nvSpPr>
          <p:cNvPr id="9" name="Text 7"/>
          <p:cNvSpPr/>
          <p:nvPr/>
        </p:nvSpPr>
        <p:spPr>
          <a:xfrm>
            <a:off x="637699" y="4246007"/>
            <a:ext cx="3772495" cy="277535"/>
          </a:xfrm>
          <a:prstGeom prst="rect">
            <a:avLst/>
          </a:prstGeom>
          <a:noFill/>
          <a:ln/>
        </p:spPr>
        <p:txBody>
          <a:bodyPr wrap="none" lIns="0" tIns="0" rIns="0" bIns="0" rtlCol="0" anchor="t"/>
          <a:lstStyle/>
          <a:p>
            <a:pPr marL="0" indent="0" algn="l">
              <a:lnSpc>
                <a:spcPts val="2150"/>
              </a:lnSpc>
              <a:buNone/>
            </a:pPr>
            <a:r>
              <a:rPr lang="en-US" sz="1700" dirty="0">
                <a:solidFill>
                  <a:srgbClr val="3257B8"/>
                </a:solidFill>
                <a:latin typeface="Roboto Slab" pitchFamily="34" charset="0"/>
                <a:ea typeface="Roboto Slab" pitchFamily="34" charset="-122"/>
                <a:cs typeface="Roboto Slab" pitchFamily="34" charset="-120"/>
              </a:rPr>
              <a:t>Emerging (Low Maturity, High Risk)</a:t>
            </a:r>
            <a:endParaRPr lang="en-US" sz="1700" dirty="0"/>
          </a:p>
        </p:txBody>
      </p:sp>
      <p:sp>
        <p:nvSpPr>
          <p:cNvPr id="10" name="Text 8"/>
          <p:cNvSpPr/>
          <p:nvPr/>
        </p:nvSpPr>
        <p:spPr>
          <a:xfrm>
            <a:off x="637699" y="4671536"/>
            <a:ext cx="6496883" cy="473869"/>
          </a:xfrm>
          <a:prstGeom prst="rect">
            <a:avLst/>
          </a:prstGeom>
          <a:noFill/>
          <a:ln/>
        </p:spPr>
        <p:txBody>
          <a:bodyPr wrap="square" lIns="0" tIns="0" rIns="0" bIns="0" rtlCol="0" anchor="t"/>
          <a:lstStyle/>
          <a:p>
            <a:pPr marL="0" indent="0" algn="l">
              <a:lnSpc>
                <a:spcPts val="1850"/>
              </a:lnSpc>
              <a:buNone/>
            </a:pPr>
            <a:r>
              <a:rPr lang="en-US" sz="1150" dirty="0">
                <a:solidFill>
                  <a:srgbClr val="15213F"/>
                </a:solidFill>
                <a:latin typeface="Roboto" pitchFamily="34" charset="0"/>
                <a:ea typeface="Roboto" pitchFamily="34" charset="-122"/>
                <a:cs typeface="Roboto" pitchFamily="34" charset="-120"/>
              </a:rPr>
              <a:t>Newer, less standardized activities with high uncertainty. Involves exploring new tech or specialized capabilities.</a:t>
            </a:r>
            <a:endParaRPr lang="en-US" sz="1150" dirty="0"/>
          </a:p>
        </p:txBody>
      </p:sp>
      <p:sp>
        <p:nvSpPr>
          <p:cNvPr id="11" name="Text 9"/>
          <p:cNvSpPr/>
          <p:nvPr/>
        </p:nvSpPr>
        <p:spPr>
          <a:xfrm>
            <a:off x="637699" y="5278636"/>
            <a:ext cx="6496883" cy="236934"/>
          </a:xfrm>
          <a:prstGeom prst="rect">
            <a:avLst/>
          </a:prstGeom>
          <a:noFill/>
          <a:ln/>
        </p:spPr>
        <p:txBody>
          <a:bodyPr wrap="none" lIns="0" tIns="0" rIns="0" bIns="0" rtlCol="0" anchor="t"/>
          <a:lstStyle/>
          <a:p>
            <a:pPr marL="0" indent="0" algn="l">
              <a:lnSpc>
                <a:spcPts val="1850"/>
              </a:lnSpc>
              <a:buNone/>
            </a:pPr>
            <a:r>
              <a:rPr lang="en-US" sz="1150" b="1" dirty="0">
                <a:solidFill>
                  <a:srgbClr val="15213F"/>
                </a:solidFill>
                <a:latin typeface="Roboto" pitchFamily="34" charset="0"/>
                <a:ea typeface="Roboto" pitchFamily="34" charset="-122"/>
                <a:cs typeface="Roboto" pitchFamily="34" charset="-120"/>
              </a:rPr>
              <a:t>Examples:</a:t>
            </a:r>
            <a:r>
              <a:rPr lang="en-US" sz="1150" dirty="0">
                <a:solidFill>
                  <a:srgbClr val="15213F"/>
                </a:solidFill>
                <a:latin typeface="Roboto" pitchFamily="34" charset="0"/>
                <a:ea typeface="Roboto" pitchFamily="34" charset="-122"/>
                <a:cs typeface="Roboto" pitchFamily="34" charset="-120"/>
              </a:rPr>
              <a:t> Piloting new automation tools, early-stage R&amp;D, specialized data analytics.</a:t>
            </a:r>
            <a:endParaRPr lang="en-US" sz="1150" dirty="0"/>
          </a:p>
        </p:txBody>
      </p:sp>
      <p:sp>
        <p:nvSpPr>
          <p:cNvPr id="12" name="Text 10"/>
          <p:cNvSpPr/>
          <p:nvPr/>
        </p:nvSpPr>
        <p:spPr>
          <a:xfrm>
            <a:off x="637699" y="5648801"/>
            <a:ext cx="6496883" cy="473869"/>
          </a:xfrm>
          <a:prstGeom prst="rect">
            <a:avLst/>
          </a:prstGeom>
          <a:noFill/>
          <a:ln/>
        </p:spPr>
        <p:txBody>
          <a:bodyPr wrap="square" lIns="0" tIns="0" rIns="0" bIns="0" rtlCol="0" anchor="t"/>
          <a:lstStyle/>
          <a:p>
            <a:pPr marL="0" indent="0" algn="l">
              <a:lnSpc>
                <a:spcPts val="1850"/>
              </a:lnSpc>
              <a:buNone/>
            </a:pPr>
            <a:r>
              <a:rPr lang="en-US" sz="1150" b="1" dirty="0">
                <a:solidFill>
                  <a:srgbClr val="15213F"/>
                </a:solidFill>
                <a:latin typeface="Roboto" pitchFamily="34" charset="0"/>
                <a:ea typeface="Roboto" pitchFamily="34" charset="-122"/>
                <a:cs typeface="Roboto" pitchFamily="34" charset="-120"/>
              </a:rPr>
              <a:t>Focus:</a:t>
            </a:r>
            <a:r>
              <a:rPr lang="en-US" sz="1150" dirty="0">
                <a:solidFill>
                  <a:srgbClr val="15213F"/>
                </a:solidFill>
                <a:latin typeface="Roboto" pitchFamily="34" charset="0"/>
                <a:ea typeface="Roboto" pitchFamily="34" charset="-122"/>
                <a:cs typeface="Roboto" pitchFamily="34" charset="-120"/>
              </a:rPr>
              <a:t> Agile approaches, rapid prototyping, advanced skill development, robust risk management for innovation.</a:t>
            </a:r>
            <a:endParaRPr lang="en-US" sz="1150" dirty="0"/>
          </a:p>
        </p:txBody>
      </p:sp>
      <p:sp>
        <p:nvSpPr>
          <p:cNvPr id="13" name="Text 11"/>
          <p:cNvSpPr/>
          <p:nvPr/>
        </p:nvSpPr>
        <p:spPr>
          <a:xfrm>
            <a:off x="7503438" y="2173486"/>
            <a:ext cx="3819168" cy="277535"/>
          </a:xfrm>
          <a:prstGeom prst="rect">
            <a:avLst/>
          </a:prstGeom>
          <a:noFill/>
          <a:ln/>
        </p:spPr>
        <p:txBody>
          <a:bodyPr wrap="none" lIns="0" tIns="0" rIns="0" bIns="0" rtlCol="0" anchor="t"/>
          <a:lstStyle/>
          <a:p>
            <a:pPr marL="0" indent="0" algn="l">
              <a:lnSpc>
                <a:spcPts val="2150"/>
              </a:lnSpc>
              <a:buNone/>
            </a:pPr>
            <a:r>
              <a:rPr lang="en-US" sz="1700" dirty="0">
                <a:solidFill>
                  <a:srgbClr val="3257B8"/>
                </a:solidFill>
                <a:latin typeface="Roboto Slab" pitchFamily="34" charset="0"/>
                <a:ea typeface="Roboto Slab" pitchFamily="34" charset="-122"/>
                <a:cs typeface="Roboto Slab" pitchFamily="34" charset="-120"/>
              </a:rPr>
              <a:t>Optimized (High Maturity, Low Risk)</a:t>
            </a:r>
            <a:endParaRPr lang="en-US" sz="1700" dirty="0"/>
          </a:p>
        </p:txBody>
      </p:sp>
      <p:sp>
        <p:nvSpPr>
          <p:cNvPr id="14" name="Text 12"/>
          <p:cNvSpPr/>
          <p:nvPr/>
        </p:nvSpPr>
        <p:spPr>
          <a:xfrm>
            <a:off x="7503438" y="2599015"/>
            <a:ext cx="6496883" cy="473869"/>
          </a:xfrm>
          <a:prstGeom prst="rect">
            <a:avLst/>
          </a:prstGeom>
          <a:noFill/>
          <a:ln/>
        </p:spPr>
        <p:txBody>
          <a:bodyPr wrap="square" lIns="0" tIns="0" rIns="0" bIns="0" rtlCol="0" anchor="t"/>
          <a:lstStyle/>
          <a:p>
            <a:pPr marL="0" indent="0" algn="l">
              <a:lnSpc>
                <a:spcPts val="1850"/>
              </a:lnSpc>
              <a:buNone/>
            </a:pPr>
            <a:r>
              <a:rPr lang="en-US" sz="1150" dirty="0">
                <a:solidFill>
                  <a:srgbClr val="15213F"/>
                </a:solidFill>
                <a:latin typeface="Roboto" pitchFamily="34" charset="0"/>
                <a:ea typeface="Roboto" pitchFamily="34" charset="-122"/>
                <a:cs typeface="Roboto" pitchFamily="34" charset="-120"/>
              </a:rPr>
              <a:t>Highly efficient and effective core operations with refined processes and well-mitigated risks. Centers of excellence delivering significant value.</a:t>
            </a:r>
            <a:endParaRPr lang="en-US" sz="1150" dirty="0"/>
          </a:p>
        </p:txBody>
      </p:sp>
      <p:sp>
        <p:nvSpPr>
          <p:cNvPr id="15" name="Text 13"/>
          <p:cNvSpPr/>
          <p:nvPr/>
        </p:nvSpPr>
        <p:spPr>
          <a:xfrm>
            <a:off x="7503438" y="3206115"/>
            <a:ext cx="6496883" cy="473869"/>
          </a:xfrm>
          <a:prstGeom prst="rect">
            <a:avLst/>
          </a:prstGeom>
          <a:noFill/>
          <a:ln/>
        </p:spPr>
        <p:txBody>
          <a:bodyPr wrap="square" lIns="0" tIns="0" rIns="0" bIns="0" rtlCol="0" anchor="t"/>
          <a:lstStyle/>
          <a:p>
            <a:pPr marL="0" indent="0" algn="l">
              <a:lnSpc>
                <a:spcPts val="1850"/>
              </a:lnSpc>
              <a:buNone/>
            </a:pPr>
            <a:r>
              <a:rPr lang="en-US" sz="1150" b="1" dirty="0">
                <a:solidFill>
                  <a:srgbClr val="15213F"/>
                </a:solidFill>
                <a:latin typeface="Roboto" pitchFamily="34" charset="0"/>
                <a:ea typeface="Roboto" pitchFamily="34" charset="-122"/>
                <a:cs typeface="Roboto" pitchFamily="34" charset="-120"/>
              </a:rPr>
              <a:t>Examples:</a:t>
            </a:r>
            <a:r>
              <a:rPr lang="en-US" sz="1150" dirty="0">
                <a:solidFill>
                  <a:srgbClr val="15213F"/>
                </a:solidFill>
                <a:latin typeface="Roboto" pitchFamily="34" charset="0"/>
                <a:ea typeface="Roboto" pitchFamily="34" charset="-122"/>
                <a:cs typeface="Roboto" pitchFamily="34" charset="-120"/>
              </a:rPr>
              <a:t> Mature global IT operations, established FP&amp;A centers, large-scale application development.</a:t>
            </a:r>
            <a:endParaRPr lang="en-US" sz="1150" dirty="0"/>
          </a:p>
        </p:txBody>
      </p:sp>
      <p:sp>
        <p:nvSpPr>
          <p:cNvPr id="16" name="Text 14"/>
          <p:cNvSpPr/>
          <p:nvPr/>
        </p:nvSpPr>
        <p:spPr>
          <a:xfrm>
            <a:off x="7503438" y="3813215"/>
            <a:ext cx="6496883" cy="473869"/>
          </a:xfrm>
          <a:prstGeom prst="rect">
            <a:avLst/>
          </a:prstGeom>
          <a:noFill/>
          <a:ln/>
        </p:spPr>
        <p:txBody>
          <a:bodyPr wrap="square" lIns="0" tIns="0" rIns="0" bIns="0" rtlCol="0" anchor="t"/>
          <a:lstStyle/>
          <a:p>
            <a:pPr marL="0" indent="0" algn="l">
              <a:lnSpc>
                <a:spcPts val="1850"/>
              </a:lnSpc>
              <a:buNone/>
            </a:pPr>
            <a:r>
              <a:rPr lang="en-US" sz="1150" b="1" dirty="0">
                <a:solidFill>
                  <a:srgbClr val="15213F"/>
                </a:solidFill>
                <a:latin typeface="Roboto" pitchFamily="34" charset="0"/>
                <a:ea typeface="Roboto" pitchFamily="34" charset="-122"/>
                <a:cs typeface="Roboto" pitchFamily="34" charset="-120"/>
              </a:rPr>
              <a:t>Focus:</a:t>
            </a:r>
            <a:r>
              <a:rPr lang="en-US" sz="1150" dirty="0">
                <a:solidFill>
                  <a:srgbClr val="15213F"/>
                </a:solidFill>
                <a:latin typeface="Roboto" pitchFamily="34" charset="0"/>
                <a:ea typeface="Roboto" pitchFamily="34" charset="-122"/>
                <a:cs typeface="Roboto" pitchFamily="34" charset="-120"/>
              </a:rPr>
              <a:t> Continuous process improvement, advanced automation, leveraging knowledge for incremental innovation.</a:t>
            </a:r>
            <a:endParaRPr lang="en-US" sz="1150" dirty="0"/>
          </a:p>
        </p:txBody>
      </p:sp>
      <p:sp>
        <p:nvSpPr>
          <p:cNvPr id="17" name="Shape 15"/>
          <p:cNvSpPr/>
          <p:nvPr/>
        </p:nvSpPr>
        <p:spPr>
          <a:xfrm>
            <a:off x="7503438" y="4527457"/>
            <a:ext cx="6496883" cy="26075"/>
          </a:xfrm>
          <a:prstGeom prst="rect">
            <a:avLst/>
          </a:prstGeom>
          <a:solidFill>
            <a:srgbClr val="15213F">
              <a:alpha val="50000"/>
            </a:srgbClr>
          </a:solidFill>
          <a:ln/>
        </p:spPr>
        <p:txBody>
          <a:bodyPr/>
          <a:lstStyle/>
          <a:p>
            <a:endParaRPr lang="en-US"/>
          </a:p>
        </p:txBody>
      </p:sp>
      <p:sp>
        <p:nvSpPr>
          <p:cNvPr id="18" name="Text 16"/>
          <p:cNvSpPr/>
          <p:nvPr/>
        </p:nvSpPr>
        <p:spPr>
          <a:xfrm>
            <a:off x="7503438" y="4719876"/>
            <a:ext cx="3741182" cy="277535"/>
          </a:xfrm>
          <a:prstGeom prst="rect">
            <a:avLst/>
          </a:prstGeom>
          <a:noFill/>
          <a:ln/>
        </p:spPr>
        <p:txBody>
          <a:bodyPr wrap="none" lIns="0" tIns="0" rIns="0" bIns="0" rtlCol="0" anchor="t"/>
          <a:lstStyle/>
          <a:p>
            <a:pPr marL="0" indent="0" algn="l">
              <a:lnSpc>
                <a:spcPts val="2150"/>
              </a:lnSpc>
              <a:buNone/>
            </a:pPr>
            <a:r>
              <a:rPr lang="en-US" sz="1700" dirty="0">
                <a:solidFill>
                  <a:srgbClr val="3257B8"/>
                </a:solidFill>
                <a:latin typeface="Roboto Slab" pitchFamily="34" charset="0"/>
                <a:ea typeface="Roboto Slab" pitchFamily="34" charset="-122"/>
                <a:cs typeface="Roboto Slab" pitchFamily="34" charset="-120"/>
              </a:rPr>
              <a:t>Strategic (High Maturity, High Risk)</a:t>
            </a:r>
            <a:endParaRPr lang="en-US" sz="1700" dirty="0"/>
          </a:p>
        </p:txBody>
      </p:sp>
      <p:sp>
        <p:nvSpPr>
          <p:cNvPr id="19" name="Text 17"/>
          <p:cNvSpPr/>
          <p:nvPr/>
        </p:nvSpPr>
        <p:spPr>
          <a:xfrm>
            <a:off x="7503438" y="5145405"/>
            <a:ext cx="6496883" cy="473869"/>
          </a:xfrm>
          <a:prstGeom prst="rect">
            <a:avLst/>
          </a:prstGeom>
          <a:noFill/>
          <a:ln/>
        </p:spPr>
        <p:txBody>
          <a:bodyPr wrap="square" lIns="0" tIns="0" rIns="0" bIns="0" rtlCol="0" anchor="t"/>
          <a:lstStyle/>
          <a:p>
            <a:pPr marL="0" indent="0" algn="l">
              <a:lnSpc>
                <a:spcPts val="1850"/>
              </a:lnSpc>
              <a:buNone/>
            </a:pPr>
            <a:r>
              <a:rPr lang="en-US" sz="1150" dirty="0">
                <a:solidFill>
                  <a:srgbClr val="15213F"/>
                </a:solidFill>
                <a:latin typeface="Roboto" pitchFamily="34" charset="0"/>
                <a:ea typeface="Roboto" pitchFamily="34" charset="-122"/>
                <a:cs typeface="Roboto" pitchFamily="34" charset="-120"/>
              </a:rPr>
              <a:t>Pinnacle of GCC evolution: mature capabilities applied to complex, high-impact activities critical for competitive advantage.</a:t>
            </a:r>
            <a:endParaRPr lang="en-US" sz="1150" dirty="0"/>
          </a:p>
        </p:txBody>
      </p:sp>
      <p:sp>
        <p:nvSpPr>
          <p:cNvPr id="20" name="Text 18"/>
          <p:cNvSpPr/>
          <p:nvPr/>
        </p:nvSpPr>
        <p:spPr>
          <a:xfrm>
            <a:off x="7503438" y="5752505"/>
            <a:ext cx="6496883" cy="473869"/>
          </a:xfrm>
          <a:prstGeom prst="rect">
            <a:avLst/>
          </a:prstGeom>
          <a:noFill/>
          <a:ln/>
        </p:spPr>
        <p:txBody>
          <a:bodyPr wrap="square" lIns="0" tIns="0" rIns="0" bIns="0" rtlCol="0" anchor="t"/>
          <a:lstStyle/>
          <a:p>
            <a:pPr marL="0" indent="0" algn="l">
              <a:lnSpc>
                <a:spcPts val="1850"/>
              </a:lnSpc>
              <a:buNone/>
            </a:pPr>
            <a:r>
              <a:rPr lang="en-US" sz="1150" b="1" dirty="0">
                <a:solidFill>
                  <a:srgbClr val="15213F"/>
                </a:solidFill>
                <a:latin typeface="Roboto" pitchFamily="34" charset="0"/>
                <a:ea typeface="Roboto" pitchFamily="34" charset="-122"/>
                <a:cs typeface="Roboto" pitchFamily="34" charset="-120"/>
              </a:rPr>
              <a:t>Examples:</a:t>
            </a:r>
            <a:r>
              <a:rPr lang="en-US" sz="1150" dirty="0">
                <a:solidFill>
                  <a:srgbClr val="15213F"/>
                </a:solidFill>
                <a:latin typeface="Roboto" pitchFamily="34" charset="0"/>
                <a:ea typeface="Roboto" pitchFamily="34" charset="-122"/>
                <a:cs typeface="Roboto" pitchFamily="34" charset="-120"/>
              </a:rPr>
              <a:t> Advanced product innovation, IP creation, global innovation hubs, strategic business intelligence.</a:t>
            </a:r>
            <a:endParaRPr lang="en-US" sz="1150" dirty="0"/>
          </a:p>
        </p:txBody>
      </p:sp>
      <p:sp>
        <p:nvSpPr>
          <p:cNvPr id="21" name="Text 19"/>
          <p:cNvSpPr/>
          <p:nvPr/>
        </p:nvSpPr>
        <p:spPr>
          <a:xfrm>
            <a:off x="7503438" y="6359604"/>
            <a:ext cx="6496883" cy="473869"/>
          </a:xfrm>
          <a:prstGeom prst="rect">
            <a:avLst/>
          </a:prstGeom>
          <a:noFill/>
          <a:ln/>
        </p:spPr>
        <p:txBody>
          <a:bodyPr wrap="square" lIns="0" tIns="0" rIns="0" bIns="0" rtlCol="0" anchor="t"/>
          <a:lstStyle/>
          <a:p>
            <a:pPr marL="0" indent="0" algn="l">
              <a:lnSpc>
                <a:spcPts val="1850"/>
              </a:lnSpc>
              <a:buNone/>
            </a:pPr>
            <a:r>
              <a:rPr lang="en-US" sz="1150" b="1" dirty="0">
                <a:solidFill>
                  <a:srgbClr val="15213F"/>
                </a:solidFill>
                <a:latin typeface="Roboto" pitchFamily="34" charset="0"/>
                <a:ea typeface="Roboto" pitchFamily="34" charset="-122"/>
                <a:cs typeface="Roboto" pitchFamily="34" charset="-120"/>
              </a:rPr>
              <a:t>Focus:</a:t>
            </a:r>
            <a:r>
              <a:rPr lang="en-US" sz="1150" dirty="0">
                <a:solidFill>
                  <a:srgbClr val="15213F"/>
                </a:solidFill>
                <a:latin typeface="Roboto" pitchFamily="34" charset="0"/>
                <a:ea typeface="Roboto" pitchFamily="34" charset="-122"/>
                <a:cs typeface="Roboto" pitchFamily="34" charset="-120"/>
              </a:rPr>
              <a:t> Top-tier talent, strong innovation culture, sophisticated risk management, deep alignment with corporate strategy.</a:t>
            </a:r>
            <a:endParaRPr lang="en-US" sz="1150" dirty="0"/>
          </a:p>
        </p:txBody>
      </p:sp>
      <p:sp>
        <p:nvSpPr>
          <p:cNvPr id="22" name="Text 20"/>
          <p:cNvSpPr/>
          <p:nvPr/>
        </p:nvSpPr>
        <p:spPr>
          <a:xfrm>
            <a:off x="637699" y="7133153"/>
            <a:ext cx="13355002" cy="473869"/>
          </a:xfrm>
          <a:prstGeom prst="rect">
            <a:avLst/>
          </a:prstGeom>
          <a:noFill/>
          <a:ln/>
        </p:spPr>
        <p:txBody>
          <a:bodyPr wrap="square" lIns="0" tIns="0" rIns="0" bIns="0" rtlCol="0" anchor="t"/>
          <a:lstStyle/>
          <a:p>
            <a:pPr marL="0" indent="0" algn="l">
              <a:lnSpc>
                <a:spcPts val="1850"/>
              </a:lnSpc>
              <a:buNone/>
            </a:pPr>
            <a:r>
              <a:rPr lang="en-US" sz="1150" dirty="0">
                <a:solidFill>
                  <a:srgbClr val="15213F"/>
                </a:solidFill>
                <a:latin typeface="Roboto" pitchFamily="34" charset="0"/>
                <a:ea typeface="Roboto" pitchFamily="34" charset="-122"/>
                <a:cs typeface="Roboto" pitchFamily="34" charset="-120"/>
              </a:rPr>
              <a:t>GCC functions continuously evolve. A Foundational activity can mature into Optimized, then expand into Strategic areas. Emerging initiatives, once proven, can move to Optimized or become Strategic. Effectively navigating this heatmap maximizes GCC contribution and strategic importance.</a:t>
            </a:r>
            <a:endParaRPr lang="en-US" sz="1150" dirty="0"/>
          </a:p>
        </p:txBody>
      </p:sp>
    </p:spTree>
    <p:extLst>
      <p:ext uri="{BB962C8B-B14F-4D97-AF65-F5344CB8AC3E}">
        <p14:creationId xmlns:p14="http://schemas.microsoft.com/office/powerpoint/2010/main" val="41757326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sp>
        <p:nvSpPr>
          <p:cNvPr id="2" name="Text 0"/>
          <p:cNvSpPr/>
          <p:nvPr/>
        </p:nvSpPr>
        <p:spPr>
          <a:xfrm>
            <a:off x="538996" y="529352"/>
            <a:ext cx="5946934" cy="391120"/>
          </a:xfrm>
          <a:prstGeom prst="rect">
            <a:avLst/>
          </a:prstGeom>
          <a:noFill/>
          <a:ln/>
        </p:spPr>
        <p:txBody>
          <a:bodyPr wrap="none" lIns="0" tIns="0" rIns="0" bIns="0" rtlCol="0" anchor="t"/>
          <a:lstStyle/>
          <a:p>
            <a:pPr marL="0" indent="0" algn="l">
              <a:lnSpc>
                <a:spcPts val="3050"/>
              </a:lnSpc>
              <a:buNone/>
            </a:pPr>
            <a:r>
              <a:rPr lang="en-US" sz="2450" dirty="0">
                <a:solidFill>
                  <a:srgbClr val="3257B8"/>
                </a:solidFill>
                <a:latin typeface="Roboto Slab" pitchFamily="34" charset="0"/>
                <a:ea typeface="Roboto Slab" pitchFamily="34" charset="-122"/>
                <a:cs typeface="Roboto Slab" pitchFamily="34" charset="-120"/>
              </a:rPr>
              <a:t>GCC Spread: Tier 1 &amp; Tier 2 Cities of India</a:t>
            </a:r>
            <a:endParaRPr lang="en-US" sz="2450" dirty="0"/>
          </a:p>
        </p:txBody>
      </p:sp>
      <p:sp>
        <p:nvSpPr>
          <p:cNvPr id="3" name="Text 1"/>
          <p:cNvSpPr/>
          <p:nvPr/>
        </p:nvSpPr>
        <p:spPr>
          <a:xfrm>
            <a:off x="538996" y="1170742"/>
            <a:ext cx="13552408" cy="400288"/>
          </a:xfrm>
          <a:prstGeom prst="rect">
            <a:avLst/>
          </a:prstGeom>
          <a:noFill/>
          <a:ln/>
        </p:spPr>
        <p:txBody>
          <a:bodyPr wrap="square" lIns="0" tIns="0" rIns="0" bIns="0" rtlCol="0" anchor="t"/>
          <a:lstStyle/>
          <a:p>
            <a:pPr marL="0" indent="0" algn="l">
              <a:lnSpc>
                <a:spcPts val="1550"/>
              </a:lnSpc>
              <a:buNone/>
            </a:pPr>
            <a:r>
              <a:rPr lang="en-US" sz="1400" dirty="0">
                <a:solidFill>
                  <a:srgbClr val="15213F"/>
                </a:solidFill>
                <a:latin typeface="Roboto" pitchFamily="34" charset="0"/>
                <a:ea typeface="Roboto" pitchFamily="34" charset="-122"/>
                <a:cs typeface="Roboto" pitchFamily="34" charset="-120"/>
              </a:rPr>
              <a:t>The geographic distribution of GCCs across India reflects both historical concentration patterns and emerging diversification trends. While traditional tech hubs continue to dominate, significant expansion into Tier-2 cities is reshaping the ecosystem landscape.</a:t>
            </a:r>
            <a:endParaRPr lang="en-US" sz="1400" dirty="0"/>
          </a:p>
        </p:txBody>
      </p:sp>
      <p:sp>
        <p:nvSpPr>
          <p:cNvPr id="4" name="Text 2"/>
          <p:cNvSpPr/>
          <p:nvPr/>
        </p:nvSpPr>
        <p:spPr>
          <a:xfrm>
            <a:off x="538996" y="1836896"/>
            <a:ext cx="3213259" cy="234672"/>
          </a:xfrm>
          <a:prstGeom prst="rect">
            <a:avLst/>
          </a:prstGeom>
          <a:noFill/>
          <a:ln/>
        </p:spPr>
        <p:txBody>
          <a:bodyPr wrap="none" lIns="0" tIns="0" rIns="0" bIns="0" rtlCol="0" anchor="t"/>
          <a:lstStyle/>
          <a:p>
            <a:pPr marL="0" indent="0" algn="l">
              <a:lnSpc>
                <a:spcPts val="1800"/>
              </a:lnSpc>
              <a:buNone/>
            </a:pPr>
            <a:r>
              <a:rPr lang="en-US" sz="1450" dirty="0">
                <a:solidFill>
                  <a:srgbClr val="3257B8"/>
                </a:solidFill>
                <a:latin typeface="Roboto Slab" pitchFamily="34" charset="0"/>
                <a:ea typeface="Roboto Slab" pitchFamily="34" charset="-122"/>
                <a:cs typeface="Roboto Slab" pitchFamily="34" charset="-120"/>
              </a:rPr>
              <a:t>Distribution Across States and Cities</a:t>
            </a:r>
            <a:endParaRPr lang="en-US" sz="1450" dirty="0"/>
          </a:p>
        </p:txBody>
      </p:sp>
      <p:pic>
        <p:nvPicPr>
          <p:cNvPr id="5" name="Image 0" descr="preencoded.png"/>
          <p:cNvPicPr>
            <a:picLocks noChangeAspect="1"/>
          </p:cNvPicPr>
          <p:nvPr/>
        </p:nvPicPr>
        <p:blipFill>
          <a:blip r:embed="rId3"/>
          <a:stretch>
            <a:fillRect/>
          </a:stretch>
        </p:blipFill>
        <p:spPr>
          <a:xfrm>
            <a:off x="538996" y="2212300"/>
            <a:ext cx="4067175" cy="2284571"/>
          </a:xfrm>
          <a:prstGeom prst="rect">
            <a:avLst/>
          </a:prstGeom>
        </p:spPr>
      </p:pic>
      <p:sp>
        <p:nvSpPr>
          <p:cNvPr id="6" name="Text 3"/>
          <p:cNvSpPr/>
          <p:nvPr/>
        </p:nvSpPr>
        <p:spPr>
          <a:xfrm>
            <a:off x="538996" y="4637603"/>
            <a:ext cx="7316391" cy="600432"/>
          </a:xfrm>
          <a:prstGeom prst="rect">
            <a:avLst/>
          </a:prstGeom>
          <a:noFill/>
          <a:ln/>
        </p:spPr>
        <p:txBody>
          <a:bodyPr wrap="square" lIns="0" tIns="0" rIns="0" bIns="0" rtlCol="0" anchor="t"/>
          <a:lstStyle/>
          <a:p>
            <a:pPr marL="0" indent="0" algn="l">
              <a:buNone/>
            </a:pPr>
            <a:r>
              <a:rPr lang="en-US" sz="2000" dirty="0">
                <a:solidFill>
                  <a:srgbClr val="15213F"/>
                </a:solidFill>
                <a:latin typeface="Roboto" pitchFamily="34" charset="0"/>
                <a:ea typeface="Roboto" pitchFamily="34" charset="-122"/>
                <a:cs typeface="Roboto" pitchFamily="34" charset="-120"/>
              </a:rPr>
              <a:t>The visualization shows concentration in key metropolitan areas including Bengaluru, Hyderabad, Pune, Chennai, and the National Capital Region. These Tier-1 hubs account for approximately 70% of all GCC operations due to established infrastructure, talent availability, and ecosystem maturity.</a:t>
            </a:r>
            <a:endParaRPr lang="en-US" sz="2000" dirty="0"/>
          </a:p>
        </p:txBody>
      </p:sp>
      <p:sp>
        <p:nvSpPr>
          <p:cNvPr id="7" name="Text 4"/>
          <p:cNvSpPr/>
          <p:nvPr/>
        </p:nvSpPr>
        <p:spPr>
          <a:xfrm>
            <a:off x="8168283" y="1836896"/>
            <a:ext cx="2296001" cy="234672"/>
          </a:xfrm>
          <a:prstGeom prst="rect">
            <a:avLst/>
          </a:prstGeom>
          <a:noFill/>
          <a:ln/>
        </p:spPr>
        <p:txBody>
          <a:bodyPr wrap="none" lIns="0" tIns="0" rIns="0" bIns="0" rtlCol="0" anchor="t"/>
          <a:lstStyle/>
          <a:p>
            <a:pPr marL="0" indent="0" algn="l">
              <a:lnSpc>
                <a:spcPts val="1800"/>
              </a:lnSpc>
              <a:buNone/>
            </a:pPr>
            <a:r>
              <a:rPr lang="en-US" sz="1450" dirty="0">
                <a:solidFill>
                  <a:srgbClr val="3257B8"/>
                </a:solidFill>
                <a:latin typeface="Roboto Slab" pitchFamily="34" charset="0"/>
                <a:ea typeface="Roboto Slab" pitchFamily="34" charset="-122"/>
                <a:cs typeface="Roboto Slab" pitchFamily="34" charset="-120"/>
              </a:rPr>
              <a:t>Emerging Tier-2 Presence</a:t>
            </a:r>
            <a:endParaRPr lang="en-US" sz="1450" dirty="0"/>
          </a:p>
        </p:txBody>
      </p:sp>
      <p:pic>
        <p:nvPicPr>
          <p:cNvPr id="8" name="Image 1" descr="preencoded.png"/>
          <p:cNvPicPr>
            <a:picLocks noChangeAspect="1"/>
          </p:cNvPicPr>
          <p:nvPr/>
        </p:nvPicPr>
        <p:blipFill>
          <a:blip r:embed="rId4"/>
          <a:stretch>
            <a:fillRect/>
          </a:stretch>
        </p:blipFill>
        <p:spPr>
          <a:xfrm>
            <a:off x="8518967" y="2212300"/>
            <a:ext cx="4421531" cy="3823871"/>
          </a:xfrm>
          <a:prstGeom prst="rect">
            <a:avLst/>
          </a:prstGeom>
        </p:spPr>
      </p:pic>
      <p:sp>
        <p:nvSpPr>
          <p:cNvPr id="9" name="Text 5"/>
          <p:cNvSpPr/>
          <p:nvPr/>
        </p:nvSpPr>
        <p:spPr>
          <a:xfrm>
            <a:off x="8075685" y="6344781"/>
            <a:ext cx="5930622" cy="600432"/>
          </a:xfrm>
          <a:prstGeom prst="rect">
            <a:avLst/>
          </a:prstGeom>
          <a:noFill/>
          <a:ln/>
        </p:spPr>
        <p:txBody>
          <a:bodyPr wrap="square" lIns="0" tIns="0" rIns="0" bIns="0" rtlCol="0" anchor="t"/>
          <a:lstStyle/>
          <a:p>
            <a:pPr marL="0" indent="0" algn="l">
              <a:lnSpc>
                <a:spcPts val="1550"/>
              </a:lnSpc>
              <a:buNone/>
            </a:pPr>
            <a:r>
              <a:rPr lang="en-US" sz="1200" dirty="0">
                <a:solidFill>
                  <a:srgbClr val="15213F"/>
                </a:solidFill>
                <a:latin typeface="Roboto" pitchFamily="34" charset="0"/>
                <a:ea typeface="Roboto" pitchFamily="34" charset="-122"/>
                <a:cs typeface="Roboto" pitchFamily="34" charset="-120"/>
              </a:rPr>
              <a:t>Significant growth is occurring in Tier-2 cities including Coimbatore, Kochi, Jaipur, Vadodara, Ahmedabad, Chandigarh, and Visakhapatnam. These locations offer cost advantages, growing talent pools, improved infrastructure, and substantial state-level incentives driving expansion beyond traditional metros.</a:t>
            </a:r>
            <a:endParaRPr lang="en-US" sz="1200" dirty="0"/>
          </a:p>
        </p:txBody>
      </p:sp>
      <p:sp>
        <p:nvSpPr>
          <p:cNvPr id="10" name="Text 6"/>
          <p:cNvSpPr/>
          <p:nvPr/>
        </p:nvSpPr>
        <p:spPr>
          <a:xfrm>
            <a:off x="538996" y="7498675"/>
            <a:ext cx="13552408" cy="400288"/>
          </a:xfrm>
          <a:prstGeom prst="rect">
            <a:avLst/>
          </a:prstGeom>
          <a:noFill/>
          <a:ln/>
        </p:spPr>
        <p:txBody>
          <a:bodyPr wrap="square" lIns="0" tIns="0" rIns="0" bIns="0" rtlCol="0" anchor="t"/>
          <a:lstStyle/>
          <a:p>
            <a:pPr marL="0" indent="0" algn="l">
              <a:lnSpc>
                <a:spcPts val="1550"/>
              </a:lnSpc>
              <a:buNone/>
            </a:pPr>
            <a:r>
              <a:rPr lang="en-US" sz="1600" dirty="0">
                <a:solidFill>
                  <a:srgbClr val="15213F"/>
                </a:solidFill>
                <a:latin typeface="Roboto" pitchFamily="34" charset="0"/>
                <a:ea typeface="Roboto" pitchFamily="34" charset="-122"/>
                <a:cs typeface="Roboto" pitchFamily="34" charset="-120"/>
              </a:rPr>
              <a:t>Geographic diversification creates both opportunities and challenges for transfer pricing compliance, requiring careful analysis of location-specific cost structures, talent availability impacts on functional profiles, and the application of state versus central tax incentives in ETR calculations.</a:t>
            </a:r>
            <a:endParaRPr lang="en-US" sz="16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sp>
        <p:nvSpPr>
          <p:cNvPr id="2" name="Text 0"/>
          <p:cNvSpPr/>
          <p:nvPr/>
        </p:nvSpPr>
        <p:spPr>
          <a:xfrm>
            <a:off x="581025" y="570667"/>
            <a:ext cx="5965150" cy="421600"/>
          </a:xfrm>
          <a:prstGeom prst="rect">
            <a:avLst/>
          </a:prstGeom>
          <a:noFill/>
          <a:ln/>
        </p:spPr>
        <p:txBody>
          <a:bodyPr wrap="none" lIns="0" tIns="0" rIns="0" bIns="0" rtlCol="0" anchor="t"/>
          <a:lstStyle/>
          <a:p>
            <a:pPr marL="0" indent="0" algn="l">
              <a:lnSpc>
                <a:spcPts val="3300"/>
              </a:lnSpc>
              <a:buNone/>
            </a:pPr>
            <a:r>
              <a:rPr lang="en-US" sz="2650" dirty="0">
                <a:solidFill>
                  <a:srgbClr val="3257B8"/>
                </a:solidFill>
                <a:latin typeface="Roboto Slab" pitchFamily="34" charset="0"/>
                <a:ea typeface="Roboto Slab" pitchFamily="34" charset="-122"/>
                <a:cs typeface="Roboto Slab" pitchFamily="34" charset="-120"/>
              </a:rPr>
              <a:t>GCC Incentive: State/City Comparison</a:t>
            </a:r>
            <a:endParaRPr lang="en-US" sz="2650" dirty="0"/>
          </a:p>
        </p:txBody>
      </p:sp>
      <p:sp>
        <p:nvSpPr>
          <p:cNvPr id="3" name="Text 1"/>
          <p:cNvSpPr/>
          <p:nvPr/>
        </p:nvSpPr>
        <p:spPr>
          <a:xfrm>
            <a:off x="581025" y="1262063"/>
            <a:ext cx="13468350" cy="431483"/>
          </a:xfrm>
          <a:prstGeom prst="rect">
            <a:avLst/>
          </a:prstGeom>
          <a:noFill/>
          <a:ln/>
        </p:spPr>
        <p:txBody>
          <a:bodyPr wrap="square" lIns="0" tIns="0" rIns="0" bIns="0" rtlCol="0" anchor="t"/>
          <a:lstStyle/>
          <a:p>
            <a:pPr marL="0" indent="0" algn="l">
              <a:lnSpc>
                <a:spcPts val="1650"/>
              </a:lnSpc>
              <a:buNone/>
            </a:pPr>
            <a:r>
              <a:rPr lang="en-US" sz="1050" dirty="0">
                <a:solidFill>
                  <a:srgbClr val="15213F"/>
                </a:solidFill>
                <a:latin typeface="Roboto" pitchFamily="34" charset="0"/>
                <a:ea typeface="Roboto" pitchFamily="34" charset="-122"/>
                <a:cs typeface="Roboto" pitchFamily="34" charset="-120"/>
              </a:rPr>
              <a:t>State governments across India compete aggressively to attract GCC investments through comprehensive incentive packages. Understanding these incentives is critical for location decision-making and effective tax rate management under Pillar Two frameworks.</a:t>
            </a:r>
            <a:endParaRPr lang="en-US" sz="1050" dirty="0"/>
          </a:p>
        </p:txBody>
      </p:sp>
      <p:sp>
        <p:nvSpPr>
          <p:cNvPr id="4" name="Shape 2"/>
          <p:cNvSpPr/>
          <p:nvPr/>
        </p:nvSpPr>
        <p:spPr>
          <a:xfrm>
            <a:off x="581025" y="1845231"/>
            <a:ext cx="13468350" cy="5818227"/>
          </a:xfrm>
          <a:prstGeom prst="roundRect">
            <a:avLst>
              <a:gd name="adj" fmla="val 348"/>
            </a:avLst>
          </a:prstGeom>
          <a:noFill/>
          <a:ln w="7620">
            <a:solidFill>
              <a:srgbClr val="000000">
                <a:alpha val="8000"/>
              </a:srgbClr>
            </a:solidFill>
            <a:prstDash val="solid"/>
          </a:ln>
        </p:spPr>
        <p:txBody>
          <a:bodyPr/>
          <a:lstStyle/>
          <a:p>
            <a:endParaRPr lang="en-US"/>
          </a:p>
        </p:txBody>
      </p:sp>
      <p:sp>
        <p:nvSpPr>
          <p:cNvPr id="5" name="Shape 3"/>
          <p:cNvSpPr/>
          <p:nvPr/>
        </p:nvSpPr>
        <p:spPr>
          <a:xfrm>
            <a:off x="588645" y="1852851"/>
            <a:ext cx="13453110" cy="392668"/>
          </a:xfrm>
          <a:prstGeom prst="rect">
            <a:avLst/>
          </a:prstGeom>
          <a:solidFill>
            <a:srgbClr val="FFFFFF">
              <a:alpha val="4000"/>
            </a:srgbClr>
          </a:solidFill>
          <a:ln/>
        </p:spPr>
        <p:txBody>
          <a:bodyPr/>
          <a:lstStyle/>
          <a:p>
            <a:endParaRPr lang="en-US"/>
          </a:p>
        </p:txBody>
      </p:sp>
      <p:sp>
        <p:nvSpPr>
          <p:cNvPr id="6" name="Text 4"/>
          <p:cNvSpPr/>
          <p:nvPr/>
        </p:nvSpPr>
        <p:spPr>
          <a:xfrm>
            <a:off x="723781" y="1941314"/>
            <a:ext cx="2416969" cy="215741"/>
          </a:xfrm>
          <a:prstGeom prst="rect">
            <a:avLst/>
          </a:prstGeom>
          <a:noFill/>
          <a:ln/>
        </p:spPr>
        <p:txBody>
          <a:bodyPr wrap="none" lIns="0" tIns="0" rIns="0" bIns="0" rtlCol="0" anchor="t"/>
          <a:lstStyle/>
          <a:p>
            <a:pPr marL="0" indent="0" algn="l">
              <a:lnSpc>
                <a:spcPts val="1650"/>
              </a:lnSpc>
              <a:buNone/>
            </a:pPr>
            <a:r>
              <a:rPr lang="en-US" sz="1050" b="1" dirty="0">
                <a:solidFill>
                  <a:srgbClr val="15213F"/>
                </a:solidFill>
                <a:latin typeface="Roboto" pitchFamily="34" charset="0"/>
                <a:ea typeface="Roboto" pitchFamily="34" charset="-122"/>
                <a:cs typeface="Roboto" pitchFamily="34" charset="-120"/>
              </a:rPr>
              <a:t>State / City</a:t>
            </a:r>
            <a:endParaRPr lang="en-US" sz="1050" dirty="0"/>
          </a:p>
        </p:txBody>
      </p:sp>
      <p:sp>
        <p:nvSpPr>
          <p:cNvPr id="7" name="Text 5"/>
          <p:cNvSpPr/>
          <p:nvPr/>
        </p:nvSpPr>
        <p:spPr>
          <a:xfrm>
            <a:off x="3418165" y="1941314"/>
            <a:ext cx="5103733" cy="215741"/>
          </a:xfrm>
          <a:prstGeom prst="rect">
            <a:avLst/>
          </a:prstGeom>
          <a:noFill/>
          <a:ln/>
        </p:spPr>
        <p:txBody>
          <a:bodyPr wrap="none" lIns="0" tIns="0" rIns="0" bIns="0" rtlCol="0" anchor="t"/>
          <a:lstStyle/>
          <a:p>
            <a:pPr marL="0" indent="0" algn="l">
              <a:lnSpc>
                <a:spcPts val="1650"/>
              </a:lnSpc>
              <a:buNone/>
            </a:pPr>
            <a:r>
              <a:rPr lang="en-US" sz="1050" b="1" dirty="0">
                <a:solidFill>
                  <a:srgbClr val="15213F"/>
                </a:solidFill>
                <a:latin typeface="Roboto" pitchFamily="34" charset="0"/>
                <a:ea typeface="Roboto" pitchFamily="34" charset="-122"/>
                <a:cs typeface="Roboto" pitchFamily="34" charset="-120"/>
              </a:rPr>
              <a:t>Key Incentives</a:t>
            </a:r>
            <a:endParaRPr lang="en-US" sz="1050" dirty="0"/>
          </a:p>
        </p:txBody>
      </p:sp>
      <p:sp>
        <p:nvSpPr>
          <p:cNvPr id="8" name="Text 6"/>
          <p:cNvSpPr/>
          <p:nvPr/>
        </p:nvSpPr>
        <p:spPr>
          <a:xfrm>
            <a:off x="8799314" y="1941314"/>
            <a:ext cx="5107543" cy="215741"/>
          </a:xfrm>
          <a:prstGeom prst="rect">
            <a:avLst/>
          </a:prstGeom>
          <a:noFill/>
          <a:ln/>
        </p:spPr>
        <p:txBody>
          <a:bodyPr wrap="none" lIns="0" tIns="0" rIns="0" bIns="0" rtlCol="0" anchor="t"/>
          <a:lstStyle/>
          <a:p>
            <a:pPr marL="0" indent="0" algn="l">
              <a:lnSpc>
                <a:spcPts val="1650"/>
              </a:lnSpc>
              <a:buNone/>
            </a:pPr>
            <a:r>
              <a:rPr lang="en-US" sz="1050" b="1" dirty="0">
                <a:solidFill>
                  <a:srgbClr val="15213F"/>
                </a:solidFill>
                <a:latin typeface="Roboto" pitchFamily="34" charset="0"/>
                <a:ea typeface="Roboto" pitchFamily="34" charset="-122"/>
                <a:cs typeface="Roboto" pitchFamily="34" charset="-120"/>
              </a:rPr>
              <a:t>Focus Areas / Strategic Positioning</a:t>
            </a:r>
            <a:endParaRPr lang="en-US" sz="1050" dirty="0"/>
          </a:p>
        </p:txBody>
      </p:sp>
      <p:sp>
        <p:nvSpPr>
          <p:cNvPr id="9" name="Shape 7"/>
          <p:cNvSpPr/>
          <p:nvPr/>
        </p:nvSpPr>
        <p:spPr>
          <a:xfrm>
            <a:off x="588645" y="2245519"/>
            <a:ext cx="13453110" cy="2144911"/>
          </a:xfrm>
          <a:prstGeom prst="rect">
            <a:avLst/>
          </a:prstGeom>
          <a:solidFill>
            <a:srgbClr val="000000">
              <a:alpha val="4000"/>
            </a:srgbClr>
          </a:solidFill>
          <a:ln/>
        </p:spPr>
        <p:txBody>
          <a:bodyPr/>
          <a:lstStyle/>
          <a:p>
            <a:endParaRPr lang="en-US"/>
          </a:p>
        </p:txBody>
      </p:sp>
      <p:sp>
        <p:nvSpPr>
          <p:cNvPr id="10" name="Text 8"/>
          <p:cNvSpPr/>
          <p:nvPr/>
        </p:nvSpPr>
        <p:spPr>
          <a:xfrm>
            <a:off x="723781" y="2333982"/>
            <a:ext cx="2416969" cy="215741"/>
          </a:xfrm>
          <a:prstGeom prst="rect">
            <a:avLst/>
          </a:prstGeom>
          <a:noFill/>
          <a:ln/>
        </p:spPr>
        <p:txBody>
          <a:bodyPr wrap="none" lIns="0" tIns="0" rIns="0" bIns="0" rtlCol="0" anchor="t"/>
          <a:lstStyle/>
          <a:p>
            <a:pPr marL="0" indent="0" algn="l">
              <a:lnSpc>
                <a:spcPts val="1650"/>
              </a:lnSpc>
              <a:buNone/>
            </a:pPr>
            <a:r>
              <a:rPr lang="en-US" sz="1050" b="1" dirty="0">
                <a:solidFill>
                  <a:srgbClr val="15213F"/>
                </a:solidFill>
                <a:latin typeface="Roboto" pitchFamily="34" charset="0"/>
                <a:ea typeface="Roboto" pitchFamily="34" charset="-122"/>
                <a:cs typeface="Roboto" pitchFamily="34" charset="-120"/>
              </a:rPr>
              <a:t>Karnataka (Bengaluru)</a:t>
            </a:r>
            <a:endParaRPr lang="en-US" sz="1050" dirty="0"/>
          </a:p>
        </p:txBody>
      </p:sp>
      <p:sp>
        <p:nvSpPr>
          <p:cNvPr id="11" name="Text 9"/>
          <p:cNvSpPr/>
          <p:nvPr/>
        </p:nvSpPr>
        <p:spPr>
          <a:xfrm>
            <a:off x="3418165" y="2333982"/>
            <a:ext cx="5103733" cy="215741"/>
          </a:xfrm>
          <a:prstGeom prst="rect">
            <a:avLst/>
          </a:prstGeom>
          <a:noFill/>
          <a:ln/>
        </p:spPr>
        <p:txBody>
          <a:bodyPr wrap="none" lIns="0" tIns="0" rIns="0" bIns="0" rtlCol="0" anchor="t"/>
          <a:lstStyle/>
          <a:p>
            <a:pPr marL="342900" indent="-342900" algn="l">
              <a:lnSpc>
                <a:spcPts val="1650"/>
              </a:lnSpc>
              <a:buSzPct val="100000"/>
              <a:buChar char="•"/>
            </a:pPr>
            <a:r>
              <a:rPr lang="en-US" sz="1050" dirty="0">
                <a:solidFill>
                  <a:srgbClr val="15213F"/>
                </a:solidFill>
                <a:latin typeface="Roboto" pitchFamily="34" charset="0"/>
                <a:ea typeface="Roboto" pitchFamily="34" charset="-122"/>
                <a:cs typeface="Roboto" pitchFamily="34" charset="-120"/>
              </a:rPr>
              <a:t>100% stamp duty exemption</a:t>
            </a:r>
            <a:endParaRPr lang="en-US" sz="1050" dirty="0"/>
          </a:p>
        </p:txBody>
      </p:sp>
      <p:sp>
        <p:nvSpPr>
          <p:cNvPr id="12" name="Text 10"/>
          <p:cNvSpPr/>
          <p:nvPr/>
        </p:nvSpPr>
        <p:spPr>
          <a:xfrm>
            <a:off x="3418165" y="2590086"/>
            <a:ext cx="5103733" cy="215741"/>
          </a:xfrm>
          <a:prstGeom prst="rect">
            <a:avLst/>
          </a:prstGeom>
          <a:noFill/>
          <a:ln/>
        </p:spPr>
        <p:txBody>
          <a:bodyPr wrap="none" lIns="0" tIns="0" rIns="0" bIns="0" rtlCol="0" anchor="t"/>
          <a:lstStyle/>
          <a:p>
            <a:pPr marL="342900" indent="-342900" algn="l">
              <a:lnSpc>
                <a:spcPts val="1650"/>
              </a:lnSpc>
              <a:buSzPct val="100000"/>
              <a:buChar char="•"/>
            </a:pPr>
            <a:r>
              <a:rPr lang="en-US" sz="1050" dirty="0">
                <a:solidFill>
                  <a:srgbClr val="15213F"/>
                </a:solidFill>
                <a:latin typeface="Roboto" pitchFamily="34" charset="0"/>
                <a:ea typeface="Roboto" pitchFamily="34" charset="-122"/>
                <a:cs typeface="Roboto" pitchFamily="34" charset="-120"/>
              </a:rPr>
              <a:t>50% rebate on land registration</a:t>
            </a:r>
            <a:endParaRPr lang="en-US" sz="1050" dirty="0"/>
          </a:p>
        </p:txBody>
      </p:sp>
      <p:sp>
        <p:nvSpPr>
          <p:cNvPr id="13" name="Text 11"/>
          <p:cNvSpPr/>
          <p:nvPr/>
        </p:nvSpPr>
        <p:spPr>
          <a:xfrm>
            <a:off x="3418165" y="2846189"/>
            <a:ext cx="5103733" cy="215741"/>
          </a:xfrm>
          <a:prstGeom prst="rect">
            <a:avLst/>
          </a:prstGeom>
          <a:noFill/>
          <a:ln/>
        </p:spPr>
        <p:txBody>
          <a:bodyPr wrap="none" lIns="0" tIns="0" rIns="0" bIns="0" rtlCol="0" anchor="t"/>
          <a:lstStyle/>
          <a:p>
            <a:pPr marL="342900" indent="-342900" algn="l">
              <a:lnSpc>
                <a:spcPts val="1650"/>
              </a:lnSpc>
              <a:buSzPct val="100000"/>
              <a:buChar char="•"/>
            </a:pPr>
            <a:r>
              <a:rPr lang="en-US" sz="1050" dirty="0">
                <a:solidFill>
                  <a:srgbClr val="15213F"/>
                </a:solidFill>
                <a:latin typeface="Roboto" pitchFamily="34" charset="0"/>
                <a:ea typeface="Roboto" pitchFamily="34" charset="-122"/>
                <a:cs typeface="Roboto" pitchFamily="34" charset="-120"/>
              </a:rPr>
              <a:t>Office space subsidies</a:t>
            </a:r>
            <a:endParaRPr lang="en-US" sz="1050" dirty="0"/>
          </a:p>
        </p:txBody>
      </p:sp>
      <p:sp>
        <p:nvSpPr>
          <p:cNvPr id="14" name="Text 12"/>
          <p:cNvSpPr/>
          <p:nvPr/>
        </p:nvSpPr>
        <p:spPr>
          <a:xfrm>
            <a:off x="3418165" y="3102293"/>
            <a:ext cx="5103733" cy="215741"/>
          </a:xfrm>
          <a:prstGeom prst="rect">
            <a:avLst/>
          </a:prstGeom>
          <a:noFill/>
          <a:ln/>
        </p:spPr>
        <p:txBody>
          <a:bodyPr wrap="none" lIns="0" tIns="0" rIns="0" bIns="0" rtlCol="0" anchor="t"/>
          <a:lstStyle/>
          <a:p>
            <a:pPr marL="342900" indent="-342900" algn="l">
              <a:lnSpc>
                <a:spcPts val="1650"/>
              </a:lnSpc>
              <a:buSzPct val="100000"/>
              <a:buChar char="•"/>
            </a:pPr>
            <a:r>
              <a:rPr lang="en-US" sz="1050" dirty="0">
                <a:solidFill>
                  <a:srgbClr val="15213F"/>
                </a:solidFill>
                <a:latin typeface="Roboto" pitchFamily="34" charset="0"/>
                <a:ea typeface="Roboto" pitchFamily="34" charset="-122"/>
                <a:cs typeface="Roboto" pitchFamily="34" charset="-120"/>
              </a:rPr>
              <a:t>Production-linked employment incentives</a:t>
            </a:r>
            <a:endParaRPr lang="en-US" sz="1050" dirty="0"/>
          </a:p>
        </p:txBody>
      </p:sp>
      <p:sp>
        <p:nvSpPr>
          <p:cNvPr id="15" name="Text 13"/>
          <p:cNvSpPr/>
          <p:nvPr/>
        </p:nvSpPr>
        <p:spPr>
          <a:xfrm>
            <a:off x="3418165" y="3358396"/>
            <a:ext cx="5103733" cy="215741"/>
          </a:xfrm>
          <a:prstGeom prst="rect">
            <a:avLst/>
          </a:prstGeom>
          <a:noFill/>
          <a:ln/>
        </p:spPr>
        <p:txBody>
          <a:bodyPr wrap="none" lIns="0" tIns="0" rIns="0" bIns="0" rtlCol="0" anchor="t"/>
          <a:lstStyle/>
          <a:p>
            <a:pPr marL="342900" indent="-342900" algn="l">
              <a:lnSpc>
                <a:spcPts val="1650"/>
              </a:lnSpc>
              <a:buSzPct val="100000"/>
              <a:buChar char="•"/>
            </a:pPr>
            <a:r>
              <a:rPr lang="en-US" sz="1050" dirty="0">
                <a:solidFill>
                  <a:srgbClr val="15213F"/>
                </a:solidFill>
                <a:latin typeface="Roboto" pitchFamily="34" charset="0"/>
                <a:ea typeface="Roboto" pitchFamily="34" charset="-122"/>
                <a:cs typeface="Roboto" pitchFamily="34" charset="-120"/>
              </a:rPr>
              <a:t>Electricity duty exemption</a:t>
            </a:r>
            <a:endParaRPr lang="en-US" sz="1050" dirty="0"/>
          </a:p>
        </p:txBody>
      </p:sp>
      <p:sp>
        <p:nvSpPr>
          <p:cNvPr id="16" name="Text 14"/>
          <p:cNvSpPr/>
          <p:nvPr/>
        </p:nvSpPr>
        <p:spPr>
          <a:xfrm>
            <a:off x="3418165" y="3614499"/>
            <a:ext cx="5103733" cy="215741"/>
          </a:xfrm>
          <a:prstGeom prst="rect">
            <a:avLst/>
          </a:prstGeom>
          <a:noFill/>
          <a:ln/>
        </p:spPr>
        <p:txBody>
          <a:bodyPr wrap="none" lIns="0" tIns="0" rIns="0" bIns="0" rtlCol="0" anchor="t"/>
          <a:lstStyle/>
          <a:p>
            <a:pPr marL="342900" indent="-342900" algn="l">
              <a:lnSpc>
                <a:spcPts val="1650"/>
              </a:lnSpc>
              <a:buSzPct val="100000"/>
              <a:buChar char="•"/>
            </a:pPr>
            <a:r>
              <a:rPr lang="en-US" sz="1050" dirty="0">
                <a:solidFill>
                  <a:srgbClr val="15213F"/>
                </a:solidFill>
                <a:latin typeface="Roboto" pitchFamily="34" charset="0"/>
                <a:ea typeface="Roboto" pitchFamily="34" charset="-122"/>
                <a:cs typeface="Roboto" pitchFamily="34" charset="-120"/>
              </a:rPr>
              <a:t>R&amp;D &amp; innovation grants</a:t>
            </a:r>
            <a:endParaRPr lang="en-US" sz="1050" dirty="0"/>
          </a:p>
        </p:txBody>
      </p:sp>
      <p:sp>
        <p:nvSpPr>
          <p:cNvPr id="17" name="Text 15"/>
          <p:cNvSpPr/>
          <p:nvPr/>
        </p:nvSpPr>
        <p:spPr>
          <a:xfrm>
            <a:off x="3418165" y="3870603"/>
            <a:ext cx="5103733" cy="215741"/>
          </a:xfrm>
          <a:prstGeom prst="rect">
            <a:avLst/>
          </a:prstGeom>
          <a:noFill/>
          <a:ln/>
        </p:spPr>
        <p:txBody>
          <a:bodyPr wrap="none" lIns="0" tIns="0" rIns="0" bIns="0" rtlCol="0" anchor="t"/>
          <a:lstStyle/>
          <a:p>
            <a:pPr marL="342900" indent="-342900" algn="l">
              <a:lnSpc>
                <a:spcPts val="1650"/>
              </a:lnSpc>
              <a:buSzPct val="100000"/>
              <a:buChar char="•"/>
            </a:pPr>
            <a:r>
              <a:rPr lang="en-US" sz="1050" dirty="0">
                <a:solidFill>
                  <a:srgbClr val="15213F"/>
                </a:solidFill>
                <a:latin typeface="Roboto" pitchFamily="34" charset="0"/>
                <a:ea typeface="Roboto" pitchFamily="34" charset="-122"/>
                <a:cs typeface="Roboto" pitchFamily="34" charset="-120"/>
              </a:rPr>
              <a:t>Fast-track approvals</a:t>
            </a:r>
            <a:endParaRPr lang="en-US" sz="1050" dirty="0"/>
          </a:p>
        </p:txBody>
      </p:sp>
      <p:sp>
        <p:nvSpPr>
          <p:cNvPr id="18" name="Text 16"/>
          <p:cNvSpPr/>
          <p:nvPr/>
        </p:nvSpPr>
        <p:spPr>
          <a:xfrm>
            <a:off x="3418165" y="4126706"/>
            <a:ext cx="5103733" cy="215741"/>
          </a:xfrm>
          <a:prstGeom prst="rect">
            <a:avLst/>
          </a:prstGeom>
          <a:noFill/>
          <a:ln/>
        </p:spPr>
        <p:txBody>
          <a:bodyPr wrap="none" lIns="0" tIns="0" rIns="0" bIns="0" rtlCol="0" anchor="t"/>
          <a:lstStyle/>
          <a:p>
            <a:pPr marL="342900" indent="-342900" algn="l">
              <a:lnSpc>
                <a:spcPts val="1650"/>
              </a:lnSpc>
              <a:buSzPct val="100000"/>
              <a:buChar char="•"/>
            </a:pPr>
            <a:r>
              <a:rPr lang="en-US" sz="1050" dirty="0">
                <a:solidFill>
                  <a:srgbClr val="15213F"/>
                </a:solidFill>
                <a:latin typeface="Roboto" pitchFamily="34" charset="0"/>
                <a:ea typeface="Roboto" pitchFamily="34" charset="-122"/>
                <a:cs typeface="Roboto" pitchFamily="34" charset="-120"/>
              </a:rPr>
              <a:t>Up to 40% CAPEX funding</a:t>
            </a:r>
            <a:endParaRPr lang="en-US" sz="1050" dirty="0"/>
          </a:p>
        </p:txBody>
      </p:sp>
      <p:sp>
        <p:nvSpPr>
          <p:cNvPr id="19" name="Text 17"/>
          <p:cNvSpPr/>
          <p:nvPr/>
        </p:nvSpPr>
        <p:spPr>
          <a:xfrm>
            <a:off x="8799314" y="2333982"/>
            <a:ext cx="5107543" cy="431483"/>
          </a:xfrm>
          <a:prstGeom prst="rect">
            <a:avLst/>
          </a:prstGeom>
          <a:noFill/>
          <a:ln/>
        </p:spPr>
        <p:txBody>
          <a:bodyPr wrap="square" lIns="0" tIns="0" rIns="0" bIns="0" rtlCol="0" anchor="t"/>
          <a:lstStyle/>
          <a:p>
            <a:pPr marL="0" indent="0" algn="l">
              <a:lnSpc>
                <a:spcPts val="1650"/>
              </a:lnSpc>
              <a:buNone/>
            </a:pPr>
            <a:r>
              <a:rPr lang="en-US" sz="1050" dirty="0">
                <a:solidFill>
                  <a:srgbClr val="15213F"/>
                </a:solidFill>
                <a:latin typeface="Roboto" pitchFamily="34" charset="0"/>
                <a:ea typeface="Roboto" pitchFamily="34" charset="-122"/>
                <a:cs typeface="Roboto" pitchFamily="34" charset="-120"/>
              </a:rPr>
              <a:t>India's </a:t>
            </a:r>
            <a:r>
              <a:rPr lang="en-US" sz="1050" b="1" dirty="0">
                <a:solidFill>
                  <a:srgbClr val="15213F"/>
                </a:solidFill>
                <a:latin typeface="Roboto" pitchFamily="34" charset="0"/>
                <a:ea typeface="Roboto" pitchFamily="34" charset="-122"/>
                <a:cs typeface="Roboto" pitchFamily="34" charset="-120"/>
              </a:rPr>
              <a:t>largest GCC hub</a:t>
            </a:r>
            <a:r>
              <a:rPr lang="en-US" sz="1050" dirty="0">
                <a:solidFill>
                  <a:srgbClr val="15213F"/>
                </a:solidFill>
                <a:latin typeface="Roboto" pitchFamily="34" charset="0"/>
                <a:ea typeface="Roboto" pitchFamily="34" charset="-122"/>
                <a:cs typeface="Roboto" pitchFamily="34" charset="-120"/>
              </a:rPr>
              <a:t>; strong for </a:t>
            </a:r>
            <a:r>
              <a:rPr lang="en-US" sz="1050" b="1" dirty="0">
                <a:solidFill>
                  <a:srgbClr val="15213F"/>
                </a:solidFill>
                <a:latin typeface="Roboto" pitchFamily="34" charset="0"/>
                <a:ea typeface="Roboto" pitchFamily="34" charset="-122"/>
                <a:cs typeface="Roboto" pitchFamily="34" charset="-120"/>
              </a:rPr>
              <a:t>AI, semiconductors, deep-tech, R&amp;D, engineering</a:t>
            </a:r>
            <a:r>
              <a:rPr lang="en-US" sz="1050" dirty="0">
                <a:solidFill>
                  <a:srgbClr val="15213F"/>
                </a:solidFill>
                <a:latin typeface="Roboto" pitchFamily="34" charset="0"/>
                <a:ea typeface="Roboto" pitchFamily="34" charset="-122"/>
                <a:cs typeface="Roboto" pitchFamily="34" charset="-120"/>
              </a:rPr>
              <a:t>. GCC Policy 2024–2029 is highly ambitious with comprehensive support framework.</a:t>
            </a:r>
            <a:endParaRPr lang="en-US" sz="1050" dirty="0"/>
          </a:p>
        </p:txBody>
      </p:sp>
      <p:sp>
        <p:nvSpPr>
          <p:cNvPr id="20" name="Shape 18"/>
          <p:cNvSpPr/>
          <p:nvPr/>
        </p:nvSpPr>
        <p:spPr>
          <a:xfrm>
            <a:off x="588645" y="4390430"/>
            <a:ext cx="13453110" cy="1632704"/>
          </a:xfrm>
          <a:prstGeom prst="rect">
            <a:avLst/>
          </a:prstGeom>
          <a:solidFill>
            <a:srgbClr val="FFFFFF">
              <a:alpha val="4000"/>
            </a:srgbClr>
          </a:solidFill>
          <a:ln/>
        </p:spPr>
        <p:txBody>
          <a:bodyPr/>
          <a:lstStyle/>
          <a:p>
            <a:endParaRPr lang="en-US"/>
          </a:p>
        </p:txBody>
      </p:sp>
      <p:sp>
        <p:nvSpPr>
          <p:cNvPr id="21" name="Text 19"/>
          <p:cNvSpPr/>
          <p:nvPr/>
        </p:nvSpPr>
        <p:spPr>
          <a:xfrm>
            <a:off x="723781" y="4478893"/>
            <a:ext cx="2416969" cy="215741"/>
          </a:xfrm>
          <a:prstGeom prst="rect">
            <a:avLst/>
          </a:prstGeom>
          <a:noFill/>
          <a:ln/>
        </p:spPr>
        <p:txBody>
          <a:bodyPr wrap="none" lIns="0" tIns="0" rIns="0" bIns="0" rtlCol="0" anchor="t"/>
          <a:lstStyle/>
          <a:p>
            <a:pPr marL="0" indent="0" algn="l">
              <a:lnSpc>
                <a:spcPts val="1650"/>
              </a:lnSpc>
              <a:buNone/>
            </a:pPr>
            <a:r>
              <a:rPr lang="en-US" sz="1050" b="1" dirty="0">
                <a:solidFill>
                  <a:srgbClr val="15213F"/>
                </a:solidFill>
                <a:latin typeface="Roboto" pitchFamily="34" charset="0"/>
                <a:ea typeface="Roboto" pitchFamily="34" charset="-122"/>
                <a:cs typeface="Roboto" pitchFamily="34" charset="-120"/>
              </a:rPr>
              <a:t>Telangana (Hyderabad)</a:t>
            </a:r>
            <a:endParaRPr lang="en-US" sz="1050" dirty="0"/>
          </a:p>
        </p:txBody>
      </p:sp>
      <p:sp>
        <p:nvSpPr>
          <p:cNvPr id="22" name="Text 20"/>
          <p:cNvSpPr/>
          <p:nvPr/>
        </p:nvSpPr>
        <p:spPr>
          <a:xfrm>
            <a:off x="3418165" y="4478893"/>
            <a:ext cx="5103733" cy="215741"/>
          </a:xfrm>
          <a:prstGeom prst="rect">
            <a:avLst/>
          </a:prstGeom>
          <a:noFill/>
          <a:ln/>
        </p:spPr>
        <p:txBody>
          <a:bodyPr wrap="none" lIns="0" tIns="0" rIns="0" bIns="0" rtlCol="0" anchor="t"/>
          <a:lstStyle/>
          <a:p>
            <a:pPr marL="342900" indent="-342900" algn="l">
              <a:lnSpc>
                <a:spcPts val="1650"/>
              </a:lnSpc>
              <a:buSzPct val="100000"/>
              <a:buChar char="•"/>
            </a:pPr>
            <a:r>
              <a:rPr lang="en-US" sz="1050" dirty="0">
                <a:solidFill>
                  <a:srgbClr val="15213F"/>
                </a:solidFill>
                <a:latin typeface="Roboto" pitchFamily="34" charset="0"/>
                <a:ea typeface="Roboto" pitchFamily="34" charset="-122"/>
                <a:cs typeface="Roboto" pitchFamily="34" charset="-120"/>
              </a:rPr>
              <a:t>Power cost reimbursement</a:t>
            </a:r>
            <a:endParaRPr lang="en-US" sz="1050" dirty="0"/>
          </a:p>
        </p:txBody>
      </p:sp>
      <p:sp>
        <p:nvSpPr>
          <p:cNvPr id="23" name="Text 21"/>
          <p:cNvSpPr/>
          <p:nvPr/>
        </p:nvSpPr>
        <p:spPr>
          <a:xfrm>
            <a:off x="3418165" y="4734997"/>
            <a:ext cx="5103733" cy="215741"/>
          </a:xfrm>
          <a:prstGeom prst="rect">
            <a:avLst/>
          </a:prstGeom>
          <a:noFill/>
          <a:ln/>
        </p:spPr>
        <p:txBody>
          <a:bodyPr wrap="none" lIns="0" tIns="0" rIns="0" bIns="0" rtlCol="0" anchor="t"/>
          <a:lstStyle/>
          <a:p>
            <a:pPr marL="342900" indent="-342900" algn="l">
              <a:lnSpc>
                <a:spcPts val="1650"/>
              </a:lnSpc>
              <a:buSzPct val="100000"/>
              <a:buChar char="•"/>
            </a:pPr>
            <a:r>
              <a:rPr lang="en-US" sz="1050" dirty="0">
                <a:solidFill>
                  <a:srgbClr val="15213F"/>
                </a:solidFill>
                <a:latin typeface="Roboto" pitchFamily="34" charset="0"/>
                <a:ea typeface="Roboto" pitchFamily="34" charset="-122"/>
                <a:cs typeface="Roboto" pitchFamily="34" charset="-120"/>
              </a:rPr>
              <a:t>100% stamp duty exemption</a:t>
            </a:r>
            <a:endParaRPr lang="en-US" sz="1050" dirty="0"/>
          </a:p>
        </p:txBody>
      </p:sp>
      <p:sp>
        <p:nvSpPr>
          <p:cNvPr id="24" name="Text 22"/>
          <p:cNvSpPr/>
          <p:nvPr/>
        </p:nvSpPr>
        <p:spPr>
          <a:xfrm>
            <a:off x="3418165" y="4991100"/>
            <a:ext cx="5103733" cy="215741"/>
          </a:xfrm>
          <a:prstGeom prst="rect">
            <a:avLst/>
          </a:prstGeom>
          <a:noFill/>
          <a:ln/>
        </p:spPr>
        <p:txBody>
          <a:bodyPr wrap="none" lIns="0" tIns="0" rIns="0" bIns="0" rtlCol="0" anchor="t"/>
          <a:lstStyle/>
          <a:p>
            <a:pPr marL="342900" indent="-342900" algn="l">
              <a:lnSpc>
                <a:spcPts val="1650"/>
              </a:lnSpc>
              <a:buSzPct val="100000"/>
              <a:buChar char="•"/>
            </a:pPr>
            <a:r>
              <a:rPr lang="en-US" sz="1050" dirty="0">
                <a:solidFill>
                  <a:srgbClr val="15213F"/>
                </a:solidFill>
                <a:latin typeface="Roboto" pitchFamily="34" charset="0"/>
                <a:ea typeface="Roboto" pitchFamily="34" charset="-122"/>
                <a:cs typeface="Roboto" pitchFamily="34" charset="-120"/>
              </a:rPr>
              <a:t>25% rental subsidy (first 3 years)</a:t>
            </a:r>
            <a:endParaRPr lang="en-US" sz="1050" dirty="0"/>
          </a:p>
        </p:txBody>
      </p:sp>
      <p:sp>
        <p:nvSpPr>
          <p:cNvPr id="25" name="Text 23"/>
          <p:cNvSpPr/>
          <p:nvPr/>
        </p:nvSpPr>
        <p:spPr>
          <a:xfrm>
            <a:off x="3418165" y="5247203"/>
            <a:ext cx="5103733" cy="215741"/>
          </a:xfrm>
          <a:prstGeom prst="rect">
            <a:avLst/>
          </a:prstGeom>
          <a:noFill/>
          <a:ln/>
        </p:spPr>
        <p:txBody>
          <a:bodyPr wrap="none" lIns="0" tIns="0" rIns="0" bIns="0" rtlCol="0" anchor="t"/>
          <a:lstStyle/>
          <a:p>
            <a:pPr marL="342900" indent="-342900" algn="l">
              <a:lnSpc>
                <a:spcPts val="1650"/>
              </a:lnSpc>
              <a:buSzPct val="100000"/>
              <a:buChar char="•"/>
            </a:pPr>
            <a:r>
              <a:rPr lang="en-US" sz="1050" dirty="0">
                <a:solidFill>
                  <a:srgbClr val="15213F"/>
                </a:solidFill>
                <a:latin typeface="Roboto" pitchFamily="34" charset="0"/>
                <a:ea typeface="Roboto" pitchFamily="34" charset="-122"/>
                <a:cs typeface="Roboto" pitchFamily="34" charset="-120"/>
              </a:rPr>
              <a:t>Capital subsidies</a:t>
            </a:r>
            <a:endParaRPr lang="en-US" sz="1050" dirty="0"/>
          </a:p>
        </p:txBody>
      </p:sp>
      <p:sp>
        <p:nvSpPr>
          <p:cNvPr id="26" name="Text 24"/>
          <p:cNvSpPr/>
          <p:nvPr/>
        </p:nvSpPr>
        <p:spPr>
          <a:xfrm>
            <a:off x="3418165" y="5503307"/>
            <a:ext cx="5103733" cy="215741"/>
          </a:xfrm>
          <a:prstGeom prst="rect">
            <a:avLst/>
          </a:prstGeom>
          <a:noFill/>
          <a:ln/>
        </p:spPr>
        <p:txBody>
          <a:bodyPr wrap="none" lIns="0" tIns="0" rIns="0" bIns="0" rtlCol="0" anchor="t"/>
          <a:lstStyle/>
          <a:p>
            <a:pPr marL="342900" indent="-342900" algn="l">
              <a:lnSpc>
                <a:spcPts val="1650"/>
              </a:lnSpc>
              <a:buSzPct val="100000"/>
              <a:buChar char="•"/>
            </a:pPr>
            <a:r>
              <a:rPr lang="en-US" sz="1050" dirty="0">
                <a:solidFill>
                  <a:srgbClr val="15213F"/>
                </a:solidFill>
                <a:latin typeface="Roboto" pitchFamily="34" charset="0"/>
                <a:ea typeface="Roboto" pitchFamily="34" charset="-122"/>
                <a:cs typeface="Roboto" pitchFamily="34" charset="-120"/>
              </a:rPr>
              <a:t>Support for night shifts, flexible labor</a:t>
            </a:r>
            <a:endParaRPr lang="en-US" sz="1050" dirty="0"/>
          </a:p>
        </p:txBody>
      </p:sp>
      <p:sp>
        <p:nvSpPr>
          <p:cNvPr id="27" name="Text 25"/>
          <p:cNvSpPr/>
          <p:nvPr/>
        </p:nvSpPr>
        <p:spPr>
          <a:xfrm>
            <a:off x="3418165" y="5759410"/>
            <a:ext cx="5103733" cy="215741"/>
          </a:xfrm>
          <a:prstGeom prst="rect">
            <a:avLst/>
          </a:prstGeom>
          <a:noFill/>
          <a:ln/>
        </p:spPr>
        <p:txBody>
          <a:bodyPr wrap="none" lIns="0" tIns="0" rIns="0" bIns="0" rtlCol="0" anchor="t"/>
          <a:lstStyle/>
          <a:p>
            <a:pPr marL="342900" indent="-342900" algn="l">
              <a:lnSpc>
                <a:spcPts val="1650"/>
              </a:lnSpc>
              <a:buSzPct val="100000"/>
              <a:buChar char="•"/>
            </a:pPr>
            <a:r>
              <a:rPr lang="en-US" sz="1050" dirty="0">
                <a:solidFill>
                  <a:srgbClr val="15213F"/>
                </a:solidFill>
                <a:latin typeface="Roboto" pitchFamily="34" charset="0"/>
                <a:ea typeface="Roboto" pitchFamily="34" charset="-122"/>
                <a:cs typeface="Roboto" pitchFamily="34" charset="-120"/>
              </a:rPr>
              <a:t>Best-in-class IT parks: T-Hub, Genome Valley</a:t>
            </a:r>
            <a:endParaRPr lang="en-US" sz="1050" dirty="0"/>
          </a:p>
        </p:txBody>
      </p:sp>
      <p:sp>
        <p:nvSpPr>
          <p:cNvPr id="28" name="Text 26"/>
          <p:cNvSpPr/>
          <p:nvPr/>
        </p:nvSpPr>
        <p:spPr>
          <a:xfrm>
            <a:off x="8799314" y="4478893"/>
            <a:ext cx="5107543" cy="431483"/>
          </a:xfrm>
          <a:prstGeom prst="rect">
            <a:avLst/>
          </a:prstGeom>
          <a:noFill/>
          <a:ln/>
        </p:spPr>
        <p:txBody>
          <a:bodyPr wrap="square" lIns="0" tIns="0" rIns="0" bIns="0" rtlCol="0" anchor="t"/>
          <a:lstStyle/>
          <a:p>
            <a:pPr marL="0" indent="0" algn="l">
              <a:lnSpc>
                <a:spcPts val="1650"/>
              </a:lnSpc>
              <a:buNone/>
            </a:pPr>
            <a:r>
              <a:rPr lang="en-US" sz="1050" dirty="0">
                <a:solidFill>
                  <a:srgbClr val="15213F"/>
                </a:solidFill>
                <a:latin typeface="Roboto" pitchFamily="34" charset="0"/>
                <a:ea typeface="Roboto" pitchFamily="34" charset="-122"/>
                <a:cs typeface="Roboto" pitchFamily="34" charset="-120"/>
              </a:rPr>
              <a:t>Fast-growing hub for </a:t>
            </a:r>
            <a:r>
              <a:rPr lang="en-US" sz="1050" b="1" dirty="0">
                <a:solidFill>
                  <a:srgbClr val="15213F"/>
                </a:solidFill>
                <a:latin typeface="Roboto" pitchFamily="34" charset="0"/>
                <a:ea typeface="Roboto" pitchFamily="34" charset="-122"/>
                <a:cs typeface="Roboto" pitchFamily="34" charset="-120"/>
              </a:rPr>
              <a:t>engineering, AI, pharma, biotech, life-sciences GCCs</a:t>
            </a:r>
            <a:r>
              <a:rPr lang="en-US" sz="1050" dirty="0">
                <a:solidFill>
                  <a:srgbClr val="15213F"/>
                </a:solidFill>
                <a:latin typeface="Roboto" pitchFamily="34" charset="0"/>
                <a:ea typeface="Roboto" pitchFamily="34" charset="-122"/>
                <a:cs typeface="Roboto" pitchFamily="34" charset="-120"/>
              </a:rPr>
              <a:t>. Strong government support and progressive policies.</a:t>
            </a:r>
            <a:endParaRPr lang="en-US" sz="1050" dirty="0"/>
          </a:p>
        </p:txBody>
      </p:sp>
      <p:sp>
        <p:nvSpPr>
          <p:cNvPr id="29" name="Shape 27"/>
          <p:cNvSpPr/>
          <p:nvPr/>
        </p:nvSpPr>
        <p:spPr>
          <a:xfrm>
            <a:off x="588645" y="6023134"/>
            <a:ext cx="13453110" cy="1632704"/>
          </a:xfrm>
          <a:prstGeom prst="rect">
            <a:avLst/>
          </a:prstGeom>
          <a:solidFill>
            <a:srgbClr val="000000">
              <a:alpha val="4000"/>
            </a:srgbClr>
          </a:solidFill>
          <a:ln/>
        </p:spPr>
        <p:txBody>
          <a:bodyPr/>
          <a:lstStyle/>
          <a:p>
            <a:endParaRPr lang="en-US"/>
          </a:p>
        </p:txBody>
      </p:sp>
      <p:sp>
        <p:nvSpPr>
          <p:cNvPr id="30" name="Text 28"/>
          <p:cNvSpPr/>
          <p:nvPr/>
        </p:nvSpPr>
        <p:spPr>
          <a:xfrm>
            <a:off x="723781" y="6111597"/>
            <a:ext cx="2416969" cy="215741"/>
          </a:xfrm>
          <a:prstGeom prst="rect">
            <a:avLst/>
          </a:prstGeom>
          <a:noFill/>
          <a:ln/>
        </p:spPr>
        <p:txBody>
          <a:bodyPr wrap="none" lIns="0" tIns="0" rIns="0" bIns="0" rtlCol="0" anchor="t"/>
          <a:lstStyle/>
          <a:p>
            <a:pPr marL="0" indent="0" algn="l">
              <a:lnSpc>
                <a:spcPts val="1650"/>
              </a:lnSpc>
              <a:buNone/>
            </a:pPr>
            <a:r>
              <a:rPr lang="en-US" sz="1050" b="1" dirty="0">
                <a:solidFill>
                  <a:srgbClr val="15213F"/>
                </a:solidFill>
                <a:latin typeface="Roboto" pitchFamily="34" charset="0"/>
                <a:ea typeface="Roboto" pitchFamily="34" charset="-122"/>
                <a:cs typeface="Roboto" pitchFamily="34" charset="-120"/>
              </a:rPr>
              <a:t>Tamil Nadu (Chennai, Coimbatore)</a:t>
            </a:r>
            <a:endParaRPr lang="en-US" sz="1050" dirty="0"/>
          </a:p>
        </p:txBody>
      </p:sp>
      <p:sp>
        <p:nvSpPr>
          <p:cNvPr id="31" name="Text 29"/>
          <p:cNvSpPr/>
          <p:nvPr/>
        </p:nvSpPr>
        <p:spPr>
          <a:xfrm>
            <a:off x="3418165" y="6111597"/>
            <a:ext cx="5103733" cy="215741"/>
          </a:xfrm>
          <a:prstGeom prst="rect">
            <a:avLst/>
          </a:prstGeom>
          <a:noFill/>
          <a:ln/>
        </p:spPr>
        <p:txBody>
          <a:bodyPr wrap="none" lIns="0" tIns="0" rIns="0" bIns="0" rtlCol="0" anchor="t"/>
          <a:lstStyle/>
          <a:p>
            <a:pPr marL="342900" indent="-342900" algn="l">
              <a:lnSpc>
                <a:spcPts val="1650"/>
              </a:lnSpc>
              <a:buSzPct val="100000"/>
              <a:buChar char="•"/>
            </a:pPr>
            <a:r>
              <a:rPr lang="en-US" sz="1050" dirty="0">
                <a:solidFill>
                  <a:srgbClr val="15213F"/>
                </a:solidFill>
                <a:latin typeface="Roboto" pitchFamily="34" charset="0"/>
                <a:ea typeface="Roboto" pitchFamily="34" charset="-122"/>
                <a:cs typeface="Roboto" pitchFamily="34" charset="-120"/>
              </a:rPr>
              <a:t>50–100% stamp duty exemption</a:t>
            </a:r>
            <a:endParaRPr lang="en-US" sz="1050" dirty="0"/>
          </a:p>
        </p:txBody>
      </p:sp>
      <p:sp>
        <p:nvSpPr>
          <p:cNvPr id="32" name="Text 30"/>
          <p:cNvSpPr/>
          <p:nvPr/>
        </p:nvSpPr>
        <p:spPr>
          <a:xfrm>
            <a:off x="3418165" y="6367701"/>
            <a:ext cx="5103733" cy="215741"/>
          </a:xfrm>
          <a:prstGeom prst="rect">
            <a:avLst/>
          </a:prstGeom>
          <a:noFill/>
          <a:ln/>
        </p:spPr>
        <p:txBody>
          <a:bodyPr wrap="none" lIns="0" tIns="0" rIns="0" bIns="0" rtlCol="0" anchor="t"/>
          <a:lstStyle/>
          <a:p>
            <a:pPr marL="342900" indent="-342900" algn="l">
              <a:lnSpc>
                <a:spcPts val="1650"/>
              </a:lnSpc>
              <a:buSzPct val="100000"/>
              <a:buChar char="•"/>
            </a:pPr>
            <a:r>
              <a:rPr lang="en-US" sz="1050" dirty="0">
                <a:solidFill>
                  <a:srgbClr val="15213F"/>
                </a:solidFill>
                <a:latin typeface="Roboto" pitchFamily="34" charset="0"/>
                <a:ea typeface="Roboto" pitchFamily="34" charset="-122"/>
                <a:cs typeface="Roboto" pitchFamily="34" charset="-120"/>
              </a:rPr>
              <a:t>Skilling/training subsidies</a:t>
            </a:r>
            <a:endParaRPr lang="en-US" sz="1050" dirty="0"/>
          </a:p>
        </p:txBody>
      </p:sp>
      <p:sp>
        <p:nvSpPr>
          <p:cNvPr id="33" name="Text 31"/>
          <p:cNvSpPr/>
          <p:nvPr/>
        </p:nvSpPr>
        <p:spPr>
          <a:xfrm>
            <a:off x="3418165" y="6623804"/>
            <a:ext cx="5103733" cy="215741"/>
          </a:xfrm>
          <a:prstGeom prst="rect">
            <a:avLst/>
          </a:prstGeom>
          <a:noFill/>
          <a:ln/>
        </p:spPr>
        <p:txBody>
          <a:bodyPr wrap="none" lIns="0" tIns="0" rIns="0" bIns="0" rtlCol="0" anchor="t"/>
          <a:lstStyle/>
          <a:p>
            <a:pPr marL="342900" indent="-342900" algn="l">
              <a:lnSpc>
                <a:spcPts val="1650"/>
              </a:lnSpc>
              <a:buSzPct val="100000"/>
              <a:buChar char="•"/>
            </a:pPr>
            <a:r>
              <a:rPr lang="en-US" sz="1050" dirty="0">
                <a:solidFill>
                  <a:srgbClr val="15213F"/>
                </a:solidFill>
                <a:latin typeface="Roboto" pitchFamily="34" charset="0"/>
                <a:ea typeface="Roboto" pitchFamily="34" charset="-122"/>
                <a:cs typeface="Roboto" pitchFamily="34" charset="-120"/>
              </a:rPr>
              <a:t>Electricity tax exemption</a:t>
            </a:r>
            <a:endParaRPr lang="en-US" sz="1050" dirty="0"/>
          </a:p>
        </p:txBody>
      </p:sp>
      <p:sp>
        <p:nvSpPr>
          <p:cNvPr id="34" name="Text 32"/>
          <p:cNvSpPr/>
          <p:nvPr/>
        </p:nvSpPr>
        <p:spPr>
          <a:xfrm>
            <a:off x="3418165" y="6879908"/>
            <a:ext cx="5103733" cy="215741"/>
          </a:xfrm>
          <a:prstGeom prst="rect">
            <a:avLst/>
          </a:prstGeom>
          <a:noFill/>
          <a:ln/>
        </p:spPr>
        <p:txBody>
          <a:bodyPr wrap="none" lIns="0" tIns="0" rIns="0" bIns="0" rtlCol="0" anchor="t"/>
          <a:lstStyle/>
          <a:p>
            <a:pPr marL="342900" indent="-342900" algn="l">
              <a:lnSpc>
                <a:spcPts val="1650"/>
              </a:lnSpc>
              <a:buSzPct val="100000"/>
              <a:buChar char="•"/>
            </a:pPr>
            <a:r>
              <a:rPr lang="en-US" sz="1050" dirty="0">
                <a:solidFill>
                  <a:srgbClr val="15213F"/>
                </a:solidFill>
                <a:latin typeface="Roboto" pitchFamily="34" charset="0"/>
                <a:ea typeface="Roboto" pitchFamily="34" charset="-122"/>
                <a:cs typeface="Roboto" pitchFamily="34" charset="-120"/>
              </a:rPr>
              <a:t>Green-building incentives</a:t>
            </a:r>
            <a:endParaRPr lang="en-US" sz="1050" dirty="0"/>
          </a:p>
        </p:txBody>
      </p:sp>
      <p:sp>
        <p:nvSpPr>
          <p:cNvPr id="35" name="Text 33"/>
          <p:cNvSpPr/>
          <p:nvPr/>
        </p:nvSpPr>
        <p:spPr>
          <a:xfrm>
            <a:off x="3418165" y="7136011"/>
            <a:ext cx="5103733" cy="215741"/>
          </a:xfrm>
          <a:prstGeom prst="rect">
            <a:avLst/>
          </a:prstGeom>
          <a:noFill/>
          <a:ln/>
        </p:spPr>
        <p:txBody>
          <a:bodyPr wrap="none" lIns="0" tIns="0" rIns="0" bIns="0" rtlCol="0" anchor="t"/>
          <a:lstStyle/>
          <a:p>
            <a:pPr marL="342900" indent="-342900" algn="l">
              <a:lnSpc>
                <a:spcPts val="1650"/>
              </a:lnSpc>
              <a:buSzPct val="100000"/>
              <a:buChar char="•"/>
            </a:pPr>
            <a:r>
              <a:rPr lang="en-US" sz="1050" dirty="0">
                <a:solidFill>
                  <a:srgbClr val="15213F"/>
                </a:solidFill>
                <a:latin typeface="Roboto" pitchFamily="34" charset="0"/>
                <a:ea typeface="Roboto" pitchFamily="34" charset="-122"/>
                <a:cs typeface="Roboto" pitchFamily="34" charset="-120"/>
              </a:rPr>
              <a:t>Women workforce incentives</a:t>
            </a:r>
            <a:endParaRPr lang="en-US" sz="1050" dirty="0"/>
          </a:p>
        </p:txBody>
      </p:sp>
      <p:sp>
        <p:nvSpPr>
          <p:cNvPr id="36" name="Text 34"/>
          <p:cNvSpPr/>
          <p:nvPr/>
        </p:nvSpPr>
        <p:spPr>
          <a:xfrm>
            <a:off x="3418165" y="7392114"/>
            <a:ext cx="5103733" cy="215741"/>
          </a:xfrm>
          <a:prstGeom prst="rect">
            <a:avLst/>
          </a:prstGeom>
          <a:noFill/>
          <a:ln/>
        </p:spPr>
        <p:txBody>
          <a:bodyPr wrap="none" lIns="0" tIns="0" rIns="0" bIns="0" rtlCol="0" anchor="t"/>
          <a:lstStyle/>
          <a:p>
            <a:pPr marL="342900" indent="-342900" algn="l">
              <a:lnSpc>
                <a:spcPts val="1650"/>
              </a:lnSpc>
              <a:buSzPct val="100000"/>
              <a:buChar char="•"/>
            </a:pPr>
            <a:r>
              <a:rPr lang="en-US" sz="1050" dirty="0">
                <a:solidFill>
                  <a:srgbClr val="15213F"/>
                </a:solidFill>
                <a:latin typeface="Roboto" pitchFamily="34" charset="0"/>
                <a:ea typeface="Roboto" pitchFamily="34" charset="-122"/>
                <a:cs typeface="Roboto" pitchFamily="34" charset="-120"/>
              </a:rPr>
              <a:t>Special GCC packages in IT corridors</a:t>
            </a:r>
            <a:endParaRPr lang="en-US" sz="1050" dirty="0"/>
          </a:p>
        </p:txBody>
      </p:sp>
      <p:sp>
        <p:nvSpPr>
          <p:cNvPr id="37" name="Text 35"/>
          <p:cNvSpPr/>
          <p:nvPr/>
        </p:nvSpPr>
        <p:spPr>
          <a:xfrm>
            <a:off x="8799314" y="6111597"/>
            <a:ext cx="5107543" cy="431483"/>
          </a:xfrm>
          <a:prstGeom prst="rect">
            <a:avLst/>
          </a:prstGeom>
          <a:noFill/>
          <a:ln/>
        </p:spPr>
        <p:txBody>
          <a:bodyPr wrap="square" lIns="0" tIns="0" rIns="0" bIns="0" rtlCol="0" anchor="t"/>
          <a:lstStyle/>
          <a:p>
            <a:pPr marL="0" indent="0" algn="l">
              <a:lnSpc>
                <a:spcPts val="1650"/>
              </a:lnSpc>
              <a:buNone/>
            </a:pPr>
            <a:r>
              <a:rPr lang="en-US" sz="1050" dirty="0">
                <a:solidFill>
                  <a:srgbClr val="15213F"/>
                </a:solidFill>
                <a:latin typeface="Roboto" pitchFamily="34" charset="0"/>
                <a:ea typeface="Roboto" pitchFamily="34" charset="-122"/>
                <a:cs typeface="Roboto" pitchFamily="34" charset="-120"/>
              </a:rPr>
              <a:t>Strong in </a:t>
            </a:r>
            <a:r>
              <a:rPr lang="en-US" sz="1050" b="1" dirty="0">
                <a:solidFill>
                  <a:srgbClr val="15213F"/>
                </a:solidFill>
                <a:latin typeface="Roboto" pitchFamily="34" charset="0"/>
                <a:ea typeface="Roboto" pitchFamily="34" charset="-122"/>
                <a:cs typeface="Roboto" pitchFamily="34" charset="-120"/>
              </a:rPr>
              <a:t>auto-tech, BFSI, SaaS, electronics, manufacturing-led GCCs</a:t>
            </a:r>
            <a:r>
              <a:rPr lang="en-US" sz="1050" dirty="0">
                <a:solidFill>
                  <a:srgbClr val="15213F"/>
                </a:solidFill>
                <a:latin typeface="Roboto" pitchFamily="34" charset="0"/>
                <a:ea typeface="Roboto" pitchFamily="34" charset="-122"/>
                <a:cs typeface="Roboto" pitchFamily="34" charset="-120"/>
              </a:rPr>
              <a:t>. Established ecosystem with diverse industry presence.</a:t>
            </a:r>
            <a:endParaRPr lang="en-US" sz="105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1">
    <p:spTree>
      <p:nvGrpSpPr>
        <p:cNvPr id="1" name=""/>
        <p:cNvGrpSpPr/>
        <p:nvPr/>
      </p:nvGrpSpPr>
      <p:grpSpPr>
        <a:xfrm>
          <a:off x="0" y="0"/>
          <a:ext cx="0" cy="0"/>
          <a:chOff x="0" y="0"/>
          <a:chExt cx="0" cy="0"/>
        </a:xfrm>
      </p:grpSpPr>
      <p:sp>
        <p:nvSpPr>
          <p:cNvPr id="2" name="Text 0"/>
          <p:cNvSpPr/>
          <p:nvPr/>
        </p:nvSpPr>
        <p:spPr>
          <a:xfrm>
            <a:off x="631150" y="619958"/>
            <a:ext cx="8587264" cy="457914"/>
          </a:xfrm>
          <a:prstGeom prst="rect">
            <a:avLst/>
          </a:prstGeom>
          <a:noFill/>
          <a:ln/>
        </p:spPr>
        <p:txBody>
          <a:bodyPr wrap="none" lIns="0" tIns="0" rIns="0" bIns="0" rtlCol="0" anchor="t"/>
          <a:lstStyle/>
          <a:p>
            <a:pPr marL="0" indent="0" algn="l">
              <a:lnSpc>
                <a:spcPts val="3600"/>
              </a:lnSpc>
              <a:buNone/>
            </a:pPr>
            <a:r>
              <a:rPr lang="en-US" sz="2850" dirty="0">
                <a:solidFill>
                  <a:srgbClr val="3257B8"/>
                </a:solidFill>
                <a:latin typeface="Roboto Slab" pitchFamily="34" charset="0"/>
                <a:ea typeface="Roboto Slab" pitchFamily="34" charset="-122"/>
                <a:cs typeface="Roboto Slab" pitchFamily="34" charset="-120"/>
              </a:rPr>
              <a:t>GCC Incentive: State/City Comparison (Continued)</a:t>
            </a:r>
            <a:endParaRPr lang="en-US" sz="2850" dirty="0"/>
          </a:p>
        </p:txBody>
      </p:sp>
      <p:sp>
        <p:nvSpPr>
          <p:cNvPr id="3" name="Shape 1"/>
          <p:cNvSpPr/>
          <p:nvPr/>
        </p:nvSpPr>
        <p:spPr>
          <a:xfrm>
            <a:off x="631150" y="1370886"/>
            <a:ext cx="13368099" cy="6245185"/>
          </a:xfrm>
          <a:prstGeom prst="roundRect">
            <a:avLst>
              <a:gd name="adj" fmla="val 352"/>
            </a:avLst>
          </a:prstGeom>
          <a:noFill/>
          <a:ln w="7620">
            <a:solidFill>
              <a:srgbClr val="000000">
                <a:alpha val="8000"/>
              </a:srgbClr>
            </a:solidFill>
            <a:prstDash val="solid"/>
          </a:ln>
        </p:spPr>
        <p:txBody>
          <a:bodyPr/>
          <a:lstStyle/>
          <a:p>
            <a:endParaRPr lang="en-US"/>
          </a:p>
        </p:txBody>
      </p:sp>
      <p:sp>
        <p:nvSpPr>
          <p:cNvPr id="4" name="Shape 2"/>
          <p:cNvSpPr/>
          <p:nvPr/>
        </p:nvSpPr>
        <p:spPr>
          <a:xfrm>
            <a:off x="638770" y="1378506"/>
            <a:ext cx="13352859" cy="425410"/>
          </a:xfrm>
          <a:prstGeom prst="rect">
            <a:avLst/>
          </a:prstGeom>
          <a:solidFill>
            <a:srgbClr val="FFFFFF">
              <a:alpha val="4000"/>
            </a:srgbClr>
          </a:solidFill>
          <a:ln/>
        </p:spPr>
        <p:txBody>
          <a:bodyPr/>
          <a:lstStyle/>
          <a:p>
            <a:endParaRPr lang="en-US"/>
          </a:p>
        </p:txBody>
      </p:sp>
      <p:sp>
        <p:nvSpPr>
          <p:cNvPr id="5" name="Text 3"/>
          <p:cNvSpPr/>
          <p:nvPr/>
        </p:nvSpPr>
        <p:spPr>
          <a:xfrm>
            <a:off x="785217" y="1473994"/>
            <a:ext cx="2373868" cy="234434"/>
          </a:xfrm>
          <a:prstGeom prst="rect">
            <a:avLst/>
          </a:prstGeom>
          <a:noFill/>
          <a:ln/>
        </p:spPr>
        <p:txBody>
          <a:bodyPr wrap="none" lIns="0" tIns="0" rIns="0" bIns="0" rtlCol="0" anchor="t"/>
          <a:lstStyle/>
          <a:p>
            <a:pPr marL="0" indent="0" algn="l">
              <a:lnSpc>
                <a:spcPts val="1800"/>
              </a:lnSpc>
              <a:buNone/>
            </a:pPr>
            <a:r>
              <a:rPr lang="en-US" sz="1150" b="1" dirty="0">
                <a:solidFill>
                  <a:srgbClr val="15213F"/>
                </a:solidFill>
                <a:latin typeface="Roboto" pitchFamily="34" charset="0"/>
                <a:ea typeface="Roboto" pitchFamily="34" charset="-122"/>
                <a:cs typeface="Roboto" pitchFamily="34" charset="-120"/>
              </a:rPr>
              <a:t>State / City</a:t>
            </a:r>
            <a:endParaRPr lang="en-US" sz="1150" dirty="0"/>
          </a:p>
        </p:txBody>
      </p:sp>
      <p:sp>
        <p:nvSpPr>
          <p:cNvPr id="6" name="Text 4"/>
          <p:cNvSpPr/>
          <p:nvPr/>
        </p:nvSpPr>
        <p:spPr>
          <a:xfrm>
            <a:off x="3459599" y="1473994"/>
            <a:ext cx="5040630" cy="234434"/>
          </a:xfrm>
          <a:prstGeom prst="rect">
            <a:avLst/>
          </a:prstGeom>
          <a:noFill/>
          <a:ln/>
        </p:spPr>
        <p:txBody>
          <a:bodyPr wrap="none" lIns="0" tIns="0" rIns="0" bIns="0" rtlCol="0" anchor="t"/>
          <a:lstStyle/>
          <a:p>
            <a:pPr marL="0" indent="0" algn="l">
              <a:lnSpc>
                <a:spcPts val="1800"/>
              </a:lnSpc>
              <a:buNone/>
            </a:pPr>
            <a:r>
              <a:rPr lang="en-US" sz="1150" b="1" dirty="0">
                <a:solidFill>
                  <a:srgbClr val="15213F"/>
                </a:solidFill>
                <a:latin typeface="Roboto" pitchFamily="34" charset="0"/>
                <a:ea typeface="Roboto" pitchFamily="34" charset="-122"/>
                <a:cs typeface="Roboto" pitchFamily="34" charset="-120"/>
              </a:rPr>
              <a:t>Key Incentives</a:t>
            </a:r>
            <a:endParaRPr lang="en-US" sz="1150" dirty="0"/>
          </a:p>
        </p:txBody>
      </p:sp>
      <p:sp>
        <p:nvSpPr>
          <p:cNvPr id="7" name="Text 5"/>
          <p:cNvSpPr/>
          <p:nvPr/>
        </p:nvSpPr>
        <p:spPr>
          <a:xfrm>
            <a:off x="8800743" y="1473994"/>
            <a:ext cx="5044440" cy="234434"/>
          </a:xfrm>
          <a:prstGeom prst="rect">
            <a:avLst/>
          </a:prstGeom>
          <a:noFill/>
          <a:ln/>
        </p:spPr>
        <p:txBody>
          <a:bodyPr wrap="none" lIns="0" tIns="0" rIns="0" bIns="0" rtlCol="0" anchor="t"/>
          <a:lstStyle/>
          <a:p>
            <a:pPr marL="0" indent="0" algn="l">
              <a:lnSpc>
                <a:spcPts val="1800"/>
              </a:lnSpc>
              <a:buNone/>
            </a:pPr>
            <a:r>
              <a:rPr lang="en-US" sz="1150" b="1" dirty="0">
                <a:solidFill>
                  <a:srgbClr val="15213F"/>
                </a:solidFill>
                <a:latin typeface="Roboto" pitchFamily="34" charset="0"/>
                <a:ea typeface="Roboto" pitchFamily="34" charset="-122"/>
                <a:cs typeface="Roboto" pitchFamily="34" charset="-120"/>
              </a:rPr>
              <a:t>Focus Areas / Strategic Positioning</a:t>
            </a:r>
            <a:endParaRPr lang="en-US" sz="1150" dirty="0"/>
          </a:p>
        </p:txBody>
      </p:sp>
      <p:sp>
        <p:nvSpPr>
          <p:cNvPr id="8" name="Shape 6"/>
          <p:cNvSpPr/>
          <p:nvPr/>
        </p:nvSpPr>
        <p:spPr>
          <a:xfrm>
            <a:off x="638770" y="1803916"/>
            <a:ext cx="13352859" cy="1494949"/>
          </a:xfrm>
          <a:prstGeom prst="rect">
            <a:avLst/>
          </a:prstGeom>
          <a:solidFill>
            <a:srgbClr val="000000">
              <a:alpha val="4000"/>
            </a:srgbClr>
          </a:solidFill>
          <a:ln/>
        </p:spPr>
        <p:txBody>
          <a:bodyPr/>
          <a:lstStyle/>
          <a:p>
            <a:endParaRPr lang="en-US"/>
          </a:p>
        </p:txBody>
      </p:sp>
      <p:sp>
        <p:nvSpPr>
          <p:cNvPr id="9" name="Text 7"/>
          <p:cNvSpPr/>
          <p:nvPr/>
        </p:nvSpPr>
        <p:spPr>
          <a:xfrm>
            <a:off x="785217" y="1899404"/>
            <a:ext cx="2373868" cy="234434"/>
          </a:xfrm>
          <a:prstGeom prst="rect">
            <a:avLst/>
          </a:prstGeom>
          <a:noFill/>
          <a:ln/>
        </p:spPr>
        <p:txBody>
          <a:bodyPr wrap="none" lIns="0" tIns="0" rIns="0" bIns="0" rtlCol="0" anchor="t"/>
          <a:lstStyle/>
          <a:p>
            <a:pPr marL="0" indent="0" algn="l">
              <a:lnSpc>
                <a:spcPts val="1800"/>
              </a:lnSpc>
              <a:buNone/>
            </a:pPr>
            <a:r>
              <a:rPr lang="en-US" sz="1150" b="1" dirty="0">
                <a:solidFill>
                  <a:srgbClr val="15213F"/>
                </a:solidFill>
                <a:latin typeface="Roboto" pitchFamily="34" charset="0"/>
                <a:ea typeface="Roboto" pitchFamily="34" charset="-122"/>
                <a:cs typeface="Roboto" pitchFamily="34" charset="-120"/>
              </a:rPr>
              <a:t>Maharashtra (Pune, Mumbai)</a:t>
            </a:r>
            <a:endParaRPr lang="en-US" sz="1150" dirty="0"/>
          </a:p>
        </p:txBody>
      </p:sp>
      <p:sp>
        <p:nvSpPr>
          <p:cNvPr id="10" name="Text 8"/>
          <p:cNvSpPr/>
          <p:nvPr/>
        </p:nvSpPr>
        <p:spPr>
          <a:xfrm>
            <a:off x="3459599" y="1899404"/>
            <a:ext cx="5040630" cy="234434"/>
          </a:xfrm>
          <a:prstGeom prst="rect">
            <a:avLst/>
          </a:prstGeom>
          <a:noFill/>
          <a:ln/>
        </p:spPr>
        <p:txBody>
          <a:bodyPr wrap="none" lIns="0" tIns="0" rIns="0" bIns="0" rtlCol="0" anchor="t"/>
          <a:lstStyle/>
          <a:p>
            <a:pPr marL="342900" indent="-342900" algn="l">
              <a:lnSpc>
                <a:spcPts val="1800"/>
              </a:lnSpc>
              <a:buSzPct val="100000"/>
              <a:buChar char="•"/>
            </a:pPr>
            <a:r>
              <a:rPr lang="en-US" sz="1150" dirty="0">
                <a:solidFill>
                  <a:srgbClr val="15213F"/>
                </a:solidFill>
                <a:latin typeface="Roboto" pitchFamily="34" charset="0"/>
                <a:ea typeface="Roboto" pitchFamily="34" charset="-122"/>
                <a:cs typeface="Roboto" pitchFamily="34" charset="-120"/>
              </a:rPr>
              <a:t>IT/ITES incentives</a:t>
            </a:r>
            <a:endParaRPr lang="en-US" sz="1150" dirty="0"/>
          </a:p>
        </p:txBody>
      </p:sp>
      <p:sp>
        <p:nvSpPr>
          <p:cNvPr id="11" name="Text 9"/>
          <p:cNvSpPr/>
          <p:nvPr/>
        </p:nvSpPr>
        <p:spPr>
          <a:xfrm>
            <a:off x="3459599" y="2177772"/>
            <a:ext cx="5040630" cy="234434"/>
          </a:xfrm>
          <a:prstGeom prst="rect">
            <a:avLst/>
          </a:prstGeom>
          <a:noFill/>
          <a:ln/>
        </p:spPr>
        <p:txBody>
          <a:bodyPr wrap="none" lIns="0" tIns="0" rIns="0" bIns="0" rtlCol="0" anchor="t"/>
          <a:lstStyle/>
          <a:p>
            <a:pPr marL="342900" indent="-342900" algn="l">
              <a:lnSpc>
                <a:spcPts val="1800"/>
              </a:lnSpc>
              <a:buSzPct val="100000"/>
              <a:buChar char="•"/>
            </a:pPr>
            <a:r>
              <a:rPr lang="en-US" sz="1150" dirty="0">
                <a:solidFill>
                  <a:srgbClr val="15213F"/>
                </a:solidFill>
                <a:latin typeface="Roboto" pitchFamily="34" charset="0"/>
                <a:ea typeface="Roboto" pitchFamily="34" charset="-122"/>
                <a:cs typeface="Roboto" pitchFamily="34" charset="-120"/>
              </a:rPr>
              <a:t>Stamp duty exemption</a:t>
            </a:r>
            <a:endParaRPr lang="en-US" sz="1150" dirty="0"/>
          </a:p>
        </p:txBody>
      </p:sp>
      <p:sp>
        <p:nvSpPr>
          <p:cNvPr id="12" name="Text 10"/>
          <p:cNvSpPr/>
          <p:nvPr/>
        </p:nvSpPr>
        <p:spPr>
          <a:xfrm>
            <a:off x="3459599" y="2456140"/>
            <a:ext cx="5040630" cy="234434"/>
          </a:xfrm>
          <a:prstGeom prst="rect">
            <a:avLst/>
          </a:prstGeom>
          <a:noFill/>
          <a:ln/>
        </p:spPr>
        <p:txBody>
          <a:bodyPr wrap="none" lIns="0" tIns="0" rIns="0" bIns="0" rtlCol="0" anchor="t"/>
          <a:lstStyle/>
          <a:p>
            <a:pPr marL="342900" indent="-342900" algn="l">
              <a:lnSpc>
                <a:spcPts val="1800"/>
              </a:lnSpc>
              <a:buSzPct val="100000"/>
              <a:buChar char="•"/>
            </a:pPr>
            <a:r>
              <a:rPr lang="en-US" sz="1150" dirty="0">
                <a:solidFill>
                  <a:srgbClr val="15213F"/>
                </a:solidFill>
                <a:latin typeface="Roboto" pitchFamily="34" charset="0"/>
                <a:ea typeface="Roboto" pitchFamily="34" charset="-122"/>
                <a:cs typeface="Roboto" pitchFamily="34" charset="-120"/>
              </a:rPr>
              <a:t>Employment incentives (skill/wage-linked)</a:t>
            </a:r>
            <a:endParaRPr lang="en-US" sz="1150" dirty="0"/>
          </a:p>
        </p:txBody>
      </p:sp>
      <p:sp>
        <p:nvSpPr>
          <p:cNvPr id="13" name="Text 11"/>
          <p:cNvSpPr/>
          <p:nvPr/>
        </p:nvSpPr>
        <p:spPr>
          <a:xfrm>
            <a:off x="3459599" y="2734508"/>
            <a:ext cx="5040630" cy="234434"/>
          </a:xfrm>
          <a:prstGeom prst="rect">
            <a:avLst/>
          </a:prstGeom>
          <a:noFill/>
          <a:ln/>
        </p:spPr>
        <p:txBody>
          <a:bodyPr wrap="none" lIns="0" tIns="0" rIns="0" bIns="0" rtlCol="0" anchor="t"/>
          <a:lstStyle/>
          <a:p>
            <a:pPr marL="342900" indent="-342900" algn="l">
              <a:lnSpc>
                <a:spcPts val="1800"/>
              </a:lnSpc>
              <a:buSzPct val="100000"/>
              <a:buChar char="•"/>
            </a:pPr>
            <a:r>
              <a:rPr lang="en-US" sz="1150" dirty="0">
                <a:solidFill>
                  <a:srgbClr val="15213F"/>
                </a:solidFill>
                <a:latin typeface="Roboto" pitchFamily="34" charset="0"/>
                <a:ea typeface="Roboto" pitchFamily="34" charset="-122"/>
                <a:cs typeface="Roboto" pitchFamily="34" charset="-120"/>
              </a:rPr>
              <a:t>Fintech &amp; BFSI innovation support</a:t>
            </a:r>
            <a:endParaRPr lang="en-US" sz="1150" dirty="0"/>
          </a:p>
        </p:txBody>
      </p:sp>
      <p:sp>
        <p:nvSpPr>
          <p:cNvPr id="14" name="Text 12"/>
          <p:cNvSpPr/>
          <p:nvPr/>
        </p:nvSpPr>
        <p:spPr>
          <a:xfrm>
            <a:off x="3459599" y="3012877"/>
            <a:ext cx="5040630" cy="234434"/>
          </a:xfrm>
          <a:prstGeom prst="rect">
            <a:avLst/>
          </a:prstGeom>
          <a:noFill/>
          <a:ln/>
        </p:spPr>
        <p:txBody>
          <a:bodyPr wrap="none" lIns="0" tIns="0" rIns="0" bIns="0" rtlCol="0" anchor="t"/>
          <a:lstStyle/>
          <a:p>
            <a:pPr marL="342900" indent="-342900" algn="l">
              <a:lnSpc>
                <a:spcPts val="1800"/>
              </a:lnSpc>
              <a:buSzPct val="100000"/>
              <a:buChar char="•"/>
            </a:pPr>
            <a:r>
              <a:rPr lang="en-US" sz="1150" dirty="0">
                <a:solidFill>
                  <a:srgbClr val="15213F"/>
                </a:solidFill>
                <a:latin typeface="Roboto" pitchFamily="34" charset="0"/>
                <a:ea typeface="Roboto" pitchFamily="34" charset="-122"/>
                <a:cs typeface="Roboto" pitchFamily="34" charset="-120"/>
              </a:rPr>
              <a:t>Government-built infrastructure</a:t>
            </a:r>
            <a:endParaRPr lang="en-US" sz="1150" dirty="0"/>
          </a:p>
        </p:txBody>
      </p:sp>
      <p:sp>
        <p:nvSpPr>
          <p:cNvPr id="15" name="Text 13"/>
          <p:cNvSpPr/>
          <p:nvPr/>
        </p:nvSpPr>
        <p:spPr>
          <a:xfrm>
            <a:off x="8800743" y="1899404"/>
            <a:ext cx="5044440" cy="468868"/>
          </a:xfrm>
          <a:prstGeom prst="rect">
            <a:avLst/>
          </a:prstGeom>
          <a:noFill/>
          <a:ln/>
        </p:spPr>
        <p:txBody>
          <a:bodyPr wrap="square" lIns="0" tIns="0" rIns="0" bIns="0" rtlCol="0" anchor="t"/>
          <a:lstStyle/>
          <a:p>
            <a:pPr marL="0" indent="0" algn="l">
              <a:lnSpc>
                <a:spcPts val="1800"/>
              </a:lnSpc>
              <a:buNone/>
            </a:pPr>
            <a:r>
              <a:rPr lang="en-US" sz="1150" dirty="0">
                <a:solidFill>
                  <a:srgbClr val="15213F"/>
                </a:solidFill>
                <a:latin typeface="Roboto" pitchFamily="34" charset="0"/>
                <a:ea typeface="Roboto" pitchFamily="34" charset="-122"/>
                <a:cs typeface="Roboto" pitchFamily="34" charset="-120"/>
              </a:rPr>
              <a:t>Top destination for </a:t>
            </a:r>
            <a:r>
              <a:rPr lang="en-US" sz="1150" b="1" dirty="0">
                <a:solidFill>
                  <a:srgbClr val="15213F"/>
                </a:solidFill>
                <a:latin typeface="Roboto" pitchFamily="34" charset="0"/>
                <a:ea typeface="Roboto" pitchFamily="34" charset="-122"/>
                <a:cs typeface="Roboto" pitchFamily="34" charset="-120"/>
              </a:rPr>
              <a:t>engineering R&amp;D, BFSI, fintech labs, automotive design</a:t>
            </a:r>
            <a:r>
              <a:rPr lang="en-US" sz="1150" dirty="0">
                <a:solidFill>
                  <a:srgbClr val="15213F"/>
                </a:solidFill>
                <a:latin typeface="Roboto" pitchFamily="34" charset="0"/>
                <a:ea typeface="Roboto" pitchFamily="34" charset="-122"/>
                <a:cs typeface="Roboto" pitchFamily="34" charset="-120"/>
              </a:rPr>
              <a:t>. GCC Policy 2025–2030 emphasizes innovation and digital transformation.</a:t>
            </a:r>
            <a:endParaRPr lang="en-US" sz="1150" dirty="0"/>
          </a:p>
        </p:txBody>
      </p:sp>
      <p:sp>
        <p:nvSpPr>
          <p:cNvPr id="16" name="Shape 14"/>
          <p:cNvSpPr/>
          <p:nvPr/>
        </p:nvSpPr>
        <p:spPr>
          <a:xfrm>
            <a:off x="638770" y="3298865"/>
            <a:ext cx="13352859" cy="1494949"/>
          </a:xfrm>
          <a:prstGeom prst="rect">
            <a:avLst/>
          </a:prstGeom>
          <a:solidFill>
            <a:srgbClr val="FFFFFF">
              <a:alpha val="4000"/>
            </a:srgbClr>
          </a:solidFill>
          <a:ln/>
        </p:spPr>
        <p:txBody>
          <a:bodyPr/>
          <a:lstStyle/>
          <a:p>
            <a:endParaRPr lang="en-US"/>
          </a:p>
        </p:txBody>
      </p:sp>
      <p:sp>
        <p:nvSpPr>
          <p:cNvPr id="17" name="Text 15"/>
          <p:cNvSpPr/>
          <p:nvPr/>
        </p:nvSpPr>
        <p:spPr>
          <a:xfrm>
            <a:off x="785217" y="3394353"/>
            <a:ext cx="2373868" cy="234434"/>
          </a:xfrm>
          <a:prstGeom prst="rect">
            <a:avLst/>
          </a:prstGeom>
          <a:noFill/>
          <a:ln/>
        </p:spPr>
        <p:txBody>
          <a:bodyPr wrap="none" lIns="0" tIns="0" rIns="0" bIns="0" rtlCol="0" anchor="t"/>
          <a:lstStyle/>
          <a:p>
            <a:pPr marL="0" indent="0" algn="l">
              <a:lnSpc>
                <a:spcPts val="1800"/>
              </a:lnSpc>
              <a:buNone/>
            </a:pPr>
            <a:r>
              <a:rPr lang="en-US" sz="1150" b="1" dirty="0">
                <a:solidFill>
                  <a:srgbClr val="15213F"/>
                </a:solidFill>
                <a:latin typeface="Roboto" pitchFamily="34" charset="0"/>
                <a:ea typeface="Roboto" pitchFamily="34" charset="-122"/>
                <a:cs typeface="Roboto" pitchFamily="34" charset="-120"/>
              </a:rPr>
              <a:t>Gujarat – GIFT City (IFSC)</a:t>
            </a:r>
            <a:endParaRPr lang="en-US" sz="1150" dirty="0"/>
          </a:p>
        </p:txBody>
      </p:sp>
      <p:sp>
        <p:nvSpPr>
          <p:cNvPr id="18" name="Text 16"/>
          <p:cNvSpPr/>
          <p:nvPr/>
        </p:nvSpPr>
        <p:spPr>
          <a:xfrm>
            <a:off x="3459599" y="3394353"/>
            <a:ext cx="5040630" cy="234434"/>
          </a:xfrm>
          <a:prstGeom prst="rect">
            <a:avLst/>
          </a:prstGeom>
          <a:noFill/>
          <a:ln/>
        </p:spPr>
        <p:txBody>
          <a:bodyPr wrap="none" lIns="0" tIns="0" rIns="0" bIns="0" rtlCol="0" anchor="t"/>
          <a:lstStyle/>
          <a:p>
            <a:pPr marL="342900" indent="-342900" algn="l">
              <a:lnSpc>
                <a:spcPts val="1800"/>
              </a:lnSpc>
              <a:buSzPct val="100000"/>
              <a:buChar char="•"/>
            </a:pPr>
            <a:r>
              <a:rPr lang="en-US" sz="1150" dirty="0">
                <a:solidFill>
                  <a:srgbClr val="15213F"/>
                </a:solidFill>
                <a:latin typeface="Roboto" pitchFamily="34" charset="0"/>
                <a:ea typeface="Roboto" pitchFamily="34" charset="-122"/>
                <a:cs typeface="Roboto" pitchFamily="34" charset="-120"/>
              </a:rPr>
              <a:t>10-year 100% tax holiday under Section 80LA</a:t>
            </a:r>
            <a:endParaRPr lang="en-US" sz="1150" dirty="0"/>
          </a:p>
        </p:txBody>
      </p:sp>
      <p:sp>
        <p:nvSpPr>
          <p:cNvPr id="19" name="Text 17"/>
          <p:cNvSpPr/>
          <p:nvPr/>
        </p:nvSpPr>
        <p:spPr>
          <a:xfrm>
            <a:off x="3459599" y="3672721"/>
            <a:ext cx="5040630" cy="234434"/>
          </a:xfrm>
          <a:prstGeom prst="rect">
            <a:avLst/>
          </a:prstGeom>
          <a:noFill/>
          <a:ln/>
        </p:spPr>
        <p:txBody>
          <a:bodyPr wrap="none" lIns="0" tIns="0" rIns="0" bIns="0" rtlCol="0" anchor="t"/>
          <a:lstStyle/>
          <a:p>
            <a:pPr marL="342900" indent="-342900" algn="l">
              <a:lnSpc>
                <a:spcPts val="1800"/>
              </a:lnSpc>
              <a:buSzPct val="100000"/>
              <a:buChar char="•"/>
            </a:pPr>
            <a:r>
              <a:rPr lang="en-US" sz="1150" dirty="0">
                <a:solidFill>
                  <a:srgbClr val="15213F"/>
                </a:solidFill>
                <a:latin typeface="Roboto" pitchFamily="34" charset="0"/>
                <a:ea typeface="Roboto" pitchFamily="34" charset="-122"/>
                <a:cs typeface="Roboto" pitchFamily="34" charset="-120"/>
              </a:rPr>
              <a:t>No GST for offshore services</a:t>
            </a:r>
            <a:endParaRPr lang="en-US" sz="1150" dirty="0"/>
          </a:p>
        </p:txBody>
      </p:sp>
      <p:sp>
        <p:nvSpPr>
          <p:cNvPr id="20" name="Text 18"/>
          <p:cNvSpPr/>
          <p:nvPr/>
        </p:nvSpPr>
        <p:spPr>
          <a:xfrm>
            <a:off x="3459599" y="3951089"/>
            <a:ext cx="5040630" cy="234434"/>
          </a:xfrm>
          <a:prstGeom prst="rect">
            <a:avLst/>
          </a:prstGeom>
          <a:noFill/>
          <a:ln/>
        </p:spPr>
        <p:txBody>
          <a:bodyPr wrap="none" lIns="0" tIns="0" rIns="0" bIns="0" rtlCol="0" anchor="t"/>
          <a:lstStyle/>
          <a:p>
            <a:pPr marL="342900" indent="-342900" algn="l">
              <a:lnSpc>
                <a:spcPts val="1800"/>
              </a:lnSpc>
              <a:buSzPct val="100000"/>
              <a:buChar char="•"/>
            </a:pPr>
            <a:r>
              <a:rPr lang="en-US" sz="1150" dirty="0">
                <a:solidFill>
                  <a:srgbClr val="15213F"/>
                </a:solidFill>
                <a:latin typeface="Roboto" pitchFamily="34" charset="0"/>
                <a:ea typeface="Roboto" pitchFamily="34" charset="-122"/>
                <a:cs typeface="Roboto" pitchFamily="34" charset="-120"/>
              </a:rPr>
              <a:t>Foreign currency flexibility</a:t>
            </a:r>
            <a:endParaRPr lang="en-US" sz="1150" dirty="0"/>
          </a:p>
        </p:txBody>
      </p:sp>
      <p:sp>
        <p:nvSpPr>
          <p:cNvPr id="21" name="Text 19"/>
          <p:cNvSpPr/>
          <p:nvPr/>
        </p:nvSpPr>
        <p:spPr>
          <a:xfrm>
            <a:off x="3459599" y="4229457"/>
            <a:ext cx="5040630" cy="234434"/>
          </a:xfrm>
          <a:prstGeom prst="rect">
            <a:avLst/>
          </a:prstGeom>
          <a:noFill/>
          <a:ln/>
        </p:spPr>
        <p:txBody>
          <a:bodyPr wrap="none" lIns="0" tIns="0" rIns="0" bIns="0" rtlCol="0" anchor="t"/>
          <a:lstStyle/>
          <a:p>
            <a:pPr marL="342900" indent="-342900" algn="l">
              <a:lnSpc>
                <a:spcPts val="1800"/>
              </a:lnSpc>
              <a:buSzPct val="100000"/>
              <a:buChar char="•"/>
            </a:pPr>
            <a:r>
              <a:rPr lang="en-US" sz="1150" dirty="0">
                <a:solidFill>
                  <a:srgbClr val="15213F"/>
                </a:solidFill>
                <a:latin typeface="Roboto" pitchFamily="34" charset="0"/>
                <a:ea typeface="Roboto" pitchFamily="34" charset="-122"/>
                <a:cs typeface="Roboto" pitchFamily="34" charset="-120"/>
              </a:rPr>
              <a:t>No STT, CTT, stamp duty</a:t>
            </a:r>
            <a:endParaRPr lang="en-US" sz="1150" dirty="0"/>
          </a:p>
        </p:txBody>
      </p:sp>
      <p:sp>
        <p:nvSpPr>
          <p:cNvPr id="22" name="Text 20"/>
          <p:cNvSpPr/>
          <p:nvPr/>
        </p:nvSpPr>
        <p:spPr>
          <a:xfrm>
            <a:off x="3459599" y="4507825"/>
            <a:ext cx="5040630" cy="234434"/>
          </a:xfrm>
          <a:prstGeom prst="rect">
            <a:avLst/>
          </a:prstGeom>
          <a:noFill/>
          <a:ln/>
        </p:spPr>
        <p:txBody>
          <a:bodyPr wrap="none" lIns="0" tIns="0" rIns="0" bIns="0" rtlCol="0" anchor="t"/>
          <a:lstStyle/>
          <a:p>
            <a:pPr marL="342900" indent="-342900" algn="l">
              <a:lnSpc>
                <a:spcPts val="1800"/>
              </a:lnSpc>
              <a:buSzPct val="100000"/>
              <a:buChar char="•"/>
            </a:pPr>
            <a:r>
              <a:rPr lang="en-US" sz="1150" dirty="0">
                <a:solidFill>
                  <a:srgbClr val="15213F"/>
                </a:solidFill>
                <a:latin typeface="Roboto" pitchFamily="34" charset="0"/>
                <a:ea typeface="Roboto" pitchFamily="34" charset="-122"/>
                <a:cs typeface="Roboto" pitchFamily="34" charset="-120"/>
              </a:rPr>
              <a:t>Global workforce mobility</a:t>
            </a:r>
            <a:endParaRPr lang="en-US" sz="1150" dirty="0"/>
          </a:p>
        </p:txBody>
      </p:sp>
      <p:sp>
        <p:nvSpPr>
          <p:cNvPr id="23" name="Text 21"/>
          <p:cNvSpPr/>
          <p:nvPr/>
        </p:nvSpPr>
        <p:spPr>
          <a:xfrm>
            <a:off x="8800743" y="3394353"/>
            <a:ext cx="5044440" cy="703302"/>
          </a:xfrm>
          <a:prstGeom prst="rect">
            <a:avLst/>
          </a:prstGeom>
          <a:noFill/>
          <a:ln/>
        </p:spPr>
        <p:txBody>
          <a:bodyPr wrap="square" lIns="0" tIns="0" rIns="0" bIns="0" rtlCol="0" anchor="t"/>
          <a:lstStyle/>
          <a:p>
            <a:pPr marL="0" indent="0" algn="l">
              <a:lnSpc>
                <a:spcPts val="1800"/>
              </a:lnSpc>
              <a:buNone/>
            </a:pPr>
            <a:r>
              <a:rPr lang="en-US" sz="1150" dirty="0">
                <a:solidFill>
                  <a:srgbClr val="15213F"/>
                </a:solidFill>
                <a:latin typeface="Roboto" pitchFamily="34" charset="0"/>
                <a:ea typeface="Roboto" pitchFamily="34" charset="-122"/>
                <a:cs typeface="Roboto" pitchFamily="34" charset="-120"/>
              </a:rPr>
              <a:t>India's fastest-growing </a:t>
            </a:r>
            <a:r>
              <a:rPr lang="en-US" sz="1150" b="1" dirty="0">
                <a:solidFill>
                  <a:srgbClr val="15213F"/>
                </a:solidFill>
                <a:latin typeface="Roboto" pitchFamily="34" charset="0"/>
                <a:ea typeface="Roboto" pitchFamily="34" charset="-122"/>
                <a:cs typeface="Roboto" pitchFamily="34" charset="-120"/>
              </a:rPr>
              <a:t>financial services GCC hub</a:t>
            </a:r>
            <a:r>
              <a:rPr lang="en-US" sz="1150" dirty="0">
                <a:solidFill>
                  <a:srgbClr val="15213F"/>
                </a:solidFill>
                <a:latin typeface="Roboto" pitchFamily="34" charset="0"/>
                <a:ea typeface="Roboto" pitchFamily="34" charset="-122"/>
                <a:cs typeface="Roboto" pitchFamily="34" charset="-120"/>
              </a:rPr>
              <a:t>: banking, insurance, trading, fund management. </a:t>
            </a:r>
            <a:r>
              <a:rPr lang="en-US" sz="1150" b="1" dirty="0">
                <a:solidFill>
                  <a:srgbClr val="15213F"/>
                </a:solidFill>
                <a:latin typeface="Roboto" pitchFamily="34" charset="0"/>
                <a:ea typeface="Roboto" pitchFamily="34" charset="-122"/>
                <a:cs typeface="Roboto" pitchFamily="34" charset="-120"/>
              </a:rPr>
              <a:t>GCC Policy 2025–2030</a:t>
            </a:r>
            <a:r>
              <a:rPr lang="en-US" sz="1150" dirty="0">
                <a:solidFill>
                  <a:srgbClr val="15213F"/>
                </a:solidFill>
                <a:latin typeface="Roboto" pitchFamily="34" charset="0"/>
                <a:ea typeface="Roboto" pitchFamily="34" charset="-122"/>
                <a:cs typeface="Roboto" pitchFamily="34" charset="-120"/>
              </a:rPr>
              <a:t> with world-class regulatory framework.</a:t>
            </a:r>
            <a:endParaRPr lang="en-US" sz="1150" dirty="0"/>
          </a:p>
        </p:txBody>
      </p:sp>
      <p:sp>
        <p:nvSpPr>
          <p:cNvPr id="24" name="Shape 22"/>
          <p:cNvSpPr/>
          <p:nvPr/>
        </p:nvSpPr>
        <p:spPr>
          <a:xfrm>
            <a:off x="638770" y="4793813"/>
            <a:ext cx="13352859" cy="938213"/>
          </a:xfrm>
          <a:prstGeom prst="rect">
            <a:avLst/>
          </a:prstGeom>
          <a:solidFill>
            <a:srgbClr val="000000">
              <a:alpha val="4000"/>
            </a:srgbClr>
          </a:solidFill>
          <a:ln/>
        </p:spPr>
        <p:txBody>
          <a:bodyPr/>
          <a:lstStyle/>
          <a:p>
            <a:endParaRPr lang="en-US"/>
          </a:p>
        </p:txBody>
      </p:sp>
      <p:sp>
        <p:nvSpPr>
          <p:cNvPr id="25" name="Text 23"/>
          <p:cNvSpPr/>
          <p:nvPr/>
        </p:nvSpPr>
        <p:spPr>
          <a:xfrm>
            <a:off x="785217" y="4889302"/>
            <a:ext cx="2373868" cy="234434"/>
          </a:xfrm>
          <a:prstGeom prst="rect">
            <a:avLst/>
          </a:prstGeom>
          <a:noFill/>
          <a:ln/>
        </p:spPr>
        <p:txBody>
          <a:bodyPr wrap="none" lIns="0" tIns="0" rIns="0" bIns="0" rtlCol="0" anchor="t"/>
          <a:lstStyle/>
          <a:p>
            <a:pPr marL="0" indent="0" algn="l">
              <a:lnSpc>
                <a:spcPts val="1800"/>
              </a:lnSpc>
              <a:buNone/>
            </a:pPr>
            <a:r>
              <a:rPr lang="en-US" sz="1150" b="1" dirty="0">
                <a:solidFill>
                  <a:srgbClr val="15213F"/>
                </a:solidFill>
                <a:latin typeface="Roboto" pitchFamily="34" charset="0"/>
                <a:ea typeface="Roboto" pitchFamily="34" charset="-122"/>
                <a:cs typeface="Roboto" pitchFamily="34" charset="-120"/>
              </a:rPr>
              <a:t>Uttar Pradesh (Noida)</a:t>
            </a:r>
            <a:endParaRPr lang="en-US" sz="1150" dirty="0"/>
          </a:p>
        </p:txBody>
      </p:sp>
      <p:sp>
        <p:nvSpPr>
          <p:cNvPr id="26" name="Text 24"/>
          <p:cNvSpPr/>
          <p:nvPr/>
        </p:nvSpPr>
        <p:spPr>
          <a:xfrm>
            <a:off x="3459599" y="4889302"/>
            <a:ext cx="5040630" cy="234434"/>
          </a:xfrm>
          <a:prstGeom prst="rect">
            <a:avLst/>
          </a:prstGeom>
          <a:noFill/>
          <a:ln/>
        </p:spPr>
        <p:txBody>
          <a:bodyPr wrap="none" lIns="0" tIns="0" rIns="0" bIns="0" rtlCol="0" anchor="t"/>
          <a:lstStyle/>
          <a:p>
            <a:pPr marL="342900" indent="-342900" algn="l">
              <a:lnSpc>
                <a:spcPts val="1800"/>
              </a:lnSpc>
              <a:buSzPct val="100000"/>
              <a:buChar char="•"/>
            </a:pPr>
            <a:r>
              <a:rPr lang="en-US" sz="1150" dirty="0">
                <a:solidFill>
                  <a:srgbClr val="15213F"/>
                </a:solidFill>
                <a:latin typeface="Roboto" pitchFamily="34" charset="0"/>
                <a:ea typeface="Roboto" pitchFamily="34" charset="-122"/>
                <a:cs typeface="Roboto" pitchFamily="34" charset="-120"/>
              </a:rPr>
              <a:t>Capital subsidies</a:t>
            </a:r>
            <a:endParaRPr lang="en-US" sz="1150" dirty="0"/>
          </a:p>
        </p:txBody>
      </p:sp>
      <p:sp>
        <p:nvSpPr>
          <p:cNvPr id="27" name="Text 25"/>
          <p:cNvSpPr/>
          <p:nvPr/>
        </p:nvSpPr>
        <p:spPr>
          <a:xfrm>
            <a:off x="3459599" y="5167670"/>
            <a:ext cx="5040630" cy="234434"/>
          </a:xfrm>
          <a:prstGeom prst="rect">
            <a:avLst/>
          </a:prstGeom>
          <a:noFill/>
          <a:ln/>
        </p:spPr>
        <p:txBody>
          <a:bodyPr wrap="none" lIns="0" tIns="0" rIns="0" bIns="0" rtlCol="0" anchor="t"/>
          <a:lstStyle/>
          <a:p>
            <a:pPr marL="342900" indent="-342900" algn="l">
              <a:lnSpc>
                <a:spcPts val="1800"/>
              </a:lnSpc>
              <a:buSzPct val="100000"/>
              <a:buChar char="•"/>
            </a:pPr>
            <a:r>
              <a:rPr lang="en-US" sz="1150" dirty="0">
                <a:solidFill>
                  <a:srgbClr val="15213F"/>
                </a:solidFill>
                <a:latin typeface="Roboto" pitchFamily="34" charset="0"/>
                <a:ea typeface="Roboto" pitchFamily="34" charset="-122"/>
                <a:cs typeface="Roboto" pitchFamily="34" charset="-120"/>
              </a:rPr>
              <a:t>100% stamp duty exemption</a:t>
            </a:r>
            <a:endParaRPr lang="en-US" sz="1150" dirty="0"/>
          </a:p>
        </p:txBody>
      </p:sp>
      <p:sp>
        <p:nvSpPr>
          <p:cNvPr id="28" name="Text 26"/>
          <p:cNvSpPr/>
          <p:nvPr/>
        </p:nvSpPr>
        <p:spPr>
          <a:xfrm>
            <a:off x="3459599" y="5446038"/>
            <a:ext cx="5040630" cy="234434"/>
          </a:xfrm>
          <a:prstGeom prst="rect">
            <a:avLst/>
          </a:prstGeom>
          <a:noFill/>
          <a:ln/>
        </p:spPr>
        <p:txBody>
          <a:bodyPr wrap="none" lIns="0" tIns="0" rIns="0" bIns="0" rtlCol="0" anchor="t"/>
          <a:lstStyle/>
          <a:p>
            <a:pPr marL="342900" indent="-342900" algn="l">
              <a:lnSpc>
                <a:spcPts val="1800"/>
              </a:lnSpc>
              <a:buSzPct val="100000"/>
              <a:buChar char="•"/>
            </a:pPr>
            <a:r>
              <a:rPr lang="en-US" sz="1150" dirty="0">
                <a:solidFill>
                  <a:srgbClr val="15213F"/>
                </a:solidFill>
                <a:latin typeface="Roboto" pitchFamily="34" charset="0"/>
                <a:ea typeface="Roboto" pitchFamily="34" charset="-122"/>
                <a:cs typeface="Roboto" pitchFamily="34" charset="-120"/>
              </a:rPr>
              <a:t>Extra incentives for large IT parks</a:t>
            </a:r>
            <a:endParaRPr lang="en-US" sz="1150" dirty="0"/>
          </a:p>
        </p:txBody>
      </p:sp>
      <p:sp>
        <p:nvSpPr>
          <p:cNvPr id="29" name="Text 27"/>
          <p:cNvSpPr/>
          <p:nvPr/>
        </p:nvSpPr>
        <p:spPr>
          <a:xfrm>
            <a:off x="8800743" y="4889302"/>
            <a:ext cx="5044440" cy="468868"/>
          </a:xfrm>
          <a:prstGeom prst="rect">
            <a:avLst/>
          </a:prstGeom>
          <a:noFill/>
          <a:ln/>
        </p:spPr>
        <p:txBody>
          <a:bodyPr wrap="square" lIns="0" tIns="0" rIns="0" bIns="0" rtlCol="0" anchor="t"/>
          <a:lstStyle/>
          <a:p>
            <a:pPr marL="0" indent="0" algn="l">
              <a:lnSpc>
                <a:spcPts val="1800"/>
              </a:lnSpc>
              <a:buNone/>
            </a:pPr>
            <a:r>
              <a:rPr lang="en-US" sz="1150" dirty="0">
                <a:solidFill>
                  <a:srgbClr val="15213F"/>
                </a:solidFill>
                <a:latin typeface="Roboto" pitchFamily="34" charset="0"/>
                <a:ea typeface="Roboto" pitchFamily="34" charset="-122"/>
                <a:cs typeface="Roboto" pitchFamily="34" charset="-120"/>
              </a:rPr>
              <a:t>IT/ITES, gaming, telecom, digital operations GCCs. Proximity to NCR with cost advantages.</a:t>
            </a:r>
            <a:endParaRPr lang="en-US" sz="1150" dirty="0"/>
          </a:p>
        </p:txBody>
      </p:sp>
      <p:sp>
        <p:nvSpPr>
          <p:cNvPr id="30" name="Shape 28"/>
          <p:cNvSpPr/>
          <p:nvPr/>
        </p:nvSpPr>
        <p:spPr>
          <a:xfrm>
            <a:off x="638770" y="5732026"/>
            <a:ext cx="13352859" cy="938213"/>
          </a:xfrm>
          <a:prstGeom prst="rect">
            <a:avLst/>
          </a:prstGeom>
          <a:solidFill>
            <a:srgbClr val="FFFFFF">
              <a:alpha val="4000"/>
            </a:srgbClr>
          </a:solidFill>
          <a:ln/>
        </p:spPr>
        <p:txBody>
          <a:bodyPr/>
          <a:lstStyle/>
          <a:p>
            <a:endParaRPr lang="en-US"/>
          </a:p>
        </p:txBody>
      </p:sp>
      <p:sp>
        <p:nvSpPr>
          <p:cNvPr id="31" name="Text 29"/>
          <p:cNvSpPr/>
          <p:nvPr/>
        </p:nvSpPr>
        <p:spPr>
          <a:xfrm>
            <a:off x="785217" y="5827514"/>
            <a:ext cx="2373868" cy="234434"/>
          </a:xfrm>
          <a:prstGeom prst="rect">
            <a:avLst/>
          </a:prstGeom>
          <a:noFill/>
          <a:ln/>
        </p:spPr>
        <p:txBody>
          <a:bodyPr wrap="none" lIns="0" tIns="0" rIns="0" bIns="0" rtlCol="0" anchor="t"/>
          <a:lstStyle/>
          <a:p>
            <a:pPr marL="0" indent="0" algn="l">
              <a:lnSpc>
                <a:spcPts val="1800"/>
              </a:lnSpc>
              <a:buNone/>
            </a:pPr>
            <a:r>
              <a:rPr lang="en-US" sz="1150" b="1" dirty="0">
                <a:solidFill>
                  <a:srgbClr val="15213F"/>
                </a:solidFill>
                <a:latin typeface="Roboto" pitchFamily="34" charset="0"/>
                <a:ea typeface="Roboto" pitchFamily="34" charset="-122"/>
                <a:cs typeface="Roboto" pitchFamily="34" charset="-120"/>
              </a:rPr>
              <a:t>Haryana (Gurugram)</a:t>
            </a:r>
            <a:endParaRPr lang="en-US" sz="1150" dirty="0"/>
          </a:p>
        </p:txBody>
      </p:sp>
      <p:sp>
        <p:nvSpPr>
          <p:cNvPr id="32" name="Text 30"/>
          <p:cNvSpPr/>
          <p:nvPr/>
        </p:nvSpPr>
        <p:spPr>
          <a:xfrm>
            <a:off x="3459599" y="5827514"/>
            <a:ext cx="5040630" cy="234434"/>
          </a:xfrm>
          <a:prstGeom prst="rect">
            <a:avLst/>
          </a:prstGeom>
          <a:noFill/>
          <a:ln/>
        </p:spPr>
        <p:txBody>
          <a:bodyPr wrap="none" lIns="0" tIns="0" rIns="0" bIns="0" rtlCol="0" anchor="t"/>
          <a:lstStyle/>
          <a:p>
            <a:pPr marL="342900" indent="-342900" algn="l">
              <a:lnSpc>
                <a:spcPts val="1800"/>
              </a:lnSpc>
              <a:buSzPct val="100000"/>
              <a:buChar char="•"/>
            </a:pPr>
            <a:r>
              <a:rPr lang="en-US" sz="1150" dirty="0">
                <a:solidFill>
                  <a:srgbClr val="15213F"/>
                </a:solidFill>
                <a:latin typeface="Roboto" pitchFamily="34" charset="0"/>
                <a:ea typeface="Roboto" pitchFamily="34" charset="-122"/>
                <a:cs typeface="Roboto" pitchFamily="34" charset="-120"/>
              </a:rPr>
              <a:t>IT/ITES incentives</a:t>
            </a:r>
            <a:endParaRPr lang="en-US" sz="1150" dirty="0"/>
          </a:p>
        </p:txBody>
      </p:sp>
      <p:sp>
        <p:nvSpPr>
          <p:cNvPr id="33" name="Text 31"/>
          <p:cNvSpPr/>
          <p:nvPr/>
        </p:nvSpPr>
        <p:spPr>
          <a:xfrm>
            <a:off x="3459599" y="6105882"/>
            <a:ext cx="5040630" cy="234434"/>
          </a:xfrm>
          <a:prstGeom prst="rect">
            <a:avLst/>
          </a:prstGeom>
          <a:noFill/>
          <a:ln/>
        </p:spPr>
        <p:txBody>
          <a:bodyPr wrap="none" lIns="0" tIns="0" rIns="0" bIns="0" rtlCol="0" anchor="t"/>
          <a:lstStyle/>
          <a:p>
            <a:pPr marL="342900" indent="-342900" algn="l">
              <a:lnSpc>
                <a:spcPts val="1800"/>
              </a:lnSpc>
              <a:buSzPct val="100000"/>
              <a:buChar char="•"/>
            </a:pPr>
            <a:r>
              <a:rPr lang="en-US" sz="1150" dirty="0">
                <a:solidFill>
                  <a:srgbClr val="15213F"/>
                </a:solidFill>
                <a:latin typeface="Roboto" pitchFamily="34" charset="0"/>
                <a:ea typeface="Roboto" pitchFamily="34" charset="-122"/>
                <a:cs typeface="Roboto" pitchFamily="34" charset="-120"/>
              </a:rPr>
              <a:t>Night-shift permissions for women</a:t>
            </a:r>
            <a:endParaRPr lang="en-US" sz="1150" dirty="0"/>
          </a:p>
        </p:txBody>
      </p:sp>
      <p:sp>
        <p:nvSpPr>
          <p:cNvPr id="34" name="Text 32"/>
          <p:cNvSpPr/>
          <p:nvPr/>
        </p:nvSpPr>
        <p:spPr>
          <a:xfrm>
            <a:off x="3459599" y="6384250"/>
            <a:ext cx="5040630" cy="234434"/>
          </a:xfrm>
          <a:prstGeom prst="rect">
            <a:avLst/>
          </a:prstGeom>
          <a:noFill/>
          <a:ln/>
        </p:spPr>
        <p:txBody>
          <a:bodyPr wrap="none" lIns="0" tIns="0" rIns="0" bIns="0" rtlCol="0" anchor="t"/>
          <a:lstStyle/>
          <a:p>
            <a:pPr marL="342900" indent="-342900" algn="l">
              <a:lnSpc>
                <a:spcPts val="1800"/>
              </a:lnSpc>
              <a:buSzPct val="100000"/>
              <a:buChar char="•"/>
            </a:pPr>
            <a:r>
              <a:rPr lang="en-US" sz="1150" dirty="0">
                <a:solidFill>
                  <a:srgbClr val="15213F"/>
                </a:solidFill>
                <a:latin typeface="Roboto" pitchFamily="34" charset="0"/>
                <a:ea typeface="Roboto" pitchFamily="34" charset="-122"/>
                <a:cs typeface="Roboto" pitchFamily="34" charset="-120"/>
              </a:rPr>
              <a:t>Rental / building subsidies</a:t>
            </a:r>
            <a:endParaRPr lang="en-US" sz="1150" dirty="0"/>
          </a:p>
        </p:txBody>
      </p:sp>
      <p:sp>
        <p:nvSpPr>
          <p:cNvPr id="35" name="Text 33"/>
          <p:cNvSpPr/>
          <p:nvPr/>
        </p:nvSpPr>
        <p:spPr>
          <a:xfrm>
            <a:off x="8800743" y="5827514"/>
            <a:ext cx="5044440" cy="468868"/>
          </a:xfrm>
          <a:prstGeom prst="rect">
            <a:avLst/>
          </a:prstGeom>
          <a:noFill/>
          <a:ln/>
        </p:spPr>
        <p:txBody>
          <a:bodyPr wrap="square" lIns="0" tIns="0" rIns="0" bIns="0" rtlCol="0" anchor="t"/>
          <a:lstStyle/>
          <a:p>
            <a:pPr marL="0" indent="0" algn="l">
              <a:lnSpc>
                <a:spcPts val="1800"/>
              </a:lnSpc>
              <a:buNone/>
            </a:pPr>
            <a:r>
              <a:rPr lang="en-US" sz="1150" dirty="0">
                <a:solidFill>
                  <a:srgbClr val="15213F"/>
                </a:solidFill>
                <a:latin typeface="Roboto" pitchFamily="34" charset="0"/>
                <a:ea typeface="Roboto" pitchFamily="34" charset="-122"/>
                <a:cs typeface="Roboto" pitchFamily="34" charset="-120"/>
              </a:rPr>
              <a:t>GCC focus on </a:t>
            </a:r>
            <a:r>
              <a:rPr lang="en-US" sz="1150" b="1" dirty="0">
                <a:solidFill>
                  <a:srgbClr val="15213F"/>
                </a:solidFill>
                <a:latin typeface="Roboto" pitchFamily="34" charset="0"/>
                <a:ea typeface="Roboto" pitchFamily="34" charset="-122"/>
                <a:cs typeface="Roboto" pitchFamily="34" charset="-120"/>
              </a:rPr>
              <a:t>BFSI, enterprise tech, digital ops, consulting support</a:t>
            </a:r>
            <a:r>
              <a:rPr lang="en-US" sz="1150" dirty="0">
                <a:solidFill>
                  <a:srgbClr val="15213F"/>
                </a:solidFill>
                <a:latin typeface="Roboto" pitchFamily="34" charset="0"/>
                <a:ea typeface="Roboto" pitchFamily="34" charset="-122"/>
                <a:cs typeface="Roboto" pitchFamily="34" charset="-120"/>
              </a:rPr>
              <a:t>. Part of NCR ecosystem with strong connectivity.</a:t>
            </a:r>
            <a:endParaRPr lang="en-US" sz="1150" dirty="0"/>
          </a:p>
        </p:txBody>
      </p:sp>
      <p:sp>
        <p:nvSpPr>
          <p:cNvPr id="36" name="Shape 34"/>
          <p:cNvSpPr/>
          <p:nvPr/>
        </p:nvSpPr>
        <p:spPr>
          <a:xfrm>
            <a:off x="638770" y="6670238"/>
            <a:ext cx="13352859" cy="938213"/>
          </a:xfrm>
          <a:prstGeom prst="rect">
            <a:avLst/>
          </a:prstGeom>
          <a:solidFill>
            <a:srgbClr val="000000">
              <a:alpha val="4000"/>
            </a:srgbClr>
          </a:solidFill>
          <a:ln/>
        </p:spPr>
        <p:txBody>
          <a:bodyPr/>
          <a:lstStyle/>
          <a:p>
            <a:endParaRPr lang="en-US"/>
          </a:p>
        </p:txBody>
      </p:sp>
      <p:sp>
        <p:nvSpPr>
          <p:cNvPr id="37" name="Text 35"/>
          <p:cNvSpPr/>
          <p:nvPr/>
        </p:nvSpPr>
        <p:spPr>
          <a:xfrm>
            <a:off x="785217" y="6765727"/>
            <a:ext cx="2373868" cy="234434"/>
          </a:xfrm>
          <a:prstGeom prst="rect">
            <a:avLst/>
          </a:prstGeom>
          <a:noFill/>
          <a:ln/>
        </p:spPr>
        <p:txBody>
          <a:bodyPr wrap="none" lIns="0" tIns="0" rIns="0" bIns="0" rtlCol="0" anchor="t"/>
          <a:lstStyle/>
          <a:p>
            <a:pPr marL="0" indent="0" algn="l">
              <a:lnSpc>
                <a:spcPts val="1800"/>
              </a:lnSpc>
              <a:buNone/>
            </a:pPr>
            <a:r>
              <a:rPr lang="en-US" sz="1150" b="1" dirty="0">
                <a:solidFill>
                  <a:srgbClr val="15213F"/>
                </a:solidFill>
                <a:latin typeface="Roboto" pitchFamily="34" charset="0"/>
                <a:ea typeface="Roboto" pitchFamily="34" charset="-122"/>
                <a:cs typeface="Roboto" pitchFamily="34" charset="-120"/>
              </a:rPr>
              <a:t>Andhra Pradesh</a:t>
            </a:r>
            <a:endParaRPr lang="en-US" sz="1150" dirty="0"/>
          </a:p>
        </p:txBody>
      </p:sp>
      <p:sp>
        <p:nvSpPr>
          <p:cNvPr id="38" name="Text 36"/>
          <p:cNvSpPr/>
          <p:nvPr/>
        </p:nvSpPr>
        <p:spPr>
          <a:xfrm>
            <a:off x="3459599" y="6765727"/>
            <a:ext cx="5040630" cy="234434"/>
          </a:xfrm>
          <a:prstGeom prst="rect">
            <a:avLst/>
          </a:prstGeom>
          <a:noFill/>
          <a:ln/>
        </p:spPr>
        <p:txBody>
          <a:bodyPr wrap="none" lIns="0" tIns="0" rIns="0" bIns="0" rtlCol="0" anchor="t"/>
          <a:lstStyle/>
          <a:p>
            <a:pPr marL="342900" indent="-342900" algn="l">
              <a:lnSpc>
                <a:spcPts val="1800"/>
              </a:lnSpc>
              <a:buSzPct val="100000"/>
              <a:buChar char="•"/>
            </a:pPr>
            <a:r>
              <a:rPr lang="en-US" sz="1150" dirty="0">
                <a:solidFill>
                  <a:srgbClr val="15213F"/>
                </a:solidFill>
                <a:latin typeface="Roboto" pitchFamily="34" charset="0"/>
                <a:ea typeface="Roboto" pitchFamily="34" charset="-122"/>
                <a:cs typeface="Roboto" pitchFamily="34" charset="-120"/>
              </a:rPr>
              <a:t>Training cost reimbursement</a:t>
            </a:r>
            <a:endParaRPr lang="en-US" sz="1150" dirty="0"/>
          </a:p>
        </p:txBody>
      </p:sp>
      <p:sp>
        <p:nvSpPr>
          <p:cNvPr id="39" name="Text 37"/>
          <p:cNvSpPr/>
          <p:nvPr/>
        </p:nvSpPr>
        <p:spPr>
          <a:xfrm>
            <a:off x="3459599" y="7044095"/>
            <a:ext cx="5040630" cy="234434"/>
          </a:xfrm>
          <a:prstGeom prst="rect">
            <a:avLst/>
          </a:prstGeom>
          <a:noFill/>
          <a:ln/>
        </p:spPr>
        <p:txBody>
          <a:bodyPr wrap="none" lIns="0" tIns="0" rIns="0" bIns="0" rtlCol="0" anchor="t"/>
          <a:lstStyle/>
          <a:p>
            <a:pPr marL="342900" indent="-342900" algn="l">
              <a:lnSpc>
                <a:spcPts val="1800"/>
              </a:lnSpc>
              <a:buSzPct val="100000"/>
              <a:buChar char="•"/>
            </a:pPr>
            <a:r>
              <a:rPr lang="en-US" sz="1150" dirty="0">
                <a:solidFill>
                  <a:srgbClr val="15213F"/>
                </a:solidFill>
                <a:latin typeface="Roboto" pitchFamily="34" charset="0"/>
                <a:ea typeface="Roboto" pitchFamily="34" charset="-122"/>
                <a:cs typeface="Roboto" pitchFamily="34" charset="-120"/>
              </a:rPr>
              <a:t>Power tariff incentives</a:t>
            </a:r>
            <a:endParaRPr lang="en-US" sz="1150" dirty="0"/>
          </a:p>
        </p:txBody>
      </p:sp>
      <p:sp>
        <p:nvSpPr>
          <p:cNvPr id="40" name="Text 38"/>
          <p:cNvSpPr/>
          <p:nvPr/>
        </p:nvSpPr>
        <p:spPr>
          <a:xfrm>
            <a:off x="3459599" y="7322463"/>
            <a:ext cx="5040630" cy="234434"/>
          </a:xfrm>
          <a:prstGeom prst="rect">
            <a:avLst/>
          </a:prstGeom>
          <a:noFill/>
          <a:ln/>
        </p:spPr>
        <p:txBody>
          <a:bodyPr wrap="none" lIns="0" tIns="0" rIns="0" bIns="0" rtlCol="0" anchor="t"/>
          <a:lstStyle/>
          <a:p>
            <a:pPr marL="342900" indent="-342900" algn="l">
              <a:lnSpc>
                <a:spcPts val="1800"/>
              </a:lnSpc>
              <a:buSzPct val="100000"/>
              <a:buChar char="•"/>
            </a:pPr>
            <a:r>
              <a:rPr lang="en-US" sz="1150" dirty="0">
                <a:solidFill>
                  <a:srgbClr val="15213F"/>
                </a:solidFill>
                <a:latin typeface="Roboto" pitchFamily="34" charset="0"/>
                <a:ea typeface="Roboto" pitchFamily="34" charset="-122"/>
                <a:cs typeface="Roboto" pitchFamily="34" charset="-120"/>
              </a:rPr>
              <a:t>Plug-and-play IT parks</a:t>
            </a:r>
            <a:endParaRPr lang="en-US" sz="1150" dirty="0"/>
          </a:p>
        </p:txBody>
      </p:sp>
      <p:sp>
        <p:nvSpPr>
          <p:cNvPr id="41" name="Text 39"/>
          <p:cNvSpPr/>
          <p:nvPr/>
        </p:nvSpPr>
        <p:spPr>
          <a:xfrm>
            <a:off x="8800743" y="6765727"/>
            <a:ext cx="5044440" cy="468868"/>
          </a:xfrm>
          <a:prstGeom prst="rect">
            <a:avLst/>
          </a:prstGeom>
          <a:noFill/>
          <a:ln/>
        </p:spPr>
        <p:txBody>
          <a:bodyPr wrap="square" lIns="0" tIns="0" rIns="0" bIns="0" rtlCol="0" anchor="t"/>
          <a:lstStyle/>
          <a:p>
            <a:pPr marL="0" indent="0" algn="l">
              <a:lnSpc>
                <a:spcPts val="1800"/>
              </a:lnSpc>
              <a:buNone/>
            </a:pPr>
            <a:r>
              <a:rPr lang="en-US" sz="1150" dirty="0">
                <a:solidFill>
                  <a:srgbClr val="15213F"/>
                </a:solidFill>
                <a:latin typeface="Roboto" pitchFamily="34" charset="0"/>
                <a:ea typeface="Roboto" pitchFamily="34" charset="-122"/>
                <a:cs typeface="Roboto" pitchFamily="34" charset="-120"/>
              </a:rPr>
              <a:t>Suitable for </a:t>
            </a:r>
            <a:r>
              <a:rPr lang="en-US" sz="1150" b="1" dirty="0">
                <a:solidFill>
                  <a:srgbClr val="15213F"/>
                </a:solidFill>
                <a:latin typeface="Roboto" pitchFamily="34" charset="0"/>
                <a:ea typeface="Roboto" pitchFamily="34" charset="-122"/>
                <a:cs typeface="Roboto" pitchFamily="34" charset="-120"/>
              </a:rPr>
              <a:t>BPO, IT services, shared services, digital operations GCCs</a:t>
            </a:r>
            <a:r>
              <a:rPr lang="en-US" sz="1150" dirty="0">
                <a:solidFill>
                  <a:srgbClr val="15213F"/>
                </a:solidFill>
                <a:latin typeface="Roboto" pitchFamily="34" charset="0"/>
                <a:ea typeface="Roboto" pitchFamily="34" charset="-122"/>
                <a:cs typeface="Roboto" pitchFamily="34" charset="-120"/>
              </a:rPr>
              <a:t>. Emerging destination with growth potential.</a:t>
            </a:r>
            <a:endParaRPr lang="en-US" sz="115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6">
    <p:spTree>
      <p:nvGrpSpPr>
        <p:cNvPr id="1" name=""/>
        <p:cNvGrpSpPr/>
        <p:nvPr/>
      </p:nvGrpSpPr>
      <p:grpSpPr>
        <a:xfrm>
          <a:off x="0" y="0"/>
          <a:ext cx="0" cy="0"/>
          <a:chOff x="0" y="0"/>
          <a:chExt cx="0" cy="0"/>
        </a:xfrm>
      </p:grpSpPr>
      <p:sp>
        <p:nvSpPr>
          <p:cNvPr id="2" name="Text 0"/>
          <p:cNvSpPr/>
          <p:nvPr/>
        </p:nvSpPr>
        <p:spPr>
          <a:xfrm>
            <a:off x="671989" y="742831"/>
            <a:ext cx="6407229" cy="487561"/>
          </a:xfrm>
          <a:prstGeom prst="rect">
            <a:avLst/>
          </a:prstGeom>
          <a:noFill/>
          <a:ln/>
        </p:spPr>
        <p:txBody>
          <a:bodyPr wrap="none" lIns="0" tIns="0" rIns="0" bIns="0" rtlCol="0" anchor="t"/>
          <a:lstStyle/>
          <a:p>
            <a:pPr marL="0" indent="0" algn="l">
              <a:lnSpc>
                <a:spcPts val="3800"/>
              </a:lnSpc>
              <a:buNone/>
            </a:pPr>
            <a:r>
              <a:rPr lang="en-US" sz="3050" dirty="0">
                <a:solidFill>
                  <a:srgbClr val="3257B8"/>
                </a:solidFill>
                <a:latin typeface="Roboto Slab" pitchFamily="34" charset="0"/>
                <a:ea typeface="Roboto Slab" pitchFamily="34" charset="-122"/>
                <a:cs typeface="Roboto Slab" pitchFamily="34" charset="-120"/>
              </a:rPr>
              <a:t>GCC Global Competitive Landscape</a:t>
            </a:r>
            <a:endParaRPr lang="en-US" sz="3050" dirty="0"/>
          </a:p>
        </p:txBody>
      </p:sp>
      <p:sp>
        <p:nvSpPr>
          <p:cNvPr id="3" name="Text 1"/>
          <p:cNvSpPr/>
          <p:nvPr/>
        </p:nvSpPr>
        <p:spPr>
          <a:xfrm>
            <a:off x="671989" y="1542336"/>
            <a:ext cx="13286423" cy="499110"/>
          </a:xfrm>
          <a:prstGeom prst="rect">
            <a:avLst/>
          </a:prstGeom>
          <a:noFill/>
          <a:ln/>
        </p:spPr>
        <p:txBody>
          <a:bodyPr wrap="squar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India faces competition from alternative GCC destinations, each offering distinct advantages. Understanding this competitive landscape is essential for strategic positioning and evaluating location-specific risks and opportunities.</a:t>
            </a:r>
            <a:endParaRPr lang="en-US" sz="1200" dirty="0"/>
          </a:p>
        </p:txBody>
      </p:sp>
      <p:sp>
        <p:nvSpPr>
          <p:cNvPr id="4" name="Shape 2"/>
          <p:cNvSpPr/>
          <p:nvPr/>
        </p:nvSpPr>
        <p:spPr>
          <a:xfrm>
            <a:off x="671989" y="2216944"/>
            <a:ext cx="13286423" cy="5269706"/>
          </a:xfrm>
          <a:prstGeom prst="roundRect">
            <a:avLst>
              <a:gd name="adj" fmla="val 444"/>
            </a:avLst>
          </a:prstGeom>
          <a:noFill/>
          <a:ln w="7620">
            <a:solidFill>
              <a:srgbClr val="000000">
                <a:alpha val="8000"/>
              </a:srgbClr>
            </a:solidFill>
            <a:prstDash val="solid"/>
          </a:ln>
        </p:spPr>
        <p:txBody>
          <a:bodyPr/>
          <a:lstStyle/>
          <a:p>
            <a:endParaRPr lang="en-US"/>
          </a:p>
        </p:txBody>
      </p:sp>
      <p:sp>
        <p:nvSpPr>
          <p:cNvPr id="5" name="Shape 3"/>
          <p:cNvSpPr/>
          <p:nvPr/>
        </p:nvSpPr>
        <p:spPr>
          <a:xfrm>
            <a:off x="679609" y="2224564"/>
            <a:ext cx="13271183" cy="451961"/>
          </a:xfrm>
          <a:prstGeom prst="rect">
            <a:avLst/>
          </a:prstGeom>
          <a:solidFill>
            <a:srgbClr val="FFFFFF">
              <a:alpha val="4000"/>
            </a:srgbClr>
          </a:solidFill>
          <a:ln/>
        </p:spPr>
        <p:txBody>
          <a:bodyPr/>
          <a:lstStyle/>
          <a:p>
            <a:endParaRPr lang="en-US"/>
          </a:p>
        </p:txBody>
      </p:sp>
      <p:sp>
        <p:nvSpPr>
          <p:cNvPr id="6" name="Text 4"/>
          <p:cNvSpPr/>
          <p:nvPr/>
        </p:nvSpPr>
        <p:spPr>
          <a:xfrm>
            <a:off x="835700" y="2325767"/>
            <a:ext cx="2072997" cy="249555"/>
          </a:xfrm>
          <a:prstGeom prst="rect">
            <a:avLst/>
          </a:prstGeom>
          <a:noFill/>
          <a:ln/>
        </p:spPr>
        <p:txBody>
          <a:bodyPr wrap="none" lIns="0" tIns="0" rIns="0" bIns="0" rtlCol="0" anchor="t"/>
          <a:lstStyle/>
          <a:p>
            <a:pPr marL="0" indent="0" algn="l">
              <a:lnSpc>
                <a:spcPts val="1950"/>
              </a:lnSpc>
              <a:buNone/>
            </a:pPr>
            <a:r>
              <a:rPr lang="en-US" sz="1200" b="1" dirty="0">
                <a:solidFill>
                  <a:srgbClr val="15213F"/>
                </a:solidFill>
                <a:latin typeface="Roboto" pitchFamily="34" charset="0"/>
                <a:ea typeface="Roboto" pitchFamily="34" charset="-122"/>
                <a:cs typeface="Roboto" pitchFamily="34" charset="-120"/>
              </a:rPr>
              <a:t>Dimension</a:t>
            </a:r>
            <a:endParaRPr lang="en-US" sz="1200" dirty="0"/>
          </a:p>
        </p:txBody>
      </p:sp>
      <p:sp>
        <p:nvSpPr>
          <p:cNvPr id="7" name="Text 5"/>
          <p:cNvSpPr/>
          <p:nvPr/>
        </p:nvSpPr>
        <p:spPr>
          <a:xfrm>
            <a:off x="3228261" y="2325767"/>
            <a:ext cx="2401014" cy="249555"/>
          </a:xfrm>
          <a:prstGeom prst="rect">
            <a:avLst/>
          </a:prstGeom>
          <a:noFill/>
          <a:ln/>
        </p:spPr>
        <p:txBody>
          <a:bodyPr wrap="none" lIns="0" tIns="0" rIns="0" bIns="0" rtlCol="0" anchor="t"/>
          <a:lstStyle/>
          <a:p>
            <a:pPr marL="0" indent="0" algn="l">
              <a:lnSpc>
                <a:spcPts val="1950"/>
              </a:lnSpc>
              <a:buNone/>
            </a:pPr>
            <a:r>
              <a:rPr lang="en-US" sz="1200" b="1" dirty="0">
                <a:solidFill>
                  <a:srgbClr val="15213F"/>
                </a:solidFill>
                <a:latin typeface="Roboto" pitchFamily="34" charset="0"/>
                <a:ea typeface="Roboto" pitchFamily="34" charset="-122"/>
                <a:cs typeface="Roboto" pitchFamily="34" charset="-120"/>
              </a:rPr>
              <a:t>India</a:t>
            </a:r>
            <a:endParaRPr lang="en-US" sz="1200" dirty="0"/>
          </a:p>
        </p:txBody>
      </p:sp>
      <p:sp>
        <p:nvSpPr>
          <p:cNvPr id="8" name="Text 6"/>
          <p:cNvSpPr/>
          <p:nvPr/>
        </p:nvSpPr>
        <p:spPr>
          <a:xfrm>
            <a:off x="5948839" y="2325767"/>
            <a:ext cx="2401014" cy="249555"/>
          </a:xfrm>
          <a:prstGeom prst="rect">
            <a:avLst/>
          </a:prstGeom>
          <a:noFill/>
          <a:ln/>
        </p:spPr>
        <p:txBody>
          <a:bodyPr wrap="none" lIns="0" tIns="0" rIns="0" bIns="0" rtlCol="0" anchor="t"/>
          <a:lstStyle/>
          <a:p>
            <a:pPr marL="0" indent="0" algn="l">
              <a:lnSpc>
                <a:spcPts val="1950"/>
              </a:lnSpc>
              <a:buNone/>
            </a:pPr>
            <a:r>
              <a:rPr lang="en-US" sz="1200" b="1" dirty="0">
                <a:solidFill>
                  <a:srgbClr val="15213F"/>
                </a:solidFill>
                <a:latin typeface="Roboto" pitchFamily="34" charset="0"/>
                <a:ea typeface="Roboto" pitchFamily="34" charset="-122"/>
                <a:cs typeface="Roboto" pitchFamily="34" charset="-120"/>
              </a:rPr>
              <a:t>Poland</a:t>
            </a:r>
            <a:endParaRPr lang="en-US" sz="1200" dirty="0"/>
          </a:p>
        </p:txBody>
      </p:sp>
      <p:sp>
        <p:nvSpPr>
          <p:cNvPr id="9" name="Text 7"/>
          <p:cNvSpPr/>
          <p:nvPr/>
        </p:nvSpPr>
        <p:spPr>
          <a:xfrm>
            <a:off x="8669417" y="2325767"/>
            <a:ext cx="2401014" cy="249555"/>
          </a:xfrm>
          <a:prstGeom prst="rect">
            <a:avLst/>
          </a:prstGeom>
          <a:noFill/>
          <a:ln/>
        </p:spPr>
        <p:txBody>
          <a:bodyPr wrap="none" lIns="0" tIns="0" rIns="0" bIns="0" rtlCol="0" anchor="t"/>
          <a:lstStyle/>
          <a:p>
            <a:pPr marL="0" indent="0" algn="l">
              <a:lnSpc>
                <a:spcPts val="1950"/>
              </a:lnSpc>
              <a:buNone/>
            </a:pPr>
            <a:r>
              <a:rPr lang="en-US" sz="1200" b="1" dirty="0">
                <a:solidFill>
                  <a:srgbClr val="15213F"/>
                </a:solidFill>
                <a:latin typeface="Roboto" pitchFamily="34" charset="0"/>
                <a:ea typeface="Roboto" pitchFamily="34" charset="-122"/>
                <a:cs typeface="Roboto" pitchFamily="34" charset="-120"/>
              </a:rPr>
              <a:t>Philippines</a:t>
            </a:r>
            <a:endParaRPr lang="en-US" sz="1200" dirty="0"/>
          </a:p>
        </p:txBody>
      </p:sp>
      <p:sp>
        <p:nvSpPr>
          <p:cNvPr id="10" name="Text 8"/>
          <p:cNvSpPr/>
          <p:nvPr/>
        </p:nvSpPr>
        <p:spPr>
          <a:xfrm>
            <a:off x="11389995" y="2325767"/>
            <a:ext cx="2404824" cy="249555"/>
          </a:xfrm>
          <a:prstGeom prst="rect">
            <a:avLst/>
          </a:prstGeom>
          <a:noFill/>
          <a:ln/>
        </p:spPr>
        <p:txBody>
          <a:bodyPr wrap="none" lIns="0" tIns="0" rIns="0" bIns="0" rtlCol="0" anchor="t"/>
          <a:lstStyle/>
          <a:p>
            <a:pPr marL="0" indent="0" algn="l">
              <a:lnSpc>
                <a:spcPts val="1950"/>
              </a:lnSpc>
              <a:buNone/>
            </a:pPr>
            <a:r>
              <a:rPr lang="en-US" sz="1200" b="1" dirty="0">
                <a:solidFill>
                  <a:srgbClr val="15213F"/>
                </a:solidFill>
                <a:latin typeface="Roboto" pitchFamily="34" charset="0"/>
                <a:ea typeface="Roboto" pitchFamily="34" charset="-122"/>
                <a:cs typeface="Roboto" pitchFamily="34" charset="-120"/>
              </a:rPr>
              <a:t>UAE</a:t>
            </a:r>
            <a:endParaRPr lang="en-US" sz="1200" dirty="0"/>
          </a:p>
        </p:txBody>
      </p:sp>
      <p:sp>
        <p:nvSpPr>
          <p:cNvPr id="11" name="Shape 9"/>
          <p:cNvSpPr/>
          <p:nvPr/>
        </p:nvSpPr>
        <p:spPr>
          <a:xfrm>
            <a:off x="679609" y="2676525"/>
            <a:ext cx="13271183" cy="1200626"/>
          </a:xfrm>
          <a:prstGeom prst="rect">
            <a:avLst/>
          </a:prstGeom>
          <a:solidFill>
            <a:srgbClr val="000000">
              <a:alpha val="4000"/>
            </a:srgbClr>
          </a:solidFill>
          <a:ln/>
        </p:spPr>
        <p:txBody>
          <a:bodyPr/>
          <a:lstStyle/>
          <a:p>
            <a:endParaRPr lang="en-US"/>
          </a:p>
        </p:txBody>
      </p:sp>
      <p:sp>
        <p:nvSpPr>
          <p:cNvPr id="12" name="Text 10"/>
          <p:cNvSpPr/>
          <p:nvPr/>
        </p:nvSpPr>
        <p:spPr>
          <a:xfrm>
            <a:off x="835700" y="2777728"/>
            <a:ext cx="2072997" cy="249555"/>
          </a:xfrm>
          <a:prstGeom prst="rect">
            <a:avLst/>
          </a:prstGeom>
          <a:noFill/>
          <a:ln/>
        </p:spPr>
        <p:txBody>
          <a:bodyPr wrap="none" lIns="0" tIns="0" rIns="0" bIns="0" rtlCol="0" anchor="t"/>
          <a:lstStyle/>
          <a:p>
            <a:pPr marL="0" indent="0" algn="l">
              <a:lnSpc>
                <a:spcPts val="1950"/>
              </a:lnSpc>
              <a:buNone/>
            </a:pPr>
            <a:r>
              <a:rPr lang="en-US" sz="1200" b="1" dirty="0">
                <a:solidFill>
                  <a:srgbClr val="15213F"/>
                </a:solidFill>
                <a:latin typeface="Roboto" pitchFamily="34" charset="0"/>
                <a:ea typeface="Roboto" pitchFamily="34" charset="-122"/>
                <a:cs typeface="Roboto" pitchFamily="34" charset="-120"/>
              </a:rPr>
              <a:t>Talent / Labor</a:t>
            </a:r>
            <a:endParaRPr lang="en-US" sz="1200" dirty="0"/>
          </a:p>
        </p:txBody>
      </p:sp>
      <p:sp>
        <p:nvSpPr>
          <p:cNvPr id="13" name="Text 11"/>
          <p:cNvSpPr/>
          <p:nvPr/>
        </p:nvSpPr>
        <p:spPr>
          <a:xfrm>
            <a:off x="3228261" y="2777728"/>
            <a:ext cx="2401014" cy="748665"/>
          </a:xfrm>
          <a:prstGeom prst="rect">
            <a:avLst/>
          </a:prstGeom>
          <a:noFill/>
          <a:ln/>
        </p:spPr>
        <p:txBody>
          <a:bodyPr wrap="squar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Huge STEM talent pool, large English-speaking workforce, deep experience in GCC/IT/R&amp;D</a:t>
            </a:r>
            <a:endParaRPr lang="en-US" sz="1200" dirty="0"/>
          </a:p>
        </p:txBody>
      </p:sp>
      <p:sp>
        <p:nvSpPr>
          <p:cNvPr id="14" name="Text 12"/>
          <p:cNvSpPr/>
          <p:nvPr/>
        </p:nvSpPr>
        <p:spPr>
          <a:xfrm>
            <a:off x="5948839" y="2777728"/>
            <a:ext cx="2401014" cy="748665"/>
          </a:xfrm>
          <a:prstGeom prst="rect">
            <a:avLst/>
          </a:prstGeom>
          <a:noFill/>
          <a:ln/>
        </p:spPr>
        <p:txBody>
          <a:bodyPr wrap="squar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Highly educated workforce, good English, strong engineering talent in Central &amp; Eastern Europe</a:t>
            </a:r>
            <a:endParaRPr lang="en-US" sz="1200" dirty="0"/>
          </a:p>
        </p:txBody>
      </p:sp>
      <p:sp>
        <p:nvSpPr>
          <p:cNvPr id="15" name="Text 13"/>
          <p:cNvSpPr/>
          <p:nvPr/>
        </p:nvSpPr>
        <p:spPr>
          <a:xfrm>
            <a:off x="8669417" y="2777728"/>
            <a:ext cx="2401014" cy="748665"/>
          </a:xfrm>
          <a:prstGeom prst="rect">
            <a:avLst/>
          </a:prstGeom>
          <a:noFill/>
          <a:ln/>
        </p:spPr>
        <p:txBody>
          <a:bodyPr wrap="squar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Very strong BPO/customer-service talent, English proficiency, competitive wages</a:t>
            </a:r>
            <a:endParaRPr lang="en-US" sz="1200" dirty="0"/>
          </a:p>
        </p:txBody>
      </p:sp>
      <p:sp>
        <p:nvSpPr>
          <p:cNvPr id="16" name="Text 14"/>
          <p:cNvSpPr/>
          <p:nvPr/>
        </p:nvSpPr>
        <p:spPr>
          <a:xfrm>
            <a:off x="11389995" y="2777728"/>
            <a:ext cx="2404824" cy="998220"/>
          </a:xfrm>
          <a:prstGeom prst="rect">
            <a:avLst/>
          </a:prstGeom>
          <a:noFill/>
          <a:ln/>
        </p:spPr>
        <p:txBody>
          <a:bodyPr wrap="squar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International workforce, high-quality talent especially in finance and IT, but more expensive in certain segments</a:t>
            </a:r>
            <a:endParaRPr lang="en-US" sz="1200" dirty="0"/>
          </a:p>
        </p:txBody>
      </p:sp>
      <p:sp>
        <p:nvSpPr>
          <p:cNvPr id="17" name="Shape 15"/>
          <p:cNvSpPr/>
          <p:nvPr/>
        </p:nvSpPr>
        <p:spPr>
          <a:xfrm>
            <a:off x="679609" y="3877151"/>
            <a:ext cx="13271183" cy="1200626"/>
          </a:xfrm>
          <a:prstGeom prst="rect">
            <a:avLst/>
          </a:prstGeom>
          <a:solidFill>
            <a:srgbClr val="FFFFFF">
              <a:alpha val="4000"/>
            </a:srgbClr>
          </a:solidFill>
          <a:ln/>
        </p:spPr>
        <p:txBody>
          <a:bodyPr/>
          <a:lstStyle/>
          <a:p>
            <a:endParaRPr lang="en-US"/>
          </a:p>
        </p:txBody>
      </p:sp>
      <p:sp>
        <p:nvSpPr>
          <p:cNvPr id="18" name="Text 16"/>
          <p:cNvSpPr/>
          <p:nvPr/>
        </p:nvSpPr>
        <p:spPr>
          <a:xfrm>
            <a:off x="835700" y="3978354"/>
            <a:ext cx="2072997" cy="249555"/>
          </a:xfrm>
          <a:prstGeom prst="rect">
            <a:avLst/>
          </a:prstGeom>
          <a:noFill/>
          <a:ln/>
        </p:spPr>
        <p:txBody>
          <a:bodyPr wrap="none" lIns="0" tIns="0" rIns="0" bIns="0" rtlCol="0" anchor="t"/>
          <a:lstStyle/>
          <a:p>
            <a:pPr marL="0" indent="0" algn="l">
              <a:lnSpc>
                <a:spcPts val="1950"/>
              </a:lnSpc>
              <a:buNone/>
            </a:pPr>
            <a:r>
              <a:rPr lang="en-US" sz="1200" b="1" dirty="0">
                <a:solidFill>
                  <a:srgbClr val="15213F"/>
                </a:solidFill>
                <a:latin typeface="Roboto" pitchFamily="34" charset="0"/>
                <a:ea typeface="Roboto" pitchFamily="34" charset="-122"/>
                <a:cs typeface="Roboto" pitchFamily="34" charset="-120"/>
              </a:rPr>
              <a:t>Cost</a:t>
            </a:r>
            <a:endParaRPr lang="en-US" sz="1200" dirty="0"/>
          </a:p>
        </p:txBody>
      </p:sp>
      <p:sp>
        <p:nvSpPr>
          <p:cNvPr id="19" name="Text 17"/>
          <p:cNvSpPr/>
          <p:nvPr/>
        </p:nvSpPr>
        <p:spPr>
          <a:xfrm>
            <a:off x="3228261" y="3978354"/>
            <a:ext cx="2401014" cy="748665"/>
          </a:xfrm>
          <a:prstGeom prst="rect">
            <a:avLst/>
          </a:prstGeom>
          <a:noFill/>
          <a:ln/>
        </p:spPr>
        <p:txBody>
          <a:bodyPr wrap="squar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Relatively low cost (labor + operations), strong value arbitrage for MNCs</a:t>
            </a:r>
            <a:endParaRPr lang="en-US" sz="1200" dirty="0"/>
          </a:p>
        </p:txBody>
      </p:sp>
      <p:sp>
        <p:nvSpPr>
          <p:cNvPr id="20" name="Text 18"/>
          <p:cNvSpPr/>
          <p:nvPr/>
        </p:nvSpPr>
        <p:spPr>
          <a:xfrm>
            <a:off x="5948839" y="3978354"/>
            <a:ext cx="2401014" cy="748665"/>
          </a:xfrm>
          <a:prstGeom prst="rect">
            <a:avLst/>
          </a:prstGeom>
          <a:noFill/>
          <a:ln/>
        </p:spPr>
        <p:txBody>
          <a:bodyPr wrap="squar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Higher cost than India, but competitive vs Western Europe; good infrastructure</a:t>
            </a:r>
            <a:endParaRPr lang="en-US" sz="1200" dirty="0"/>
          </a:p>
        </p:txBody>
      </p:sp>
      <p:sp>
        <p:nvSpPr>
          <p:cNvPr id="21" name="Text 19"/>
          <p:cNvSpPr/>
          <p:nvPr/>
        </p:nvSpPr>
        <p:spPr>
          <a:xfrm>
            <a:off x="8669417" y="3978354"/>
            <a:ext cx="2401014" cy="499110"/>
          </a:xfrm>
          <a:prstGeom prst="rect">
            <a:avLst/>
          </a:prstGeom>
          <a:noFill/>
          <a:ln/>
        </p:spPr>
        <p:txBody>
          <a:bodyPr wrap="squar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Very competitive for shared services/call centers</a:t>
            </a:r>
            <a:endParaRPr lang="en-US" sz="1200" dirty="0"/>
          </a:p>
        </p:txBody>
      </p:sp>
      <p:sp>
        <p:nvSpPr>
          <p:cNvPr id="22" name="Text 20"/>
          <p:cNvSpPr/>
          <p:nvPr/>
        </p:nvSpPr>
        <p:spPr>
          <a:xfrm>
            <a:off x="11389995" y="3978354"/>
            <a:ext cx="2404824" cy="998220"/>
          </a:xfrm>
          <a:prstGeom prst="rect">
            <a:avLst/>
          </a:prstGeom>
          <a:noFill/>
          <a:ln/>
        </p:spPr>
        <p:txBody>
          <a:bodyPr wrap="squar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Higher cost, especially for office real estate, but offset by high-value operations, free zones, tax incentives</a:t>
            </a:r>
            <a:endParaRPr lang="en-US" sz="1200" dirty="0"/>
          </a:p>
        </p:txBody>
      </p:sp>
      <p:sp>
        <p:nvSpPr>
          <p:cNvPr id="23" name="Shape 21"/>
          <p:cNvSpPr/>
          <p:nvPr/>
        </p:nvSpPr>
        <p:spPr>
          <a:xfrm>
            <a:off x="679609" y="5077778"/>
            <a:ext cx="13271183" cy="1200626"/>
          </a:xfrm>
          <a:prstGeom prst="rect">
            <a:avLst/>
          </a:prstGeom>
          <a:solidFill>
            <a:srgbClr val="000000">
              <a:alpha val="4000"/>
            </a:srgbClr>
          </a:solidFill>
          <a:ln/>
        </p:spPr>
        <p:txBody>
          <a:bodyPr/>
          <a:lstStyle/>
          <a:p>
            <a:endParaRPr lang="en-US"/>
          </a:p>
        </p:txBody>
      </p:sp>
      <p:sp>
        <p:nvSpPr>
          <p:cNvPr id="24" name="Text 22"/>
          <p:cNvSpPr/>
          <p:nvPr/>
        </p:nvSpPr>
        <p:spPr>
          <a:xfrm>
            <a:off x="835700" y="5178981"/>
            <a:ext cx="2072997" cy="249555"/>
          </a:xfrm>
          <a:prstGeom prst="rect">
            <a:avLst/>
          </a:prstGeom>
          <a:noFill/>
          <a:ln/>
        </p:spPr>
        <p:txBody>
          <a:bodyPr wrap="none" lIns="0" tIns="0" rIns="0" bIns="0" rtlCol="0" anchor="t"/>
          <a:lstStyle/>
          <a:p>
            <a:pPr marL="0" indent="0" algn="l">
              <a:lnSpc>
                <a:spcPts val="1950"/>
              </a:lnSpc>
              <a:buNone/>
            </a:pPr>
            <a:r>
              <a:rPr lang="en-US" sz="1200" b="1" dirty="0">
                <a:solidFill>
                  <a:srgbClr val="15213F"/>
                </a:solidFill>
                <a:latin typeface="Roboto" pitchFamily="34" charset="0"/>
                <a:ea typeface="Roboto" pitchFamily="34" charset="-122"/>
                <a:cs typeface="Roboto" pitchFamily="34" charset="-120"/>
              </a:rPr>
              <a:t>Tax / Incentives</a:t>
            </a:r>
            <a:endParaRPr lang="en-US" sz="1200" dirty="0"/>
          </a:p>
        </p:txBody>
      </p:sp>
      <p:sp>
        <p:nvSpPr>
          <p:cNvPr id="25" name="Text 23"/>
          <p:cNvSpPr/>
          <p:nvPr/>
        </p:nvSpPr>
        <p:spPr>
          <a:xfrm>
            <a:off x="3228261" y="5178981"/>
            <a:ext cx="2401014" cy="748665"/>
          </a:xfrm>
          <a:prstGeom prst="rect">
            <a:avLst/>
          </a:prstGeom>
          <a:noFill/>
          <a:ln/>
        </p:spPr>
        <p:txBody>
          <a:bodyPr wrap="squar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Robust state-level GCC policies + central regime. In SEZs/IFSC, possible tax benefits</a:t>
            </a:r>
            <a:endParaRPr lang="en-US" sz="1200" dirty="0"/>
          </a:p>
        </p:txBody>
      </p:sp>
      <p:sp>
        <p:nvSpPr>
          <p:cNvPr id="26" name="Text 24"/>
          <p:cNvSpPr/>
          <p:nvPr/>
        </p:nvSpPr>
        <p:spPr>
          <a:xfrm>
            <a:off x="5948839" y="5178981"/>
            <a:ext cx="2401014" cy="748665"/>
          </a:xfrm>
          <a:prstGeom prst="rect">
            <a:avLst/>
          </a:prstGeom>
          <a:noFill/>
          <a:ln/>
        </p:spPr>
        <p:txBody>
          <a:bodyPr wrap="squar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Attractive corporate tax (Poland's CIT ~19%), EU benefits, potential grants/subsidies, R&amp;D incentives</a:t>
            </a:r>
            <a:endParaRPr lang="en-US" sz="1200" dirty="0"/>
          </a:p>
        </p:txBody>
      </p:sp>
      <p:sp>
        <p:nvSpPr>
          <p:cNvPr id="27" name="Text 25"/>
          <p:cNvSpPr/>
          <p:nvPr/>
        </p:nvSpPr>
        <p:spPr>
          <a:xfrm>
            <a:off x="8669417" y="5178981"/>
            <a:ext cx="2401014" cy="748665"/>
          </a:xfrm>
          <a:prstGeom prst="rect">
            <a:avLst/>
          </a:prstGeom>
          <a:noFill/>
          <a:ln/>
        </p:spPr>
        <p:txBody>
          <a:bodyPr wrap="squar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PEZA zones: incentives such as tax holiday, reduced corporate rates, export-oriented incentives</a:t>
            </a:r>
            <a:endParaRPr lang="en-US" sz="1200" dirty="0"/>
          </a:p>
        </p:txBody>
      </p:sp>
      <p:sp>
        <p:nvSpPr>
          <p:cNvPr id="28" name="Text 26"/>
          <p:cNvSpPr/>
          <p:nvPr/>
        </p:nvSpPr>
        <p:spPr>
          <a:xfrm>
            <a:off x="11389995" y="5178981"/>
            <a:ext cx="2404824" cy="998220"/>
          </a:xfrm>
          <a:prstGeom prst="rect">
            <a:avLst/>
          </a:prstGeom>
          <a:noFill/>
          <a:ln/>
        </p:spPr>
        <p:txBody>
          <a:bodyPr wrap="squar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Free zones (e.g., DIFC, ADGM) offer zero or reduced corporate tax, customs duty benefits, strong regulatory frameworks</a:t>
            </a:r>
            <a:endParaRPr lang="en-US" sz="1200" dirty="0"/>
          </a:p>
        </p:txBody>
      </p:sp>
      <p:sp>
        <p:nvSpPr>
          <p:cNvPr id="29" name="Shape 27"/>
          <p:cNvSpPr/>
          <p:nvPr/>
        </p:nvSpPr>
        <p:spPr>
          <a:xfrm>
            <a:off x="679609" y="6278404"/>
            <a:ext cx="13271183" cy="1200626"/>
          </a:xfrm>
          <a:prstGeom prst="rect">
            <a:avLst/>
          </a:prstGeom>
          <a:solidFill>
            <a:srgbClr val="FFFFFF">
              <a:alpha val="4000"/>
            </a:srgbClr>
          </a:solidFill>
          <a:ln/>
        </p:spPr>
        <p:txBody>
          <a:bodyPr/>
          <a:lstStyle/>
          <a:p>
            <a:endParaRPr lang="en-US"/>
          </a:p>
        </p:txBody>
      </p:sp>
      <p:sp>
        <p:nvSpPr>
          <p:cNvPr id="30" name="Text 28"/>
          <p:cNvSpPr/>
          <p:nvPr/>
        </p:nvSpPr>
        <p:spPr>
          <a:xfrm>
            <a:off x="835700" y="6379607"/>
            <a:ext cx="2072997" cy="249555"/>
          </a:xfrm>
          <a:prstGeom prst="rect">
            <a:avLst/>
          </a:prstGeom>
          <a:noFill/>
          <a:ln/>
        </p:spPr>
        <p:txBody>
          <a:bodyPr wrap="none" lIns="0" tIns="0" rIns="0" bIns="0" rtlCol="0" anchor="t"/>
          <a:lstStyle/>
          <a:p>
            <a:pPr marL="0" indent="0" algn="l">
              <a:lnSpc>
                <a:spcPts val="1950"/>
              </a:lnSpc>
              <a:buNone/>
            </a:pPr>
            <a:r>
              <a:rPr lang="en-US" sz="1200" b="1" dirty="0">
                <a:solidFill>
                  <a:srgbClr val="15213F"/>
                </a:solidFill>
                <a:latin typeface="Roboto" pitchFamily="34" charset="0"/>
                <a:ea typeface="Roboto" pitchFamily="34" charset="-122"/>
                <a:cs typeface="Roboto" pitchFamily="34" charset="-120"/>
              </a:rPr>
              <a:t>Regulatory Risk</a:t>
            </a:r>
            <a:endParaRPr lang="en-US" sz="1200" dirty="0"/>
          </a:p>
        </p:txBody>
      </p:sp>
      <p:sp>
        <p:nvSpPr>
          <p:cNvPr id="31" name="Text 29"/>
          <p:cNvSpPr/>
          <p:nvPr/>
        </p:nvSpPr>
        <p:spPr>
          <a:xfrm>
            <a:off x="3228261" y="6379607"/>
            <a:ext cx="2401014" cy="748665"/>
          </a:xfrm>
          <a:prstGeom prst="rect">
            <a:avLst/>
          </a:prstGeom>
          <a:noFill/>
          <a:ln/>
        </p:spPr>
        <p:txBody>
          <a:bodyPr wrap="squar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TP risk, PE risk, complex indirect tax (GST), but well-understood by MNCs</a:t>
            </a:r>
            <a:endParaRPr lang="en-US" sz="1200" dirty="0"/>
          </a:p>
        </p:txBody>
      </p:sp>
      <p:sp>
        <p:nvSpPr>
          <p:cNvPr id="32" name="Text 30"/>
          <p:cNvSpPr/>
          <p:nvPr/>
        </p:nvSpPr>
        <p:spPr>
          <a:xfrm>
            <a:off x="5948839" y="6379607"/>
            <a:ext cx="2401014" cy="748665"/>
          </a:xfrm>
          <a:prstGeom prst="rect">
            <a:avLst/>
          </a:prstGeom>
          <a:noFill/>
          <a:ln/>
        </p:spPr>
        <p:txBody>
          <a:bodyPr wrap="squar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EU regulation, data protection rules (GDPR), regulatory compliance; stable legal system</a:t>
            </a:r>
            <a:endParaRPr lang="en-US" sz="1200" dirty="0"/>
          </a:p>
        </p:txBody>
      </p:sp>
      <p:sp>
        <p:nvSpPr>
          <p:cNvPr id="33" name="Text 31"/>
          <p:cNvSpPr/>
          <p:nvPr/>
        </p:nvSpPr>
        <p:spPr>
          <a:xfrm>
            <a:off x="8669417" y="6379607"/>
            <a:ext cx="2401014" cy="998220"/>
          </a:xfrm>
          <a:prstGeom prst="rect">
            <a:avLst/>
          </a:prstGeom>
          <a:noFill/>
          <a:ln/>
        </p:spPr>
        <p:txBody>
          <a:bodyPr wrap="squar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Regulatory risk moderate, but compliance in labor, data, outsourcing needs management; currency risk</a:t>
            </a:r>
            <a:endParaRPr lang="en-US" sz="1200" dirty="0"/>
          </a:p>
        </p:txBody>
      </p:sp>
      <p:sp>
        <p:nvSpPr>
          <p:cNvPr id="34" name="Text 32"/>
          <p:cNvSpPr/>
          <p:nvPr/>
        </p:nvSpPr>
        <p:spPr>
          <a:xfrm>
            <a:off x="11389995" y="6379607"/>
            <a:ext cx="2404824" cy="998220"/>
          </a:xfrm>
          <a:prstGeom prst="rect">
            <a:avLst/>
          </a:prstGeom>
          <a:noFill/>
          <a:ln/>
        </p:spPr>
        <p:txBody>
          <a:bodyPr wrap="square" lIns="0" tIns="0" rIns="0" bIns="0" rtlCol="0" anchor="t"/>
          <a:lstStyle/>
          <a:p>
            <a:pPr marL="0" indent="0" algn="l">
              <a:lnSpc>
                <a:spcPts val="1950"/>
              </a:lnSpc>
              <a:buNone/>
            </a:pPr>
            <a:r>
              <a:rPr lang="en-US" sz="1200" dirty="0">
                <a:solidFill>
                  <a:srgbClr val="15213F"/>
                </a:solidFill>
                <a:latin typeface="Roboto" pitchFamily="34" charset="0"/>
                <a:ea typeface="Roboto" pitchFamily="34" charset="-122"/>
                <a:cs typeface="Roboto" pitchFamily="34" charset="-120"/>
              </a:rPr>
              <a:t>Regulatory ease in free zones is high; but cross-border tax planning (Pillar Two) and substance requirements matter</a:t>
            </a:r>
            <a:endParaRPr lang="en-US" sz="12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7">
    <p:spTree>
      <p:nvGrpSpPr>
        <p:cNvPr id="1" name=""/>
        <p:cNvGrpSpPr/>
        <p:nvPr/>
      </p:nvGrpSpPr>
      <p:grpSpPr>
        <a:xfrm>
          <a:off x="0" y="0"/>
          <a:ext cx="0" cy="0"/>
          <a:chOff x="0" y="0"/>
          <a:chExt cx="0" cy="0"/>
        </a:xfrm>
      </p:grpSpPr>
      <p:sp>
        <p:nvSpPr>
          <p:cNvPr id="2" name="Text 0"/>
          <p:cNvSpPr/>
          <p:nvPr/>
        </p:nvSpPr>
        <p:spPr>
          <a:xfrm>
            <a:off x="708184" y="826889"/>
            <a:ext cx="9116735" cy="513755"/>
          </a:xfrm>
          <a:prstGeom prst="rect">
            <a:avLst/>
          </a:prstGeom>
          <a:noFill/>
          <a:ln/>
        </p:spPr>
        <p:txBody>
          <a:bodyPr wrap="none" lIns="0" tIns="0" rIns="0" bIns="0" rtlCol="0" anchor="t"/>
          <a:lstStyle/>
          <a:p>
            <a:pPr marL="0" indent="0" algn="l">
              <a:lnSpc>
                <a:spcPts val="4000"/>
              </a:lnSpc>
              <a:buNone/>
            </a:pPr>
            <a:r>
              <a:rPr lang="en-US" sz="3200" dirty="0">
                <a:solidFill>
                  <a:srgbClr val="3257B8"/>
                </a:solidFill>
                <a:latin typeface="Roboto Slab" pitchFamily="34" charset="0"/>
                <a:ea typeface="Roboto Slab" pitchFamily="34" charset="-122"/>
                <a:cs typeface="Roboto Slab" pitchFamily="34" charset="-120"/>
              </a:rPr>
              <a:t>GCC Global Competitive Landscape (Continued)</a:t>
            </a:r>
            <a:endParaRPr lang="en-US" sz="3200" dirty="0"/>
          </a:p>
        </p:txBody>
      </p:sp>
      <p:sp>
        <p:nvSpPr>
          <p:cNvPr id="3" name="Shape 1"/>
          <p:cNvSpPr/>
          <p:nvPr/>
        </p:nvSpPr>
        <p:spPr>
          <a:xfrm>
            <a:off x="708184" y="1669375"/>
            <a:ext cx="13214033" cy="5022413"/>
          </a:xfrm>
          <a:prstGeom prst="roundRect">
            <a:avLst>
              <a:gd name="adj" fmla="val 491"/>
            </a:avLst>
          </a:prstGeom>
          <a:noFill/>
          <a:ln w="7620">
            <a:solidFill>
              <a:srgbClr val="000000">
                <a:alpha val="8000"/>
              </a:srgbClr>
            </a:solidFill>
            <a:prstDash val="solid"/>
          </a:ln>
        </p:spPr>
        <p:txBody>
          <a:bodyPr/>
          <a:lstStyle/>
          <a:p>
            <a:endParaRPr lang="en-US"/>
          </a:p>
        </p:txBody>
      </p:sp>
      <p:sp>
        <p:nvSpPr>
          <p:cNvPr id="4" name="Shape 2"/>
          <p:cNvSpPr/>
          <p:nvPr/>
        </p:nvSpPr>
        <p:spPr>
          <a:xfrm>
            <a:off x="715804" y="1676995"/>
            <a:ext cx="13198793" cy="475417"/>
          </a:xfrm>
          <a:prstGeom prst="rect">
            <a:avLst/>
          </a:prstGeom>
          <a:solidFill>
            <a:srgbClr val="FFFFFF">
              <a:alpha val="4000"/>
            </a:srgbClr>
          </a:solidFill>
          <a:ln/>
        </p:spPr>
        <p:txBody>
          <a:bodyPr/>
          <a:lstStyle/>
          <a:p>
            <a:endParaRPr lang="en-US"/>
          </a:p>
        </p:txBody>
      </p:sp>
      <p:sp>
        <p:nvSpPr>
          <p:cNvPr id="5" name="Text 3"/>
          <p:cNvSpPr/>
          <p:nvPr/>
        </p:nvSpPr>
        <p:spPr>
          <a:xfrm>
            <a:off x="880348" y="1783199"/>
            <a:ext cx="2043351" cy="263009"/>
          </a:xfrm>
          <a:prstGeom prst="rect">
            <a:avLst/>
          </a:prstGeom>
          <a:noFill/>
          <a:ln/>
        </p:spPr>
        <p:txBody>
          <a:bodyPr wrap="none" lIns="0" tIns="0" rIns="0" bIns="0" rtlCol="0" anchor="t"/>
          <a:lstStyle/>
          <a:p>
            <a:pPr marL="0" indent="0" algn="l">
              <a:lnSpc>
                <a:spcPts val="2050"/>
              </a:lnSpc>
              <a:buNone/>
            </a:pPr>
            <a:r>
              <a:rPr lang="en-US" sz="1250" b="1" dirty="0">
                <a:solidFill>
                  <a:srgbClr val="15213F"/>
                </a:solidFill>
                <a:latin typeface="Roboto" pitchFamily="34" charset="0"/>
                <a:ea typeface="Roboto" pitchFamily="34" charset="-122"/>
                <a:cs typeface="Roboto" pitchFamily="34" charset="-120"/>
              </a:rPr>
              <a:t>Dimension</a:t>
            </a:r>
            <a:endParaRPr lang="en-US" sz="1250" dirty="0"/>
          </a:p>
        </p:txBody>
      </p:sp>
      <p:sp>
        <p:nvSpPr>
          <p:cNvPr id="6" name="Text 4"/>
          <p:cNvSpPr/>
          <p:nvPr/>
        </p:nvSpPr>
        <p:spPr>
          <a:xfrm>
            <a:off x="3259931" y="1783199"/>
            <a:ext cx="2369463" cy="263009"/>
          </a:xfrm>
          <a:prstGeom prst="rect">
            <a:avLst/>
          </a:prstGeom>
          <a:noFill/>
          <a:ln/>
        </p:spPr>
        <p:txBody>
          <a:bodyPr wrap="none" lIns="0" tIns="0" rIns="0" bIns="0" rtlCol="0" anchor="t"/>
          <a:lstStyle/>
          <a:p>
            <a:pPr marL="0" indent="0" algn="l">
              <a:lnSpc>
                <a:spcPts val="2050"/>
              </a:lnSpc>
              <a:buNone/>
            </a:pPr>
            <a:r>
              <a:rPr lang="en-US" sz="1250" b="1" dirty="0">
                <a:solidFill>
                  <a:srgbClr val="15213F"/>
                </a:solidFill>
                <a:latin typeface="Roboto" pitchFamily="34" charset="0"/>
                <a:ea typeface="Roboto" pitchFamily="34" charset="-122"/>
                <a:cs typeface="Roboto" pitchFamily="34" charset="-120"/>
              </a:rPr>
              <a:t>India</a:t>
            </a:r>
            <a:endParaRPr lang="en-US" sz="1250" dirty="0"/>
          </a:p>
        </p:txBody>
      </p:sp>
      <p:sp>
        <p:nvSpPr>
          <p:cNvPr id="7" name="Text 5"/>
          <p:cNvSpPr/>
          <p:nvPr/>
        </p:nvSpPr>
        <p:spPr>
          <a:xfrm>
            <a:off x="5965627" y="1783199"/>
            <a:ext cx="2369463" cy="263009"/>
          </a:xfrm>
          <a:prstGeom prst="rect">
            <a:avLst/>
          </a:prstGeom>
          <a:noFill/>
          <a:ln/>
        </p:spPr>
        <p:txBody>
          <a:bodyPr wrap="none" lIns="0" tIns="0" rIns="0" bIns="0" rtlCol="0" anchor="t"/>
          <a:lstStyle/>
          <a:p>
            <a:pPr marL="0" indent="0" algn="l">
              <a:lnSpc>
                <a:spcPts val="2050"/>
              </a:lnSpc>
              <a:buNone/>
            </a:pPr>
            <a:r>
              <a:rPr lang="en-US" sz="1250" b="1" dirty="0">
                <a:solidFill>
                  <a:srgbClr val="15213F"/>
                </a:solidFill>
                <a:latin typeface="Roboto" pitchFamily="34" charset="0"/>
                <a:ea typeface="Roboto" pitchFamily="34" charset="-122"/>
                <a:cs typeface="Roboto" pitchFamily="34" charset="-120"/>
              </a:rPr>
              <a:t>Poland</a:t>
            </a:r>
            <a:endParaRPr lang="en-US" sz="1250" dirty="0"/>
          </a:p>
        </p:txBody>
      </p:sp>
      <p:sp>
        <p:nvSpPr>
          <p:cNvPr id="8" name="Text 6"/>
          <p:cNvSpPr/>
          <p:nvPr/>
        </p:nvSpPr>
        <p:spPr>
          <a:xfrm>
            <a:off x="8671322" y="1783199"/>
            <a:ext cx="2369463" cy="263009"/>
          </a:xfrm>
          <a:prstGeom prst="rect">
            <a:avLst/>
          </a:prstGeom>
          <a:noFill/>
          <a:ln/>
        </p:spPr>
        <p:txBody>
          <a:bodyPr wrap="none" lIns="0" tIns="0" rIns="0" bIns="0" rtlCol="0" anchor="t"/>
          <a:lstStyle/>
          <a:p>
            <a:pPr marL="0" indent="0" algn="l">
              <a:lnSpc>
                <a:spcPts val="2050"/>
              </a:lnSpc>
              <a:buNone/>
            </a:pPr>
            <a:r>
              <a:rPr lang="en-US" sz="1250" b="1" dirty="0">
                <a:solidFill>
                  <a:srgbClr val="15213F"/>
                </a:solidFill>
                <a:latin typeface="Roboto" pitchFamily="34" charset="0"/>
                <a:ea typeface="Roboto" pitchFamily="34" charset="-122"/>
                <a:cs typeface="Roboto" pitchFamily="34" charset="-120"/>
              </a:rPr>
              <a:t>Philippines</a:t>
            </a:r>
            <a:endParaRPr lang="en-US" sz="1250" dirty="0"/>
          </a:p>
        </p:txBody>
      </p:sp>
      <p:sp>
        <p:nvSpPr>
          <p:cNvPr id="9" name="Text 7"/>
          <p:cNvSpPr/>
          <p:nvPr/>
        </p:nvSpPr>
        <p:spPr>
          <a:xfrm>
            <a:off x="11377017" y="1783199"/>
            <a:ext cx="2373273" cy="263009"/>
          </a:xfrm>
          <a:prstGeom prst="rect">
            <a:avLst/>
          </a:prstGeom>
          <a:noFill/>
          <a:ln/>
        </p:spPr>
        <p:txBody>
          <a:bodyPr wrap="none" lIns="0" tIns="0" rIns="0" bIns="0" rtlCol="0" anchor="t"/>
          <a:lstStyle/>
          <a:p>
            <a:pPr marL="0" indent="0" algn="l">
              <a:lnSpc>
                <a:spcPts val="2050"/>
              </a:lnSpc>
              <a:buNone/>
            </a:pPr>
            <a:r>
              <a:rPr lang="en-US" sz="1250" b="1" dirty="0">
                <a:solidFill>
                  <a:srgbClr val="15213F"/>
                </a:solidFill>
                <a:latin typeface="Roboto" pitchFamily="34" charset="0"/>
                <a:ea typeface="Roboto" pitchFamily="34" charset="-122"/>
                <a:cs typeface="Roboto" pitchFamily="34" charset="-120"/>
              </a:rPr>
              <a:t>UAE</a:t>
            </a:r>
            <a:endParaRPr lang="en-US" sz="1250" dirty="0"/>
          </a:p>
        </p:txBody>
      </p:sp>
      <p:sp>
        <p:nvSpPr>
          <p:cNvPr id="10" name="Shape 8"/>
          <p:cNvSpPr/>
          <p:nvPr/>
        </p:nvSpPr>
        <p:spPr>
          <a:xfrm>
            <a:off x="715804" y="2152412"/>
            <a:ext cx="13198793" cy="1264444"/>
          </a:xfrm>
          <a:prstGeom prst="rect">
            <a:avLst/>
          </a:prstGeom>
          <a:solidFill>
            <a:srgbClr val="000000">
              <a:alpha val="4000"/>
            </a:srgbClr>
          </a:solidFill>
          <a:ln/>
        </p:spPr>
        <p:txBody>
          <a:bodyPr/>
          <a:lstStyle/>
          <a:p>
            <a:endParaRPr lang="en-US"/>
          </a:p>
        </p:txBody>
      </p:sp>
      <p:sp>
        <p:nvSpPr>
          <p:cNvPr id="11" name="Text 9"/>
          <p:cNvSpPr/>
          <p:nvPr/>
        </p:nvSpPr>
        <p:spPr>
          <a:xfrm>
            <a:off x="880348" y="2258616"/>
            <a:ext cx="2043351" cy="526018"/>
          </a:xfrm>
          <a:prstGeom prst="rect">
            <a:avLst/>
          </a:prstGeom>
          <a:noFill/>
          <a:ln/>
        </p:spPr>
        <p:txBody>
          <a:bodyPr wrap="square" lIns="0" tIns="0" rIns="0" bIns="0" rtlCol="0" anchor="t"/>
          <a:lstStyle/>
          <a:p>
            <a:pPr marL="0" indent="0" algn="l">
              <a:lnSpc>
                <a:spcPts val="2050"/>
              </a:lnSpc>
              <a:buNone/>
            </a:pPr>
            <a:r>
              <a:rPr lang="en-US" sz="1250" b="1" dirty="0">
                <a:solidFill>
                  <a:srgbClr val="15213F"/>
                </a:solidFill>
                <a:latin typeface="Roboto" pitchFamily="34" charset="0"/>
                <a:ea typeface="Roboto" pitchFamily="34" charset="-122"/>
                <a:cs typeface="Roboto" pitchFamily="34" charset="-120"/>
              </a:rPr>
              <a:t>Substance / Innovation Capability</a:t>
            </a:r>
            <a:endParaRPr lang="en-US" sz="1250" dirty="0"/>
          </a:p>
        </p:txBody>
      </p:sp>
      <p:sp>
        <p:nvSpPr>
          <p:cNvPr id="12" name="Text 10"/>
          <p:cNvSpPr/>
          <p:nvPr/>
        </p:nvSpPr>
        <p:spPr>
          <a:xfrm>
            <a:off x="3259931" y="2258616"/>
            <a:ext cx="2369463" cy="789027"/>
          </a:xfrm>
          <a:prstGeom prst="rect">
            <a:avLst/>
          </a:prstGeom>
          <a:noFill/>
          <a:ln/>
        </p:spPr>
        <p:txBody>
          <a:bodyPr wrap="square" lIns="0" tIns="0" rIns="0" bIns="0" rtlCol="0" anchor="t"/>
          <a:lstStyle/>
          <a:p>
            <a:pPr marL="0" indent="0" algn="l">
              <a:lnSpc>
                <a:spcPts val="2050"/>
              </a:lnSpc>
              <a:buNone/>
            </a:pPr>
            <a:r>
              <a:rPr lang="en-US" sz="1250" dirty="0">
                <a:solidFill>
                  <a:srgbClr val="15213F"/>
                </a:solidFill>
                <a:latin typeface="Roboto" pitchFamily="34" charset="0"/>
                <a:ea typeface="Roboto" pitchFamily="34" charset="-122"/>
                <a:cs typeface="Roboto" pitchFamily="34" charset="-120"/>
              </a:rPr>
              <a:t>Very good: R&amp;D, centers of excellence, innovation hubs, IP creation capability</a:t>
            </a:r>
            <a:endParaRPr lang="en-US" sz="1250" dirty="0"/>
          </a:p>
        </p:txBody>
      </p:sp>
      <p:sp>
        <p:nvSpPr>
          <p:cNvPr id="13" name="Text 11"/>
          <p:cNvSpPr/>
          <p:nvPr/>
        </p:nvSpPr>
        <p:spPr>
          <a:xfrm>
            <a:off x="5965627" y="2258616"/>
            <a:ext cx="2369463" cy="526018"/>
          </a:xfrm>
          <a:prstGeom prst="rect">
            <a:avLst/>
          </a:prstGeom>
          <a:noFill/>
          <a:ln/>
        </p:spPr>
        <p:txBody>
          <a:bodyPr wrap="square" lIns="0" tIns="0" rIns="0" bIns="0" rtlCol="0" anchor="t"/>
          <a:lstStyle/>
          <a:p>
            <a:pPr marL="0" indent="0" algn="l">
              <a:lnSpc>
                <a:spcPts val="2050"/>
              </a:lnSpc>
              <a:buNone/>
            </a:pPr>
            <a:r>
              <a:rPr lang="en-US" sz="1250" dirty="0">
                <a:solidFill>
                  <a:srgbClr val="15213F"/>
                </a:solidFill>
                <a:latin typeface="Roboto" pitchFamily="34" charset="0"/>
                <a:ea typeface="Roboto" pitchFamily="34" charset="-122"/>
                <a:cs typeface="Roboto" pitchFamily="34" charset="-120"/>
              </a:rPr>
              <a:t>Strong for R&amp;D, engineering, offshoring innovation</a:t>
            </a:r>
            <a:endParaRPr lang="en-US" sz="1250" dirty="0"/>
          </a:p>
        </p:txBody>
      </p:sp>
      <p:sp>
        <p:nvSpPr>
          <p:cNvPr id="14" name="Text 12"/>
          <p:cNvSpPr/>
          <p:nvPr/>
        </p:nvSpPr>
        <p:spPr>
          <a:xfrm>
            <a:off x="8671322" y="2258616"/>
            <a:ext cx="2369463" cy="789027"/>
          </a:xfrm>
          <a:prstGeom prst="rect">
            <a:avLst/>
          </a:prstGeom>
          <a:noFill/>
          <a:ln/>
        </p:spPr>
        <p:txBody>
          <a:bodyPr wrap="square" lIns="0" tIns="0" rIns="0" bIns="0" rtlCol="0" anchor="t"/>
          <a:lstStyle/>
          <a:p>
            <a:pPr marL="0" indent="0" algn="l">
              <a:lnSpc>
                <a:spcPts val="2050"/>
              </a:lnSpc>
              <a:buNone/>
            </a:pPr>
            <a:r>
              <a:rPr lang="en-US" sz="1250" dirty="0">
                <a:solidFill>
                  <a:srgbClr val="15213F"/>
                </a:solidFill>
                <a:latin typeface="Roboto" pitchFamily="34" charset="0"/>
                <a:ea typeface="Roboto" pitchFamily="34" charset="-122"/>
                <a:cs typeface="Roboto" pitchFamily="34" charset="-120"/>
              </a:rPr>
              <a:t>More for non-core operations (BPO/shared services), less for deep R&amp;D (though evolving)</a:t>
            </a:r>
            <a:endParaRPr lang="en-US" sz="1250" dirty="0"/>
          </a:p>
        </p:txBody>
      </p:sp>
      <p:sp>
        <p:nvSpPr>
          <p:cNvPr id="15" name="Text 13"/>
          <p:cNvSpPr/>
          <p:nvPr/>
        </p:nvSpPr>
        <p:spPr>
          <a:xfrm>
            <a:off x="11377017" y="2258616"/>
            <a:ext cx="2373273" cy="1052036"/>
          </a:xfrm>
          <a:prstGeom prst="rect">
            <a:avLst/>
          </a:prstGeom>
          <a:noFill/>
          <a:ln/>
        </p:spPr>
        <p:txBody>
          <a:bodyPr wrap="square" lIns="0" tIns="0" rIns="0" bIns="0" rtlCol="0" anchor="t"/>
          <a:lstStyle/>
          <a:p>
            <a:pPr marL="0" indent="0" algn="l">
              <a:lnSpc>
                <a:spcPts val="2050"/>
              </a:lnSpc>
              <a:buNone/>
            </a:pPr>
            <a:r>
              <a:rPr lang="en-US" sz="1250" dirty="0">
                <a:solidFill>
                  <a:srgbClr val="15213F"/>
                </a:solidFill>
                <a:latin typeface="Roboto" pitchFamily="34" charset="0"/>
                <a:ea typeface="Roboto" pitchFamily="34" charset="-122"/>
                <a:cs typeface="Roboto" pitchFamily="34" charset="-120"/>
              </a:rPr>
              <a:t>Excellent for regional headquarters, finance GCCs, in-house innovation; strong IP protection in some zones</a:t>
            </a:r>
            <a:endParaRPr lang="en-US" sz="1250" dirty="0"/>
          </a:p>
        </p:txBody>
      </p:sp>
      <p:sp>
        <p:nvSpPr>
          <p:cNvPr id="16" name="Shape 14"/>
          <p:cNvSpPr/>
          <p:nvPr/>
        </p:nvSpPr>
        <p:spPr>
          <a:xfrm>
            <a:off x="715804" y="3416856"/>
            <a:ext cx="13198793" cy="1001435"/>
          </a:xfrm>
          <a:prstGeom prst="rect">
            <a:avLst/>
          </a:prstGeom>
          <a:solidFill>
            <a:srgbClr val="FFFFFF">
              <a:alpha val="4000"/>
            </a:srgbClr>
          </a:solidFill>
          <a:ln/>
        </p:spPr>
        <p:txBody>
          <a:bodyPr/>
          <a:lstStyle/>
          <a:p>
            <a:endParaRPr lang="en-US"/>
          </a:p>
        </p:txBody>
      </p:sp>
      <p:sp>
        <p:nvSpPr>
          <p:cNvPr id="17" name="Text 15"/>
          <p:cNvSpPr/>
          <p:nvPr/>
        </p:nvSpPr>
        <p:spPr>
          <a:xfrm>
            <a:off x="880348" y="3523059"/>
            <a:ext cx="2043351" cy="526018"/>
          </a:xfrm>
          <a:prstGeom prst="rect">
            <a:avLst/>
          </a:prstGeom>
          <a:noFill/>
          <a:ln/>
        </p:spPr>
        <p:txBody>
          <a:bodyPr wrap="square" lIns="0" tIns="0" rIns="0" bIns="0" rtlCol="0" anchor="t"/>
          <a:lstStyle/>
          <a:p>
            <a:pPr marL="0" indent="0" algn="l">
              <a:lnSpc>
                <a:spcPts val="2050"/>
              </a:lnSpc>
              <a:buNone/>
            </a:pPr>
            <a:r>
              <a:rPr lang="en-US" sz="1250" b="1" dirty="0">
                <a:solidFill>
                  <a:srgbClr val="15213F"/>
                </a:solidFill>
                <a:latin typeface="Roboto" pitchFamily="34" charset="0"/>
                <a:ea typeface="Roboto" pitchFamily="34" charset="-122"/>
                <a:cs typeface="Roboto" pitchFamily="34" charset="-120"/>
              </a:rPr>
              <a:t>Scalability &amp; Time-Zone Advantage</a:t>
            </a:r>
            <a:endParaRPr lang="en-US" sz="1250" dirty="0"/>
          </a:p>
        </p:txBody>
      </p:sp>
      <p:sp>
        <p:nvSpPr>
          <p:cNvPr id="18" name="Text 16"/>
          <p:cNvSpPr/>
          <p:nvPr/>
        </p:nvSpPr>
        <p:spPr>
          <a:xfrm>
            <a:off x="3259931" y="3523059"/>
            <a:ext cx="2369463" cy="789027"/>
          </a:xfrm>
          <a:prstGeom prst="rect">
            <a:avLst/>
          </a:prstGeom>
          <a:noFill/>
          <a:ln/>
        </p:spPr>
        <p:txBody>
          <a:bodyPr wrap="square" lIns="0" tIns="0" rIns="0" bIns="0" rtlCol="0" anchor="t"/>
          <a:lstStyle/>
          <a:p>
            <a:pPr marL="0" indent="0" algn="l">
              <a:lnSpc>
                <a:spcPts val="2050"/>
              </a:lnSpc>
              <a:buNone/>
            </a:pPr>
            <a:r>
              <a:rPr lang="en-US" sz="1250" dirty="0">
                <a:solidFill>
                  <a:srgbClr val="15213F"/>
                </a:solidFill>
                <a:latin typeface="Roboto" pitchFamily="34" charset="0"/>
                <a:ea typeface="Roboto" pitchFamily="34" charset="-122"/>
                <a:cs typeface="Roboto" pitchFamily="34" charset="-120"/>
              </a:rPr>
              <a:t>Great for 24×7 operations, follow-the-sun models; strong ecosystem</a:t>
            </a:r>
            <a:endParaRPr lang="en-US" sz="1250" dirty="0"/>
          </a:p>
        </p:txBody>
      </p:sp>
      <p:sp>
        <p:nvSpPr>
          <p:cNvPr id="19" name="Text 17"/>
          <p:cNvSpPr/>
          <p:nvPr/>
        </p:nvSpPr>
        <p:spPr>
          <a:xfrm>
            <a:off x="5965627" y="3523059"/>
            <a:ext cx="2369463" cy="526018"/>
          </a:xfrm>
          <a:prstGeom prst="rect">
            <a:avLst/>
          </a:prstGeom>
          <a:noFill/>
          <a:ln/>
        </p:spPr>
        <p:txBody>
          <a:bodyPr wrap="square" lIns="0" tIns="0" rIns="0" bIns="0" rtlCol="0" anchor="t"/>
          <a:lstStyle/>
          <a:p>
            <a:pPr marL="0" indent="0" algn="l">
              <a:lnSpc>
                <a:spcPts val="2050"/>
              </a:lnSpc>
              <a:buNone/>
            </a:pPr>
            <a:r>
              <a:rPr lang="en-US" sz="1250" dirty="0">
                <a:solidFill>
                  <a:srgbClr val="15213F"/>
                </a:solidFill>
                <a:latin typeface="Roboto" pitchFamily="34" charset="0"/>
                <a:ea typeface="Roboto" pitchFamily="34" charset="-122"/>
                <a:cs typeface="Roboto" pitchFamily="34" charset="-120"/>
              </a:rPr>
              <a:t>Good for European operations, nearshore to Western Europe</a:t>
            </a:r>
            <a:endParaRPr lang="en-US" sz="1250" dirty="0"/>
          </a:p>
        </p:txBody>
      </p:sp>
      <p:sp>
        <p:nvSpPr>
          <p:cNvPr id="20" name="Text 18"/>
          <p:cNvSpPr/>
          <p:nvPr/>
        </p:nvSpPr>
        <p:spPr>
          <a:xfrm>
            <a:off x="8671322" y="3523059"/>
            <a:ext cx="2369463" cy="789027"/>
          </a:xfrm>
          <a:prstGeom prst="rect">
            <a:avLst/>
          </a:prstGeom>
          <a:noFill/>
          <a:ln/>
        </p:spPr>
        <p:txBody>
          <a:bodyPr wrap="square" lIns="0" tIns="0" rIns="0" bIns="0" rtlCol="0" anchor="t"/>
          <a:lstStyle/>
          <a:p>
            <a:pPr marL="0" indent="0" algn="l">
              <a:lnSpc>
                <a:spcPts val="2050"/>
              </a:lnSpc>
              <a:buNone/>
            </a:pPr>
            <a:r>
              <a:rPr lang="en-US" sz="1250" dirty="0">
                <a:solidFill>
                  <a:srgbClr val="15213F"/>
                </a:solidFill>
                <a:latin typeface="Roboto" pitchFamily="34" charset="0"/>
                <a:ea typeface="Roboto" pitchFamily="34" charset="-122"/>
                <a:cs typeface="Roboto" pitchFamily="34" charset="-120"/>
              </a:rPr>
              <a:t>Good for North America, APAC coverage; mature BPO ecosystem</a:t>
            </a:r>
            <a:endParaRPr lang="en-US" sz="1250" dirty="0"/>
          </a:p>
        </p:txBody>
      </p:sp>
      <p:sp>
        <p:nvSpPr>
          <p:cNvPr id="21" name="Text 19"/>
          <p:cNvSpPr/>
          <p:nvPr/>
        </p:nvSpPr>
        <p:spPr>
          <a:xfrm>
            <a:off x="11377017" y="3523059"/>
            <a:ext cx="2373273" cy="789027"/>
          </a:xfrm>
          <a:prstGeom prst="rect">
            <a:avLst/>
          </a:prstGeom>
          <a:noFill/>
          <a:ln/>
        </p:spPr>
        <p:txBody>
          <a:bodyPr wrap="square" lIns="0" tIns="0" rIns="0" bIns="0" rtlCol="0" anchor="t"/>
          <a:lstStyle/>
          <a:p>
            <a:pPr marL="0" indent="0" algn="l">
              <a:lnSpc>
                <a:spcPts val="2050"/>
              </a:lnSpc>
              <a:buNone/>
            </a:pPr>
            <a:r>
              <a:rPr lang="en-US" sz="1250" dirty="0">
                <a:solidFill>
                  <a:srgbClr val="15213F"/>
                </a:solidFill>
                <a:latin typeface="Roboto" pitchFamily="34" charset="0"/>
                <a:ea typeface="Roboto" pitchFamily="34" charset="-122"/>
                <a:cs typeface="Roboto" pitchFamily="34" charset="-120"/>
              </a:rPr>
              <a:t>Strong location for Middle East, Africa, Europe; GCC can serve regional HQ roles</a:t>
            </a:r>
            <a:endParaRPr lang="en-US" sz="1250" dirty="0"/>
          </a:p>
        </p:txBody>
      </p:sp>
      <p:sp>
        <p:nvSpPr>
          <p:cNvPr id="22" name="Shape 20"/>
          <p:cNvSpPr/>
          <p:nvPr/>
        </p:nvSpPr>
        <p:spPr>
          <a:xfrm>
            <a:off x="715804" y="4418290"/>
            <a:ext cx="13198793" cy="1264444"/>
          </a:xfrm>
          <a:prstGeom prst="rect">
            <a:avLst/>
          </a:prstGeom>
          <a:solidFill>
            <a:srgbClr val="000000">
              <a:alpha val="4000"/>
            </a:srgbClr>
          </a:solidFill>
          <a:ln/>
        </p:spPr>
        <p:txBody>
          <a:bodyPr/>
          <a:lstStyle/>
          <a:p>
            <a:endParaRPr lang="en-US"/>
          </a:p>
        </p:txBody>
      </p:sp>
      <p:sp>
        <p:nvSpPr>
          <p:cNvPr id="23" name="Text 21"/>
          <p:cNvSpPr/>
          <p:nvPr/>
        </p:nvSpPr>
        <p:spPr>
          <a:xfrm>
            <a:off x="880348" y="4524494"/>
            <a:ext cx="2043351" cy="526018"/>
          </a:xfrm>
          <a:prstGeom prst="rect">
            <a:avLst/>
          </a:prstGeom>
          <a:noFill/>
          <a:ln/>
        </p:spPr>
        <p:txBody>
          <a:bodyPr wrap="square" lIns="0" tIns="0" rIns="0" bIns="0" rtlCol="0" anchor="t"/>
          <a:lstStyle/>
          <a:p>
            <a:pPr marL="0" indent="0" algn="l">
              <a:lnSpc>
                <a:spcPts val="2050"/>
              </a:lnSpc>
              <a:buNone/>
            </a:pPr>
            <a:r>
              <a:rPr lang="en-US" sz="1250" b="1" dirty="0">
                <a:solidFill>
                  <a:srgbClr val="15213F"/>
                </a:solidFill>
                <a:latin typeface="Roboto" pitchFamily="34" charset="0"/>
                <a:ea typeface="Roboto" pitchFamily="34" charset="-122"/>
                <a:cs typeface="Roboto" pitchFamily="34" charset="-120"/>
              </a:rPr>
              <a:t>Risk from Global Minimum Tax / TP</a:t>
            </a:r>
            <a:endParaRPr lang="en-US" sz="1250" dirty="0"/>
          </a:p>
        </p:txBody>
      </p:sp>
      <p:sp>
        <p:nvSpPr>
          <p:cNvPr id="24" name="Text 22"/>
          <p:cNvSpPr/>
          <p:nvPr/>
        </p:nvSpPr>
        <p:spPr>
          <a:xfrm>
            <a:off x="3259931" y="4524494"/>
            <a:ext cx="2369463" cy="526018"/>
          </a:xfrm>
          <a:prstGeom prst="rect">
            <a:avLst/>
          </a:prstGeom>
          <a:noFill/>
          <a:ln/>
        </p:spPr>
        <p:txBody>
          <a:bodyPr wrap="square" lIns="0" tIns="0" rIns="0" bIns="0" rtlCol="0" anchor="t"/>
          <a:lstStyle/>
          <a:p>
            <a:pPr marL="0" indent="0" algn="l">
              <a:lnSpc>
                <a:spcPts val="2050"/>
              </a:lnSpc>
              <a:buNone/>
            </a:pPr>
            <a:r>
              <a:rPr lang="en-US" sz="1250" dirty="0">
                <a:solidFill>
                  <a:srgbClr val="15213F"/>
                </a:solidFill>
                <a:latin typeface="Roboto" pitchFamily="34" charset="0"/>
                <a:ea typeface="Roboto" pitchFamily="34" charset="-122"/>
                <a:cs typeface="Roboto" pitchFamily="34" charset="-120"/>
              </a:rPr>
              <a:t>Significant — must model Pillar Two; TP complexity high</a:t>
            </a:r>
            <a:endParaRPr lang="en-US" sz="1250" dirty="0"/>
          </a:p>
        </p:txBody>
      </p:sp>
      <p:sp>
        <p:nvSpPr>
          <p:cNvPr id="25" name="Text 23"/>
          <p:cNvSpPr/>
          <p:nvPr/>
        </p:nvSpPr>
        <p:spPr>
          <a:xfrm>
            <a:off x="5965627" y="4524494"/>
            <a:ext cx="2369463" cy="789027"/>
          </a:xfrm>
          <a:prstGeom prst="rect">
            <a:avLst/>
          </a:prstGeom>
          <a:noFill/>
          <a:ln/>
        </p:spPr>
        <p:txBody>
          <a:bodyPr wrap="square" lIns="0" tIns="0" rIns="0" bIns="0" rtlCol="0" anchor="t"/>
          <a:lstStyle/>
          <a:p>
            <a:pPr marL="0" indent="0" algn="l">
              <a:lnSpc>
                <a:spcPts val="2050"/>
              </a:lnSpc>
              <a:buNone/>
            </a:pPr>
            <a:r>
              <a:rPr lang="en-US" sz="1250" dirty="0">
                <a:solidFill>
                  <a:srgbClr val="15213F"/>
                </a:solidFill>
                <a:latin typeface="Roboto" pitchFamily="34" charset="0"/>
                <a:ea typeface="Roboto" pitchFamily="34" charset="-122"/>
                <a:cs typeface="Roboto" pitchFamily="34" charset="-120"/>
              </a:rPr>
              <a:t>Also must manage Pillar Two; but stable EU tax framework, good planning possible</a:t>
            </a:r>
            <a:endParaRPr lang="en-US" sz="1250" dirty="0"/>
          </a:p>
        </p:txBody>
      </p:sp>
      <p:sp>
        <p:nvSpPr>
          <p:cNvPr id="26" name="Text 24"/>
          <p:cNvSpPr/>
          <p:nvPr/>
        </p:nvSpPr>
        <p:spPr>
          <a:xfrm>
            <a:off x="8671322" y="4524494"/>
            <a:ext cx="2369463" cy="789027"/>
          </a:xfrm>
          <a:prstGeom prst="rect">
            <a:avLst/>
          </a:prstGeom>
          <a:noFill/>
          <a:ln/>
        </p:spPr>
        <p:txBody>
          <a:bodyPr wrap="square" lIns="0" tIns="0" rIns="0" bIns="0" rtlCol="0" anchor="t"/>
          <a:lstStyle/>
          <a:p>
            <a:pPr marL="0" indent="0" algn="l">
              <a:lnSpc>
                <a:spcPts val="2050"/>
              </a:lnSpc>
              <a:buNone/>
            </a:pPr>
            <a:r>
              <a:rPr lang="en-US" sz="1250" dirty="0">
                <a:solidFill>
                  <a:srgbClr val="15213F"/>
                </a:solidFill>
                <a:latin typeface="Roboto" pitchFamily="34" charset="0"/>
                <a:ea typeface="Roboto" pitchFamily="34" charset="-122"/>
                <a:cs typeface="Roboto" pitchFamily="34" charset="-120"/>
              </a:rPr>
              <a:t>Might benefit from tax-incentive zones but must plan for substance; TP risk manageable</a:t>
            </a:r>
            <a:endParaRPr lang="en-US" sz="1250" dirty="0"/>
          </a:p>
        </p:txBody>
      </p:sp>
      <p:sp>
        <p:nvSpPr>
          <p:cNvPr id="27" name="Text 25"/>
          <p:cNvSpPr/>
          <p:nvPr/>
        </p:nvSpPr>
        <p:spPr>
          <a:xfrm>
            <a:off x="11377017" y="4524494"/>
            <a:ext cx="2373273" cy="1052036"/>
          </a:xfrm>
          <a:prstGeom prst="rect">
            <a:avLst/>
          </a:prstGeom>
          <a:noFill/>
          <a:ln/>
        </p:spPr>
        <p:txBody>
          <a:bodyPr wrap="square" lIns="0" tIns="0" rIns="0" bIns="0" rtlCol="0" anchor="t"/>
          <a:lstStyle/>
          <a:p>
            <a:pPr marL="0" indent="0" algn="l">
              <a:lnSpc>
                <a:spcPts val="2050"/>
              </a:lnSpc>
              <a:buNone/>
            </a:pPr>
            <a:r>
              <a:rPr lang="en-US" sz="1250" dirty="0">
                <a:solidFill>
                  <a:srgbClr val="15213F"/>
                </a:solidFill>
                <a:latin typeface="Roboto" pitchFamily="34" charset="0"/>
                <a:ea typeface="Roboto" pitchFamily="34" charset="-122"/>
                <a:cs typeface="Roboto" pitchFamily="34" charset="-120"/>
              </a:rPr>
              <a:t>Free zones attractive, but substance and global top-up tax must be carefully designed; risk of ETR issues</a:t>
            </a:r>
            <a:endParaRPr lang="en-US" sz="1250" dirty="0"/>
          </a:p>
        </p:txBody>
      </p:sp>
      <p:sp>
        <p:nvSpPr>
          <p:cNvPr id="28" name="Shape 26"/>
          <p:cNvSpPr/>
          <p:nvPr/>
        </p:nvSpPr>
        <p:spPr>
          <a:xfrm>
            <a:off x="715804" y="5682734"/>
            <a:ext cx="13198793" cy="1001435"/>
          </a:xfrm>
          <a:prstGeom prst="rect">
            <a:avLst/>
          </a:prstGeom>
          <a:solidFill>
            <a:srgbClr val="FFFFFF">
              <a:alpha val="4000"/>
            </a:srgbClr>
          </a:solidFill>
          <a:ln/>
        </p:spPr>
        <p:txBody>
          <a:bodyPr/>
          <a:lstStyle/>
          <a:p>
            <a:endParaRPr lang="en-US"/>
          </a:p>
        </p:txBody>
      </p:sp>
      <p:sp>
        <p:nvSpPr>
          <p:cNvPr id="29" name="Text 27"/>
          <p:cNvSpPr/>
          <p:nvPr/>
        </p:nvSpPr>
        <p:spPr>
          <a:xfrm>
            <a:off x="880348" y="5788938"/>
            <a:ext cx="2043351" cy="263009"/>
          </a:xfrm>
          <a:prstGeom prst="rect">
            <a:avLst/>
          </a:prstGeom>
          <a:noFill/>
          <a:ln/>
        </p:spPr>
        <p:txBody>
          <a:bodyPr wrap="none" lIns="0" tIns="0" rIns="0" bIns="0" rtlCol="0" anchor="t"/>
          <a:lstStyle/>
          <a:p>
            <a:pPr marL="0" indent="0" algn="l">
              <a:lnSpc>
                <a:spcPts val="2050"/>
              </a:lnSpc>
              <a:buNone/>
            </a:pPr>
            <a:r>
              <a:rPr lang="en-US" sz="1250" b="1" dirty="0">
                <a:solidFill>
                  <a:srgbClr val="15213F"/>
                </a:solidFill>
                <a:latin typeface="Roboto" pitchFamily="34" charset="0"/>
                <a:ea typeface="Roboto" pitchFamily="34" charset="-122"/>
                <a:cs typeface="Roboto" pitchFamily="34" charset="-120"/>
              </a:rPr>
              <a:t>Strategic Fit</a:t>
            </a:r>
            <a:endParaRPr lang="en-US" sz="1250" dirty="0"/>
          </a:p>
        </p:txBody>
      </p:sp>
      <p:sp>
        <p:nvSpPr>
          <p:cNvPr id="30" name="Text 28"/>
          <p:cNvSpPr/>
          <p:nvPr/>
        </p:nvSpPr>
        <p:spPr>
          <a:xfrm>
            <a:off x="3259931" y="5788938"/>
            <a:ext cx="2369463" cy="789027"/>
          </a:xfrm>
          <a:prstGeom prst="rect">
            <a:avLst/>
          </a:prstGeom>
          <a:noFill/>
          <a:ln/>
        </p:spPr>
        <p:txBody>
          <a:bodyPr wrap="square" lIns="0" tIns="0" rIns="0" bIns="0" rtlCol="0" anchor="t"/>
          <a:lstStyle/>
          <a:p>
            <a:pPr marL="0" indent="0" algn="l">
              <a:lnSpc>
                <a:spcPts val="2050"/>
              </a:lnSpc>
              <a:buNone/>
            </a:pPr>
            <a:r>
              <a:rPr lang="en-US" sz="1250" dirty="0">
                <a:solidFill>
                  <a:srgbClr val="15213F"/>
                </a:solidFill>
                <a:latin typeface="Roboto" pitchFamily="34" charset="0"/>
                <a:ea typeface="Roboto" pitchFamily="34" charset="-122"/>
                <a:cs typeface="Roboto" pitchFamily="34" charset="-120"/>
              </a:rPr>
              <a:t>Ideal for high-scale engineering, R&amp;D, digital centers of excellence, shared services</a:t>
            </a:r>
            <a:endParaRPr lang="en-US" sz="1250" dirty="0"/>
          </a:p>
        </p:txBody>
      </p:sp>
      <p:sp>
        <p:nvSpPr>
          <p:cNvPr id="31" name="Text 29"/>
          <p:cNvSpPr/>
          <p:nvPr/>
        </p:nvSpPr>
        <p:spPr>
          <a:xfrm>
            <a:off x="5965627" y="5788938"/>
            <a:ext cx="2369463" cy="526018"/>
          </a:xfrm>
          <a:prstGeom prst="rect">
            <a:avLst/>
          </a:prstGeom>
          <a:noFill/>
          <a:ln/>
        </p:spPr>
        <p:txBody>
          <a:bodyPr wrap="square" lIns="0" tIns="0" rIns="0" bIns="0" rtlCol="0" anchor="t"/>
          <a:lstStyle/>
          <a:p>
            <a:pPr marL="0" indent="0" algn="l">
              <a:lnSpc>
                <a:spcPts val="2050"/>
              </a:lnSpc>
              <a:buNone/>
            </a:pPr>
            <a:r>
              <a:rPr lang="en-US" sz="1250" dirty="0">
                <a:solidFill>
                  <a:srgbClr val="15213F"/>
                </a:solidFill>
                <a:latin typeface="Roboto" pitchFamily="34" charset="0"/>
                <a:ea typeface="Roboto" pitchFamily="34" charset="-122"/>
                <a:cs typeface="Roboto" pitchFamily="34" charset="-120"/>
              </a:rPr>
              <a:t>Good for engineering CoEs, European support centers, R&amp;D</a:t>
            </a:r>
            <a:endParaRPr lang="en-US" sz="1250" dirty="0"/>
          </a:p>
        </p:txBody>
      </p:sp>
      <p:sp>
        <p:nvSpPr>
          <p:cNvPr id="32" name="Text 30"/>
          <p:cNvSpPr/>
          <p:nvPr/>
        </p:nvSpPr>
        <p:spPr>
          <a:xfrm>
            <a:off x="8671322" y="5788938"/>
            <a:ext cx="2369463" cy="789027"/>
          </a:xfrm>
          <a:prstGeom prst="rect">
            <a:avLst/>
          </a:prstGeom>
          <a:noFill/>
          <a:ln/>
        </p:spPr>
        <p:txBody>
          <a:bodyPr wrap="square" lIns="0" tIns="0" rIns="0" bIns="0" rtlCol="0" anchor="t"/>
          <a:lstStyle/>
          <a:p>
            <a:pPr marL="0" indent="0" algn="l">
              <a:lnSpc>
                <a:spcPts val="2050"/>
              </a:lnSpc>
              <a:buNone/>
            </a:pPr>
            <a:r>
              <a:rPr lang="en-US" sz="1250" dirty="0">
                <a:solidFill>
                  <a:srgbClr val="15213F"/>
                </a:solidFill>
                <a:latin typeface="Roboto" pitchFamily="34" charset="0"/>
                <a:ea typeface="Roboto" pitchFamily="34" charset="-122"/>
                <a:cs typeface="Roboto" pitchFamily="34" charset="-120"/>
              </a:rPr>
              <a:t>Excellent for customer support, finance shared services, BPO-GCC</a:t>
            </a:r>
            <a:endParaRPr lang="en-US" sz="1250" dirty="0"/>
          </a:p>
        </p:txBody>
      </p:sp>
      <p:sp>
        <p:nvSpPr>
          <p:cNvPr id="33" name="Text 31"/>
          <p:cNvSpPr/>
          <p:nvPr/>
        </p:nvSpPr>
        <p:spPr>
          <a:xfrm>
            <a:off x="11377017" y="5788938"/>
            <a:ext cx="2373273" cy="789027"/>
          </a:xfrm>
          <a:prstGeom prst="rect">
            <a:avLst/>
          </a:prstGeom>
          <a:noFill/>
          <a:ln/>
        </p:spPr>
        <p:txBody>
          <a:bodyPr wrap="square" lIns="0" tIns="0" rIns="0" bIns="0" rtlCol="0" anchor="t"/>
          <a:lstStyle/>
          <a:p>
            <a:pPr marL="0" indent="0" algn="l">
              <a:lnSpc>
                <a:spcPts val="2050"/>
              </a:lnSpc>
              <a:buNone/>
            </a:pPr>
            <a:r>
              <a:rPr lang="en-US" sz="1250" dirty="0">
                <a:solidFill>
                  <a:srgbClr val="15213F"/>
                </a:solidFill>
                <a:latin typeface="Roboto" pitchFamily="34" charset="0"/>
                <a:ea typeface="Roboto" pitchFamily="34" charset="-122"/>
                <a:cs typeface="Roboto" pitchFamily="34" charset="-120"/>
              </a:rPr>
              <a:t>Ideal for regional HQ, finance CoEs, strategic innovation hubs, treasury/tax centers</a:t>
            </a:r>
            <a:endParaRPr lang="en-US" sz="1250" dirty="0"/>
          </a:p>
        </p:txBody>
      </p:sp>
      <p:sp>
        <p:nvSpPr>
          <p:cNvPr id="34" name="Text 32"/>
          <p:cNvSpPr/>
          <p:nvPr/>
        </p:nvSpPr>
        <p:spPr>
          <a:xfrm>
            <a:off x="708184" y="6876693"/>
            <a:ext cx="13214033" cy="526018"/>
          </a:xfrm>
          <a:prstGeom prst="rect">
            <a:avLst/>
          </a:prstGeom>
          <a:noFill/>
          <a:ln/>
        </p:spPr>
        <p:txBody>
          <a:bodyPr wrap="square" lIns="0" tIns="0" rIns="0" bIns="0" rtlCol="0" anchor="t"/>
          <a:lstStyle/>
          <a:p>
            <a:pPr marL="0" indent="0" algn="l">
              <a:lnSpc>
                <a:spcPts val="2050"/>
              </a:lnSpc>
              <a:buNone/>
            </a:pPr>
            <a:r>
              <a:rPr lang="en-US" sz="1250" dirty="0">
                <a:solidFill>
                  <a:srgbClr val="15213F"/>
                </a:solidFill>
                <a:latin typeface="Roboto" pitchFamily="34" charset="0"/>
                <a:ea typeface="Roboto" pitchFamily="34" charset="-122"/>
                <a:cs typeface="Roboto" pitchFamily="34" charset="-120"/>
              </a:rPr>
              <a:t>India maintains significant competitive advantages in talent availability, cost structure, and innovation capability, but must actively manage transfer pricing complexity and Pillar Two implications to sustain its leadership position in the global GCC ecosystem.</a:t>
            </a:r>
            <a:endParaRPr lang="en-US" sz="125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8">
    <p:spTree>
      <p:nvGrpSpPr>
        <p:cNvPr id="1" name=""/>
        <p:cNvGrpSpPr/>
        <p:nvPr/>
      </p:nvGrpSpPr>
      <p:grpSpPr>
        <a:xfrm>
          <a:off x="0" y="0"/>
          <a:ext cx="0" cy="0"/>
          <a:chOff x="0" y="0"/>
          <a:chExt cx="0" cy="0"/>
        </a:xfrm>
      </p:grpSpPr>
      <p:sp>
        <p:nvSpPr>
          <p:cNvPr id="2" name="Text 0"/>
          <p:cNvSpPr/>
          <p:nvPr/>
        </p:nvSpPr>
        <p:spPr>
          <a:xfrm>
            <a:off x="734020" y="859036"/>
            <a:ext cx="5853946" cy="532448"/>
          </a:xfrm>
          <a:prstGeom prst="rect">
            <a:avLst/>
          </a:prstGeom>
          <a:noFill/>
          <a:ln/>
        </p:spPr>
        <p:txBody>
          <a:bodyPr wrap="none" lIns="0" tIns="0" rIns="0" bIns="0" rtlCol="0" anchor="t"/>
          <a:lstStyle/>
          <a:p>
            <a:pPr marL="0" indent="0" algn="l">
              <a:lnSpc>
                <a:spcPts val="4150"/>
              </a:lnSpc>
              <a:buNone/>
            </a:pPr>
            <a:r>
              <a:rPr lang="en-US" sz="3350" dirty="0">
                <a:solidFill>
                  <a:srgbClr val="3257B8"/>
                </a:solidFill>
                <a:latin typeface="Roboto Slab" pitchFamily="34" charset="0"/>
                <a:ea typeface="Roboto Slab" pitchFamily="34" charset="-122"/>
                <a:cs typeface="Roboto Slab" pitchFamily="34" charset="-120"/>
              </a:rPr>
              <a:t>Actionable Summary for GCC</a:t>
            </a:r>
            <a:endParaRPr lang="en-US" sz="3350" dirty="0"/>
          </a:p>
        </p:txBody>
      </p:sp>
      <p:sp>
        <p:nvSpPr>
          <p:cNvPr id="3" name="Text 1"/>
          <p:cNvSpPr/>
          <p:nvPr/>
        </p:nvSpPr>
        <p:spPr>
          <a:xfrm>
            <a:off x="734020" y="1732240"/>
            <a:ext cx="13162359" cy="545068"/>
          </a:xfrm>
          <a:prstGeom prst="rect">
            <a:avLst/>
          </a:prstGeom>
          <a:noFill/>
          <a:ln/>
        </p:spPr>
        <p:txBody>
          <a:bodyPr wrap="square" lIns="0" tIns="0" rIns="0" bIns="0" rtlCol="0" anchor="t"/>
          <a:lstStyle/>
          <a:p>
            <a:pPr marL="0" indent="0" algn="l">
              <a:lnSpc>
                <a:spcPts val="2100"/>
              </a:lnSpc>
              <a:buNone/>
            </a:pPr>
            <a:r>
              <a:rPr lang="en-US" sz="1300" dirty="0">
                <a:solidFill>
                  <a:srgbClr val="15213F"/>
                </a:solidFill>
                <a:latin typeface="Roboto" pitchFamily="34" charset="0"/>
                <a:ea typeface="Roboto" pitchFamily="34" charset="-122"/>
                <a:cs typeface="Roboto" pitchFamily="34" charset="-120"/>
              </a:rPr>
              <a:t>Successful navigation of the evolving GCC tax landscape requires proactive, integrated strategies addressing transfer pricing compliance, Pillar Two implications, and regulatory requirements. The following action items represent critical priorities for GCC operators.</a:t>
            </a:r>
            <a:endParaRPr lang="en-US" sz="1300" dirty="0"/>
          </a:p>
        </p:txBody>
      </p:sp>
      <p:pic>
        <p:nvPicPr>
          <p:cNvPr id="4" name="Image 0" descr="preencoded.png"/>
          <p:cNvPicPr>
            <a:picLocks noChangeAspect="1"/>
          </p:cNvPicPr>
          <p:nvPr/>
        </p:nvPicPr>
        <p:blipFill>
          <a:blip r:embed="rId3"/>
          <a:stretch>
            <a:fillRect/>
          </a:stretch>
        </p:blipFill>
        <p:spPr>
          <a:xfrm>
            <a:off x="734020" y="2468999"/>
            <a:ext cx="511135" cy="511135"/>
          </a:xfrm>
          <a:prstGeom prst="rect">
            <a:avLst/>
          </a:prstGeom>
        </p:spPr>
      </p:pic>
      <p:sp>
        <p:nvSpPr>
          <p:cNvPr id="5" name="Text 2"/>
          <p:cNvSpPr/>
          <p:nvPr/>
        </p:nvSpPr>
        <p:spPr>
          <a:xfrm>
            <a:off x="1458158" y="2612708"/>
            <a:ext cx="2966918" cy="266224"/>
          </a:xfrm>
          <a:prstGeom prst="rect">
            <a:avLst/>
          </a:prstGeom>
          <a:noFill/>
          <a:ln/>
        </p:spPr>
        <p:txBody>
          <a:bodyPr wrap="none" lIns="0" tIns="0" rIns="0" bIns="0" rtlCol="0" anchor="t"/>
          <a:lstStyle/>
          <a:p>
            <a:pPr marL="0" indent="0" algn="l">
              <a:lnSpc>
                <a:spcPts val="2050"/>
              </a:lnSpc>
              <a:buNone/>
            </a:pPr>
            <a:r>
              <a:rPr lang="en-US" sz="1650" dirty="0">
                <a:solidFill>
                  <a:srgbClr val="15213F"/>
                </a:solidFill>
                <a:latin typeface="Roboto Slab" pitchFamily="34" charset="0"/>
                <a:ea typeface="Roboto Slab" pitchFamily="34" charset="-122"/>
                <a:cs typeface="Roboto Slab" pitchFamily="34" charset="-120"/>
              </a:rPr>
              <a:t>Run a GloBE / ETR Diagnostic</a:t>
            </a:r>
            <a:endParaRPr lang="en-US" sz="1650" dirty="0"/>
          </a:p>
        </p:txBody>
      </p:sp>
      <p:sp>
        <p:nvSpPr>
          <p:cNvPr id="6" name="Text 3"/>
          <p:cNvSpPr/>
          <p:nvPr/>
        </p:nvSpPr>
        <p:spPr>
          <a:xfrm>
            <a:off x="1458158" y="2981087"/>
            <a:ext cx="3521273" cy="1635204"/>
          </a:xfrm>
          <a:prstGeom prst="rect">
            <a:avLst/>
          </a:prstGeom>
          <a:noFill/>
          <a:ln/>
        </p:spPr>
        <p:txBody>
          <a:bodyPr wrap="square" lIns="0" tIns="0" rIns="0" bIns="0" rtlCol="0" anchor="t"/>
          <a:lstStyle/>
          <a:p>
            <a:pPr marL="0" indent="0" algn="l">
              <a:lnSpc>
                <a:spcPts val="2100"/>
              </a:lnSpc>
              <a:buNone/>
            </a:pPr>
            <a:r>
              <a:rPr lang="en-US" sz="1300" dirty="0">
                <a:solidFill>
                  <a:srgbClr val="15213F"/>
                </a:solidFill>
                <a:latin typeface="Roboto" pitchFamily="34" charset="0"/>
                <a:ea typeface="Roboto" pitchFamily="34" charset="-122"/>
                <a:cs typeface="Roboto" pitchFamily="34" charset="-120"/>
              </a:rPr>
              <a:t>Quantify India jurisdictional effective tax rate and top-up exposure under multiple scenarios incorporating state incentives and SEZ holidays. Conduct quarterly ETR checks, top-up tax simulations, and intercompany flow redesign analysis.</a:t>
            </a:r>
            <a:endParaRPr lang="en-US" sz="1300" dirty="0"/>
          </a:p>
        </p:txBody>
      </p:sp>
      <p:pic>
        <p:nvPicPr>
          <p:cNvPr id="7" name="Image 1" descr="preencoded.png"/>
          <p:cNvPicPr>
            <a:picLocks noChangeAspect="1"/>
          </p:cNvPicPr>
          <p:nvPr/>
        </p:nvPicPr>
        <p:blipFill>
          <a:blip r:embed="rId4"/>
          <a:stretch>
            <a:fillRect/>
          </a:stretch>
        </p:blipFill>
        <p:spPr>
          <a:xfrm>
            <a:off x="5192435" y="2468999"/>
            <a:ext cx="511135" cy="511135"/>
          </a:xfrm>
          <a:prstGeom prst="rect">
            <a:avLst/>
          </a:prstGeom>
        </p:spPr>
      </p:pic>
      <p:sp>
        <p:nvSpPr>
          <p:cNvPr id="8" name="Text 4"/>
          <p:cNvSpPr/>
          <p:nvPr/>
        </p:nvSpPr>
        <p:spPr>
          <a:xfrm>
            <a:off x="5916573" y="2612708"/>
            <a:ext cx="3521273" cy="532448"/>
          </a:xfrm>
          <a:prstGeom prst="rect">
            <a:avLst/>
          </a:prstGeom>
          <a:noFill/>
          <a:ln/>
        </p:spPr>
        <p:txBody>
          <a:bodyPr wrap="square" lIns="0" tIns="0" rIns="0" bIns="0" rtlCol="0" anchor="t"/>
          <a:lstStyle/>
          <a:p>
            <a:pPr marL="0" indent="0" algn="l">
              <a:lnSpc>
                <a:spcPts val="2050"/>
              </a:lnSpc>
              <a:buNone/>
            </a:pPr>
            <a:r>
              <a:rPr lang="en-US" sz="1650" dirty="0">
                <a:solidFill>
                  <a:srgbClr val="15213F"/>
                </a:solidFill>
                <a:latin typeface="Roboto Slab" pitchFamily="34" charset="0"/>
                <a:ea typeface="Roboto Slab" pitchFamily="34" charset="-122"/>
                <a:cs typeface="Roboto Slab" pitchFamily="34" charset="-120"/>
              </a:rPr>
              <a:t>Reassess TP Policy Against DEMPE</a:t>
            </a:r>
            <a:endParaRPr lang="en-US" sz="1650" dirty="0"/>
          </a:p>
        </p:txBody>
      </p:sp>
      <p:sp>
        <p:nvSpPr>
          <p:cNvPr id="9" name="Text 5"/>
          <p:cNvSpPr/>
          <p:nvPr/>
        </p:nvSpPr>
        <p:spPr>
          <a:xfrm>
            <a:off x="5916573" y="3247311"/>
            <a:ext cx="3521273" cy="1635204"/>
          </a:xfrm>
          <a:prstGeom prst="rect">
            <a:avLst/>
          </a:prstGeom>
          <a:noFill/>
          <a:ln/>
        </p:spPr>
        <p:txBody>
          <a:bodyPr wrap="square" lIns="0" tIns="0" rIns="0" bIns="0" rtlCol="0" anchor="t"/>
          <a:lstStyle/>
          <a:p>
            <a:pPr marL="0" indent="0" algn="l">
              <a:lnSpc>
                <a:spcPts val="2100"/>
              </a:lnSpc>
              <a:buNone/>
            </a:pPr>
            <a:r>
              <a:rPr lang="en-US" sz="1300" dirty="0">
                <a:solidFill>
                  <a:srgbClr val="15213F"/>
                </a:solidFill>
                <a:latin typeface="Roboto" pitchFamily="34" charset="0"/>
                <a:ea typeface="Roboto" pitchFamily="34" charset="-122"/>
                <a:cs typeface="Roboto" pitchFamily="34" charset="-120"/>
              </a:rPr>
              <a:t>Where R&amp;D/AI work occurs in India, test whether current cost-plus models reflect contribution to intangibles. Consider profit-split methodologies for residual returns when material DEMPE functions are performed in India.</a:t>
            </a:r>
            <a:endParaRPr lang="en-US" sz="1300" dirty="0"/>
          </a:p>
        </p:txBody>
      </p:sp>
      <p:pic>
        <p:nvPicPr>
          <p:cNvPr id="10" name="Image 2" descr="preencoded.png"/>
          <p:cNvPicPr>
            <a:picLocks noChangeAspect="1"/>
          </p:cNvPicPr>
          <p:nvPr/>
        </p:nvPicPr>
        <p:blipFill>
          <a:blip r:embed="rId5"/>
          <a:stretch>
            <a:fillRect/>
          </a:stretch>
        </p:blipFill>
        <p:spPr>
          <a:xfrm>
            <a:off x="9650849" y="2468999"/>
            <a:ext cx="511135" cy="511135"/>
          </a:xfrm>
          <a:prstGeom prst="rect">
            <a:avLst/>
          </a:prstGeom>
        </p:spPr>
      </p:pic>
      <p:sp>
        <p:nvSpPr>
          <p:cNvPr id="11" name="Text 6"/>
          <p:cNvSpPr/>
          <p:nvPr/>
        </p:nvSpPr>
        <p:spPr>
          <a:xfrm>
            <a:off x="10374987" y="2612708"/>
            <a:ext cx="3521393" cy="532448"/>
          </a:xfrm>
          <a:prstGeom prst="rect">
            <a:avLst/>
          </a:prstGeom>
          <a:noFill/>
          <a:ln/>
        </p:spPr>
        <p:txBody>
          <a:bodyPr wrap="square" lIns="0" tIns="0" rIns="0" bIns="0" rtlCol="0" anchor="t"/>
          <a:lstStyle/>
          <a:p>
            <a:pPr marL="0" indent="0" algn="l">
              <a:lnSpc>
                <a:spcPts val="2050"/>
              </a:lnSpc>
              <a:buNone/>
            </a:pPr>
            <a:r>
              <a:rPr lang="en-US" sz="1650" dirty="0">
                <a:solidFill>
                  <a:srgbClr val="15213F"/>
                </a:solidFill>
                <a:latin typeface="Roboto Slab" pitchFamily="34" charset="0"/>
                <a:ea typeface="Roboto Slab" pitchFamily="34" charset="-122"/>
                <a:cs typeface="Roboto Slab" pitchFamily="34" charset="-120"/>
              </a:rPr>
              <a:t>Strengthen Documentation &amp; Systems</a:t>
            </a:r>
            <a:endParaRPr lang="en-US" sz="1650" dirty="0"/>
          </a:p>
        </p:txBody>
      </p:sp>
      <p:sp>
        <p:nvSpPr>
          <p:cNvPr id="12" name="Text 7"/>
          <p:cNvSpPr/>
          <p:nvPr/>
        </p:nvSpPr>
        <p:spPr>
          <a:xfrm>
            <a:off x="10374987" y="3247311"/>
            <a:ext cx="3521393" cy="1635204"/>
          </a:xfrm>
          <a:prstGeom prst="rect">
            <a:avLst/>
          </a:prstGeom>
          <a:noFill/>
          <a:ln/>
        </p:spPr>
        <p:txBody>
          <a:bodyPr wrap="square" lIns="0" tIns="0" rIns="0" bIns="0" rtlCol="0" anchor="t"/>
          <a:lstStyle/>
          <a:p>
            <a:pPr marL="0" indent="0" algn="l">
              <a:lnSpc>
                <a:spcPts val="2100"/>
              </a:lnSpc>
              <a:buNone/>
            </a:pPr>
            <a:r>
              <a:rPr lang="en-US" sz="1300" dirty="0">
                <a:solidFill>
                  <a:srgbClr val="15213F"/>
                </a:solidFill>
                <a:latin typeface="Roboto" pitchFamily="34" charset="0"/>
                <a:ea typeface="Roboto" pitchFamily="34" charset="-122"/>
                <a:cs typeface="Roboto" pitchFamily="34" charset="-120"/>
              </a:rPr>
              <a:t>Develop contemporaneous functional analysis and risk profiles, deliverables documentation, decision logs, and automated ETR/TP dashboards. Technology adoption and centralized reporting for Pillar Two is advisable.</a:t>
            </a:r>
            <a:endParaRPr lang="en-US" sz="1300" dirty="0"/>
          </a:p>
        </p:txBody>
      </p:sp>
      <p:pic>
        <p:nvPicPr>
          <p:cNvPr id="13" name="Image 3" descr="preencoded.png"/>
          <p:cNvPicPr>
            <a:picLocks noChangeAspect="1"/>
          </p:cNvPicPr>
          <p:nvPr/>
        </p:nvPicPr>
        <p:blipFill>
          <a:blip r:embed="rId6"/>
          <a:stretch>
            <a:fillRect/>
          </a:stretch>
        </p:blipFill>
        <p:spPr>
          <a:xfrm>
            <a:off x="734020" y="5223272"/>
            <a:ext cx="511135" cy="511135"/>
          </a:xfrm>
          <a:prstGeom prst="rect">
            <a:avLst/>
          </a:prstGeom>
        </p:spPr>
      </p:pic>
      <p:sp>
        <p:nvSpPr>
          <p:cNvPr id="14" name="Text 8"/>
          <p:cNvSpPr/>
          <p:nvPr/>
        </p:nvSpPr>
        <p:spPr>
          <a:xfrm>
            <a:off x="1458158" y="5366980"/>
            <a:ext cx="3521273" cy="532448"/>
          </a:xfrm>
          <a:prstGeom prst="rect">
            <a:avLst/>
          </a:prstGeom>
          <a:noFill/>
          <a:ln/>
        </p:spPr>
        <p:txBody>
          <a:bodyPr wrap="square" lIns="0" tIns="0" rIns="0" bIns="0" rtlCol="0" anchor="t"/>
          <a:lstStyle/>
          <a:p>
            <a:pPr marL="0" indent="0" algn="l">
              <a:lnSpc>
                <a:spcPts val="2050"/>
              </a:lnSpc>
              <a:buNone/>
            </a:pPr>
            <a:r>
              <a:rPr lang="en-US" sz="1650" dirty="0">
                <a:solidFill>
                  <a:srgbClr val="15213F"/>
                </a:solidFill>
                <a:latin typeface="Roboto Slab" pitchFamily="34" charset="0"/>
                <a:ea typeface="Roboto Slab" pitchFamily="34" charset="-122"/>
                <a:cs typeface="Roboto Slab" pitchFamily="34" charset="-120"/>
              </a:rPr>
              <a:t>Consider APAs / Pre-Filing for High Exposure</a:t>
            </a:r>
            <a:endParaRPr lang="en-US" sz="1650" dirty="0"/>
          </a:p>
        </p:txBody>
      </p:sp>
      <p:sp>
        <p:nvSpPr>
          <p:cNvPr id="15" name="Text 9"/>
          <p:cNvSpPr/>
          <p:nvPr/>
        </p:nvSpPr>
        <p:spPr>
          <a:xfrm>
            <a:off x="1458158" y="6001583"/>
            <a:ext cx="3521273" cy="1362670"/>
          </a:xfrm>
          <a:prstGeom prst="rect">
            <a:avLst/>
          </a:prstGeom>
          <a:noFill/>
          <a:ln/>
        </p:spPr>
        <p:txBody>
          <a:bodyPr wrap="square" lIns="0" tIns="0" rIns="0" bIns="0" rtlCol="0" anchor="t"/>
          <a:lstStyle/>
          <a:p>
            <a:pPr marL="0" indent="0" algn="l">
              <a:lnSpc>
                <a:spcPts val="2100"/>
              </a:lnSpc>
              <a:buNone/>
            </a:pPr>
            <a:r>
              <a:rPr lang="en-US" sz="1300" dirty="0">
                <a:solidFill>
                  <a:srgbClr val="15213F"/>
                </a:solidFill>
                <a:latin typeface="Roboto" pitchFamily="34" charset="0"/>
                <a:ea typeface="Roboto" pitchFamily="34" charset="-122"/>
                <a:cs typeface="Roboto" pitchFamily="34" charset="-120"/>
              </a:rPr>
              <a:t>Advance Pricing Agreements remain a primary tool to lock in methodology and avoid future disputes. Prioritize APAs where DEMPE or profit-split issues are material or present high risk.</a:t>
            </a:r>
            <a:endParaRPr lang="en-US" sz="1300" dirty="0"/>
          </a:p>
        </p:txBody>
      </p:sp>
      <p:pic>
        <p:nvPicPr>
          <p:cNvPr id="16" name="Image 4" descr="preencoded.png"/>
          <p:cNvPicPr>
            <a:picLocks noChangeAspect="1"/>
          </p:cNvPicPr>
          <p:nvPr/>
        </p:nvPicPr>
        <p:blipFill>
          <a:blip r:embed="rId7"/>
          <a:stretch>
            <a:fillRect/>
          </a:stretch>
        </p:blipFill>
        <p:spPr>
          <a:xfrm>
            <a:off x="5192435" y="5223272"/>
            <a:ext cx="511135" cy="511135"/>
          </a:xfrm>
          <a:prstGeom prst="rect">
            <a:avLst/>
          </a:prstGeom>
        </p:spPr>
      </p:pic>
      <p:sp>
        <p:nvSpPr>
          <p:cNvPr id="17" name="Text 10"/>
          <p:cNvSpPr/>
          <p:nvPr/>
        </p:nvSpPr>
        <p:spPr>
          <a:xfrm>
            <a:off x="5916573" y="5366980"/>
            <a:ext cx="2202775" cy="266224"/>
          </a:xfrm>
          <a:prstGeom prst="rect">
            <a:avLst/>
          </a:prstGeom>
          <a:noFill/>
          <a:ln/>
        </p:spPr>
        <p:txBody>
          <a:bodyPr wrap="none" lIns="0" tIns="0" rIns="0" bIns="0" rtlCol="0" anchor="t"/>
          <a:lstStyle/>
          <a:p>
            <a:pPr marL="0" indent="0" algn="l">
              <a:lnSpc>
                <a:spcPts val="2050"/>
              </a:lnSpc>
              <a:buNone/>
            </a:pPr>
            <a:r>
              <a:rPr lang="en-US" sz="1650" dirty="0">
                <a:solidFill>
                  <a:srgbClr val="15213F"/>
                </a:solidFill>
                <a:latin typeface="Roboto Slab" pitchFamily="34" charset="0"/>
                <a:ea typeface="Roboto Slab" pitchFamily="34" charset="-122"/>
                <a:cs typeface="Roboto Slab" pitchFamily="34" charset="-120"/>
              </a:rPr>
              <a:t>Plan for India QDMTT</a:t>
            </a:r>
            <a:endParaRPr lang="en-US" sz="1650" dirty="0"/>
          </a:p>
        </p:txBody>
      </p:sp>
      <p:sp>
        <p:nvSpPr>
          <p:cNvPr id="18" name="Text 11"/>
          <p:cNvSpPr/>
          <p:nvPr/>
        </p:nvSpPr>
        <p:spPr>
          <a:xfrm>
            <a:off x="5916573" y="5735360"/>
            <a:ext cx="3521273" cy="1635204"/>
          </a:xfrm>
          <a:prstGeom prst="rect">
            <a:avLst/>
          </a:prstGeom>
          <a:noFill/>
          <a:ln/>
        </p:spPr>
        <p:txBody>
          <a:bodyPr wrap="square" lIns="0" tIns="0" rIns="0" bIns="0" rtlCol="0" anchor="t"/>
          <a:lstStyle/>
          <a:p>
            <a:pPr marL="0" indent="0" algn="l">
              <a:lnSpc>
                <a:spcPts val="2100"/>
              </a:lnSpc>
              <a:buNone/>
            </a:pPr>
            <a:r>
              <a:rPr lang="en-US" sz="1300" dirty="0">
                <a:solidFill>
                  <a:srgbClr val="15213F"/>
                </a:solidFill>
                <a:latin typeface="Roboto" pitchFamily="34" charset="0"/>
                <a:ea typeface="Roboto" pitchFamily="34" charset="-122"/>
                <a:cs typeface="Roboto" pitchFamily="34" charset="-120"/>
              </a:rPr>
              <a:t>If India introduces a QDMTT, it may reduce foreign top-up but could raise group tax in India. Model scenarios now and decide whether to claim QDMTT relief where permitted. Develop a country-by-country tracker to monitor implementation timing.</a:t>
            </a:r>
            <a:endParaRPr lang="en-US" sz="13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4" name="Text 1"/>
          <p:cNvSpPr/>
          <p:nvPr/>
        </p:nvSpPr>
        <p:spPr>
          <a:xfrm>
            <a:off x="622459" y="1421725"/>
            <a:ext cx="7899083" cy="2709624"/>
          </a:xfrm>
          <a:prstGeom prst="rect">
            <a:avLst/>
          </a:prstGeom>
          <a:noFill/>
          <a:ln/>
        </p:spPr>
        <p:txBody>
          <a:bodyPr wrap="square" lIns="0" tIns="0" rIns="0" bIns="0" rtlCol="0" anchor="t"/>
          <a:lstStyle/>
          <a:p>
            <a:pPr marL="0" indent="0" algn="l">
              <a:lnSpc>
                <a:spcPts val="7100"/>
              </a:lnSpc>
              <a:buNone/>
            </a:pPr>
            <a:r>
              <a:rPr lang="en-US" sz="5650" dirty="0">
                <a:solidFill>
                  <a:srgbClr val="3257B8"/>
                </a:solidFill>
                <a:latin typeface="Roboto Slab" pitchFamily="34" charset="0"/>
                <a:ea typeface="Roboto Slab" pitchFamily="34" charset="-122"/>
                <a:cs typeface="Roboto Slab" pitchFamily="34" charset="-120"/>
              </a:rPr>
              <a:t>Thank You</a:t>
            </a:r>
          </a:p>
          <a:p>
            <a:pPr marL="0" indent="0" algn="l">
              <a:lnSpc>
                <a:spcPts val="7100"/>
              </a:lnSpc>
              <a:buNone/>
            </a:pPr>
            <a:endParaRPr lang="en-US" sz="5650" dirty="0">
              <a:solidFill>
                <a:srgbClr val="3257B8"/>
              </a:solidFill>
              <a:latin typeface="Roboto Slab" pitchFamily="34" charset="0"/>
              <a:ea typeface="Roboto Slab" pitchFamily="34" charset="-122"/>
              <a:cs typeface="Roboto Slab" pitchFamily="34" charset="-120"/>
            </a:endParaRPr>
          </a:p>
          <a:p>
            <a:pPr marL="0" indent="0" algn="l">
              <a:lnSpc>
                <a:spcPts val="7100"/>
              </a:lnSpc>
              <a:buNone/>
            </a:pPr>
            <a:endParaRPr lang="en-US" sz="5650" dirty="0">
              <a:solidFill>
                <a:srgbClr val="3257B8"/>
              </a:solidFill>
              <a:latin typeface="Roboto Slab" pitchFamily="34" charset="0"/>
              <a:ea typeface="Roboto Slab" pitchFamily="34" charset="-122"/>
              <a:cs typeface="Roboto Slab" pitchFamily="34" charset="-120"/>
            </a:endParaRPr>
          </a:p>
          <a:p>
            <a:pPr marL="0" indent="0" algn="l">
              <a:lnSpc>
                <a:spcPts val="7100"/>
              </a:lnSpc>
              <a:buNone/>
            </a:pPr>
            <a:endParaRPr lang="en-US" sz="5650" dirty="0">
              <a:solidFill>
                <a:srgbClr val="3257B8"/>
              </a:solidFill>
              <a:latin typeface="Roboto Slab" pitchFamily="34" charset="0"/>
              <a:ea typeface="Roboto Slab" pitchFamily="34" charset="-122"/>
              <a:cs typeface="Roboto Slab" pitchFamily="34" charset="-120"/>
            </a:endParaRPr>
          </a:p>
          <a:p>
            <a:pPr marL="0" indent="0" algn="l">
              <a:lnSpc>
                <a:spcPts val="7100"/>
              </a:lnSpc>
              <a:buNone/>
            </a:pPr>
            <a:endParaRPr lang="en-US" sz="5650" dirty="0"/>
          </a:p>
        </p:txBody>
      </p:sp>
      <p:sp>
        <p:nvSpPr>
          <p:cNvPr id="3" name="TextBox 2">
            <a:extLst>
              <a:ext uri="{FF2B5EF4-FFF2-40B4-BE49-F238E27FC236}">
                <a16:creationId xmlns:a16="http://schemas.microsoft.com/office/drawing/2014/main" id="{7524A10C-1EF7-0338-6025-ABC8504ADB06}"/>
              </a:ext>
            </a:extLst>
          </p:cNvPr>
          <p:cNvSpPr txBox="1"/>
          <p:nvPr/>
        </p:nvSpPr>
        <p:spPr>
          <a:xfrm>
            <a:off x="740780" y="5092860"/>
            <a:ext cx="3437681" cy="923330"/>
          </a:xfrm>
          <a:prstGeom prst="rect">
            <a:avLst/>
          </a:prstGeom>
          <a:noFill/>
        </p:spPr>
        <p:txBody>
          <a:bodyPr wrap="square" rtlCol="0">
            <a:spAutoFit/>
          </a:bodyPr>
          <a:lstStyle/>
          <a:p>
            <a:r>
              <a:rPr lang="en-US" b="1" dirty="0">
                <a:solidFill>
                  <a:srgbClr val="00B0F0"/>
                </a:solidFill>
              </a:rPr>
              <a:t>CA Sharada Shetty</a:t>
            </a:r>
          </a:p>
          <a:p>
            <a:r>
              <a:rPr lang="en-US" dirty="0">
                <a:hlinkClick r:id="rId4"/>
              </a:rPr>
              <a:t>sharadashettykm@gmail.com</a:t>
            </a:r>
            <a:endParaRPr lang="en-US" dirty="0"/>
          </a:p>
          <a:p>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E46BB-12BE-2EC2-3B7D-C9513FD21FE4}"/>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B6864477-9315-ACA5-7C2A-1CA4B5E3A8AB}"/>
              </a:ext>
            </a:extLst>
          </p:cNvPr>
          <p:cNvPicPr>
            <a:picLocks noChangeAspect="1"/>
          </p:cNvPicPr>
          <p:nvPr/>
        </p:nvPicPr>
        <p:blipFill>
          <a:blip r:embed="rId3"/>
          <a:stretch>
            <a:fillRect/>
          </a:stretch>
        </p:blipFill>
        <p:spPr>
          <a:xfrm>
            <a:off x="9144000" y="0"/>
            <a:ext cx="5486400" cy="8229600"/>
          </a:xfrm>
          <a:prstGeom prst="rect">
            <a:avLst/>
          </a:prstGeom>
        </p:spPr>
      </p:pic>
      <p:sp>
        <p:nvSpPr>
          <p:cNvPr id="3" name="Text 0">
            <a:extLst>
              <a:ext uri="{FF2B5EF4-FFF2-40B4-BE49-F238E27FC236}">
                <a16:creationId xmlns:a16="http://schemas.microsoft.com/office/drawing/2014/main" id="{B7410B9C-5C4E-6B20-9155-133475442F7E}"/>
              </a:ext>
            </a:extLst>
          </p:cNvPr>
          <p:cNvSpPr/>
          <p:nvPr/>
        </p:nvSpPr>
        <p:spPr>
          <a:xfrm>
            <a:off x="622459" y="753428"/>
            <a:ext cx="3612952" cy="451604"/>
          </a:xfrm>
          <a:prstGeom prst="rect">
            <a:avLst/>
          </a:prstGeom>
          <a:noFill/>
          <a:ln/>
        </p:spPr>
        <p:txBody>
          <a:bodyPr wrap="none" lIns="0" tIns="0" rIns="0" bIns="0" rtlCol="0" anchor="t"/>
          <a:lstStyle/>
          <a:p>
            <a:pPr marL="0" indent="0" algn="l">
              <a:lnSpc>
                <a:spcPts val="3550"/>
              </a:lnSpc>
              <a:buNone/>
            </a:pPr>
            <a:r>
              <a:rPr lang="en-US" sz="2800" dirty="0">
                <a:solidFill>
                  <a:srgbClr val="3257B8"/>
                </a:solidFill>
                <a:latin typeface="Roboto Slab" pitchFamily="34" charset="0"/>
                <a:ea typeface="Roboto Slab" pitchFamily="34" charset="-122"/>
                <a:cs typeface="Roboto Slab" pitchFamily="34" charset="-120"/>
              </a:rPr>
              <a:t>Appendix</a:t>
            </a:r>
            <a:endParaRPr lang="en-US" sz="2800" dirty="0"/>
          </a:p>
        </p:txBody>
      </p:sp>
      <p:sp>
        <p:nvSpPr>
          <p:cNvPr id="4" name="Text 1">
            <a:extLst>
              <a:ext uri="{FF2B5EF4-FFF2-40B4-BE49-F238E27FC236}">
                <a16:creationId xmlns:a16="http://schemas.microsoft.com/office/drawing/2014/main" id="{5401A5C9-E50C-69F4-2E39-0C5D0667E759}"/>
              </a:ext>
            </a:extLst>
          </p:cNvPr>
          <p:cNvSpPr/>
          <p:nvPr/>
        </p:nvSpPr>
        <p:spPr>
          <a:xfrm>
            <a:off x="622459" y="1421725"/>
            <a:ext cx="7899083" cy="2709624"/>
          </a:xfrm>
          <a:prstGeom prst="rect">
            <a:avLst/>
          </a:prstGeom>
          <a:noFill/>
          <a:ln/>
        </p:spPr>
        <p:txBody>
          <a:bodyPr wrap="square" lIns="0" tIns="0" rIns="0" bIns="0" rtlCol="0" anchor="t"/>
          <a:lstStyle/>
          <a:p>
            <a:pPr marL="0" indent="0" algn="l">
              <a:lnSpc>
                <a:spcPts val="7100"/>
              </a:lnSpc>
              <a:buNone/>
            </a:pPr>
            <a:r>
              <a:rPr lang="en-US" sz="5650" dirty="0">
                <a:solidFill>
                  <a:srgbClr val="3257B8"/>
                </a:solidFill>
                <a:latin typeface="Roboto Slab" pitchFamily="34" charset="0"/>
                <a:ea typeface="Roboto Slab" pitchFamily="34" charset="-122"/>
                <a:cs typeface="Roboto Slab" pitchFamily="34" charset="-120"/>
              </a:rPr>
              <a:t>Supporting Materials and Technical References</a:t>
            </a:r>
            <a:endParaRPr lang="en-US" sz="5650" dirty="0"/>
          </a:p>
        </p:txBody>
      </p:sp>
      <p:sp>
        <p:nvSpPr>
          <p:cNvPr id="5" name="Text 2">
            <a:extLst>
              <a:ext uri="{FF2B5EF4-FFF2-40B4-BE49-F238E27FC236}">
                <a16:creationId xmlns:a16="http://schemas.microsoft.com/office/drawing/2014/main" id="{7C4C8162-A593-2070-E647-7553DC4453C3}"/>
              </a:ext>
            </a:extLst>
          </p:cNvPr>
          <p:cNvSpPr/>
          <p:nvPr/>
        </p:nvSpPr>
        <p:spPr>
          <a:xfrm>
            <a:off x="622459" y="4348043"/>
            <a:ext cx="7899083" cy="693658"/>
          </a:xfrm>
          <a:prstGeom prst="rect">
            <a:avLst/>
          </a:prstGeom>
          <a:noFill/>
          <a:ln/>
        </p:spPr>
        <p:txBody>
          <a:bodyPr wrap="square" lIns="0" tIns="0" rIns="0" bIns="0" rtlCol="0" anchor="t"/>
          <a:lstStyle/>
          <a:p>
            <a:pPr marL="0" indent="0" algn="l">
              <a:lnSpc>
                <a:spcPts val="1800"/>
              </a:lnSpc>
              <a:buNone/>
            </a:pPr>
            <a:r>
              <a:rPr lang="en-US" sz="1100" dirty="0">
                <a:solidFill>
                  <a:srgbClr val="15213F"/>
                </a:solidFill>
                <a:latin typeface="Roboto" pitchFamily="34" charset="0"/>
                <a:ea typeface="Roboto" pitchFamily="34" charset="-122"/>
                <a:cs typeface="Roboto" pitchFamily="34" charset="-120"/>
              </a:rPr>
              <a:t>The following appendix sections provide detailed technical information, analytical frameworks, and reference materials supporting the core presentation content. These resources enable deeper exploration of specific topics and provide practical tools for implementation.</a:t>
            </a:r>
            <a:endParaRPr lang="en-US" sz="1100" dirty="0"/>
          </a:p>
        </p:txBody>
      </p:sp>
      <p:sp>
        <p:nvSpPr>
          <p:cNvPr id="6" name="Shape 3">
            <a:extLst>
              <a:ext uri="{FF2B5EF4-FFF2-40B4-BE49-F238E27FC236}">
                <a16:creationId xmlns:a16="http://schemas.microsoft.com/office/drawing/2014/main" id="{3410D1DB-C605-3246-1809-6627CD2844E3}"/>
              </a:ext>
            </a:extLst>
          </p:cNvPr>
          <p:cNvSpPr/>
          <p:nvPr/>
        </p:nvSpPr>
        <p:spPr>
          <a:xfrm>
            <a:off x="622459" y="5204222"/>
            <a:ext cx="3877270" cy="1294924"/>
          </a:xfrm>
          <a:prstGeom prst="roundRect">
            <a:avLst>
              <a:gd name="adj" fmla="val 1674"/>
            </a:avLst>
          </a:prstGeom>
          <a:solidFill>
            <a:srgbClr val="E9ECF2"/>
          </a:solidFill>
          <a:ln/>
        </p:spPr>
        <p:txBody>
          <a:bodyPr/>
          <a:lstStyle/>
          <a:p>
            <a:endParaRPr lang="en-US"/>
          </a:p>
        </p:txBody>
      </p:sp>
      <p:sp>
        <p:nvSpPr>
          <p:cNvPr id="7" name="Text 4">
            <a:extLst>
              <a:ext uri="{FF2B5EF4-FFF2-40B4-BE49-F238E27FC236}">
                <a16:creationId xmlns:a16="http://schemas.microsoft.com/office/drawing/2014/main" id="{39ADDD01-64BC-9BB8-4E44-462BF1CA8121}"/>
              </a:ext>
            </a:extLst>
          </p:cNvPr>
          <p:cNvSpPr/>
          <p:nvPr/>
        </p:nvSpPr>
        <p:spPr>
          <a:xfrm>
            <a:off x="766882" y="5348645"/>
            <a:ext cx="2527459" cy="225743"/>
          </a:xfrm>
          <a:prstGeom prst="rect">
            <a:avLst/>
          </a:prstGeom>
          <a:noFill/>
          <a:ln/>
        </p:spPr>
        <p:txBody>
          <a:bodyPr wrap="none" lIns="0" tIns="0" rIns="0" bIns="0" rtlCol="0" anchor="t"/>
          <a:lstStyle/>
          <a:p>
            <a:pPr marL="0" indent="0" algn="l">
              <a:lnSpc>
                <a:spcPts val="1750"/>
              </a:lnSpc>
              <a:buNone/>
            </a:pPr>
            <a:r>
              <a:rPr lang="en-US" sz="1400" dirty="0">
                <a:solidFill>
                  <a:srgbClr val="15213F"/>
                </a:solidFill>
                <a:latin typeface="Roboto Slab" pitchFamily="34" charset="0"/>
                <a:ea typeface="Roboto Slab" pitchFamily="34" charset="-122"/>
                <a:cs typeface="Roboto Slab" pitchFamily="34" charset="-120"/>
              </a:rPr>
              <a:t>Government Incentives Detail</a:t>
            </a:r>
            <a:endParaRPr lang="en-US" sz="1400" dirty="0"/>
          </a:p>
        </p:txBody>
      </p:sp>
      <p:sp>
        <p:nvSpPr>
          <p:cNvPr id="8" name="Text 5">
            <a:extLst>
              <a:ext uri="{FF2B5EF4-FFF2-40B4-BE49-F238E27FC236}">
                <a16:creationId xmlns:a16="http://schemas.microsoft.com/office/drawing/2014/main" id="{EB2EE0FD-2B64-9E48-1912-AD42531F696A}"/>
              </a:ext>
            </a:extLst>
          </p:cNvPr>
          <p:cNvSpPr/>
          <p:nvPr/>
        </p:nvSpPr>
        <p:spPr>
          <a:xfrm>
            <a:off x="766882" y="5661065"/>
            <a:ext cx="3588425" cy="693658"/>
          </a:xfrm>
          <a:prstGeom prst="rect">
            <a:avLst/>
          </a:prstGeom>
          <a:noFill/>
          <a:ln/>
        </p:spPr>
        <p:txBody>
          <a:bodyPr wrap="square" lIns="0" tIns="0" rIns="0" bIns="0" rtlCol="0" anchor="t"/>
          <a:lstStyle/>
          <a:p>
            <a:pPr marL="0" indent="0" algn="l">
              <a:lnSpc>
                <a:spcPts val="1800"/>
              </a:lnSpc>
              <a:buNone/>
            </a:pPr>
            <a:r>
              <a:rPr lang="en-US" sz="1100" dirty="0">
                <a:solidFill>
                  <a:srgbClr val="15213F"/>
                </a:solidFill>
                <a:latin typeface="Roboto" pitchFamily="34" charset="0"/>
                <a:ea typeface="Roboto" pitchFamily="34" charset="-122"/>
                <a:cs typeface="Roboto" pitchFamily="34" charset="-120"/>
              </a:rPr>
              <a:t>Comprehensive breakdown of central and state-level incentive programs, eligibility criteria, and application processes</a:t>
            </a:r>
            <a:endParaRPr lang="en-US" sz="1100" dirty="0"/>
          </a:p>
        </p:txBody>
      </p:sp>
      <p:sp>
        <p:nvSpPr>
          <p:cNvPr id="9" name="Shape 6">
            <a:extLst>
              <a:ext uri="{FF2B5EF4-FFF2-40B4-BE49-F238E27FC236}">
                <a16:creationId xmlns:a16="http://schemas.microsoft.com/office/drawing/2014/main" id="{59DE7CE6-F540-94E6-33FB-CE379476A519}"/>
              </a:ext>
            </a:extLst>
          </p:cNvPr>
          <p:cNvSpPr/>
          <p:nvPr/>
        </p:nvSpPr>
        <p:spPr>
          <a:xfrm>
            <a:off x="4644152" y="5204222"/>
            <a:ext cx="3877389" cy="1294924"/>
          </a:xfrm>
          <a:prstGeom prst="roundRect">
            <a:avLst>
              <a:gd name="adj" fmla="val 1674"/>
            </a:avLst>
          </a:prstGeom>
          <a:solidFill>
            <a:srgbClr val="E9ECF2"/>
          </a:solidFill>
          <a:ln/>
        </p:spPr>
        <p:txBody>
          <a:bodyPr/>
          <a:lstStyle/>
          <a:p>
            <a:endParaRPr lang="en-US"/>
          </a:p>
        </p:txBody>
      </p:sp>
      <p:sp>
        <p:nvSpPr>
          <p:cNvPr id="10" name="Text 7">
            <a:extLst>
              <a:ext uri="{FF2B5EF4-FFF2-40B4-BE49-F238E27FC236}">
                <a16:creationId xmlns:a16="http://schemas.microsoft.com/office/drawing/2014/main" id="{B9BC4BE4-A398-6101-F111-7ADA5F77014D}"/>
              </a:ext>
            </a:extLst>
          </p:cNvPr>
          <p:cNvSpPr/>
          <p:nvPr/>
        </p:nvSpPr>
        <p:spPr>
          <a:xfrm>
            <a:off x="4788575" y="5348645"/>
            <a:ext cx="2240280" cy="225743"/>
          </a:xfrm>
          <a:prstGeom prst="rect">
            <a:avLst/>
          </a:prstGeom>
          <a:noFill/>
          <a:ln/>
        </p:spPr>
        <p:txBody>
          <a:bodyPr wrap="none" lIns="0" tIns="0" rIns="0" bIns="0" rtlCol="0" anchor="t"/>
          <a:lstStyle/>
          <a:p>
            <a:pPr marL="0" indent="0" algn="l">
              <a:lnSpc>
                <a:spcPts val="1750"/>
              </a:lnSpc>
              <a:buNone/>
            </a:pPr>
            <a:r>
              <a:rPr lang="en-US" sz="1400" dirty="0">
                <a:solidFill>
                  <a:srgbClr val="15213F"/>
                </a:solidFill>
                <a:latin typeface="Roboto Slab" pitchFamily="34" charset="0"/>
                <a:ea typeface="Roboto Slab" pitchFamily="34" charset="-122"/>
                <a:cs typeface="Roboto Slab" pitchFamily="34" charset="-120"/>
              </a:rPr>
              <a:t>Maturity vs Risk Heatmap</a:t>
            </a:r>
            <a:endParaRPr lang="en-US" sz="1400" dirty="0"/>
          </a:p>
        </p:txBody>
      </p:sp>
      <p:sp>
        <p:nvSpPr>
          <p:cNvPr id="11" name="Text 8">
            <a:extLst>
              <a:ext uri="{FF2B5EF4-FFF2-40B4-BE49-F238E27FC236}">
                <a16:creationId xmlns:a16="http://schemas.microsoft.com/office/drawing/2014/main" id="{89017906-84A0-5332-6DED-01AD67B00BD5}"/>
              </a:ext>
            </a:extLst>
          </p:cNvPr>
          <p:cNvSpPr/>
          <p:nvPr/>
        </p:nvSpPr>
        <p:spPr>
          <a:xfrm>
            <a:off x="4788575" y="5661065"/>
            <a:ext cx="3588544" cy="693658"/>
          </a:xfrm>
          <a:prstGeom prst="rect">
            <a:avLst/>
          </a:prstGeom>
          <a:noFill/>
          <a:ln/>
        </p:spPr>
        <p:txBody>
          <a:bodyPr wrap="square" lIns="0" tIns="0" rIns="0" bIns="0" rtlCol="0" anchor="t"/>
          <a:lstStyle/>
          <a:p>
            <a:pPr marL="0" indent="0" algn="l">
              <a:lnSpc>
                <a:spcPts val="1800"/>
              </a:lnSpc>
              <a:buNone/>
            </a:pPr>
            <a:r>
              <a:rPr lang="en-US" sz="1100" dirty="0">
                <a:solidFill>
                  <a:srgbClr val="15213F"/>
                </a:solidFill>
                <a:latin typeface="Roboto" pitchFamily="34" charset="0"/>
                <a:ea typeface="Roboto" pitchFamily="34" charset="-122"/>
                <a:cs typeface="Roboto" pitchFamily="34" charset="-120"/>
              </a:rPr>
              <a:t>Framework for categorizing GCC functions by operational maturity and inherent risk to guide strategic positioning</a:t>
            </a:r>
            <a:endParaRPr lang="en-US" sz="1100" dirty="0"/>
          </a:p>
        </p:txBody>
      </p:sp>
      <p:sp>
        <p:nvSpPr>
          <p:cNvPr id="12" name="Shape 9">
            <a:extLst>
              <a:ext uri="{FF2B5EF4-FFF2-40B4-BE49-F238E27FC236}">
                <a16:creationId xmlns:a16="http://schemas.microsoft.com/office/drawing/2014/main" id="{72E12B25-E64A-87A5-CA0F-980C7B68C396}"/>
              </a:ext>
            </a:extLst>
          </p:cNvPr>
          <p:cNvSpPr/>
          <p:nvPr/>
        </p:nvSpPr>
        <p:spPr>
          <a:xfrm>
            <a:off x="622459" y="6643568"/>
            <a:ext cx="7899083" cy="832485"/>
          </a:xfrm>
          <a:prstGeom prst="roundRect">
            <a:avLst>
              <a:gd name="adj" fmla="val 2604"/>
            </a:avLst>
          </a:prstGeom>
          <a:solidFill>
            <a:srgbClr val="E9ECF2"/>
          </a:solidFill>
          <a:ln/>
        </p:spPr>
        <p:txBody>
          <a:bodyPr/>
          <a:lstStyle/>
          <a:p>
            <a:endParaRPr lang="en-US"/>
          </a:p>
        </p:txBody>
      </p:sp>
      <p:sp>
        <p:nvSpPr>
          <p:cNvPr id="13" name="Text 10">
            <a:extLst>
              <a:ext uri="{FF2B5EF4-FFF2-40B4-BE49-F238E27FC236}">
                <a16:creationId xmlns:a16="http://schemas.microsoft.com/office/drawing/2014/main" id="{F9C47B2E-F05D-FBD1-8783-5C3F7FE357C4}"/>
              </a:ext>
            </a:extLst>
          </p:cNvPr>
          <p:cNvSpPr/>
          <p:nvPr/>
        </p:nvSpPr>
        <p:spPr>
          <a:xfrm>
            <a:off x="766882" y="6787991"/>
            <a:ext cx="2659975" cy="225743"/>
          </a:xfrm>
          <a:prstGeom prst="rect">
            <a:avLst/>
          </a:prstGeom>
          <a:noFill/>
          <a:ln/>
        </p:spPr>
        <p:txBody>
          <a:bodyPr wrap="none" lIns="0" tIns="0" rIns="0" bIns="0" rtlCol="0" anchor="t"/>
          <a:lstStyle/>
          <a:p>
            <a:pPr marL="0" indent="0" algn="l">
              <a:lnSpc>
                <a:spcPts val="1750"/>
              </a:lnSpc>
              <a:buNone/>
            </a:pPr>
            <a:r>
              <a:rPr lang="en-US" sz="1400" dirty="0">
                <a:solidFill>
                  <a:srgbClr val="15213F"/>
                </a:solidFill>
                <a:latin typeface="Roboto Slab" pitchFamily="34" charset="0"/>
                <a:ea typeface="Roboto Slab" pitchFamily="34" charset="-122"/>
                <a:cs typeface="Roboto Slab" pitchFamily="34" charset="-120"/>
              </a:rPr>
              <a:t>QDMTT Readiness Assessment</a:t>
            </a:r>
            <a:endParaRPr lang="en-US" sz="1400" dirty="0"/>
          </a:p>
        </p:txBody>
      </p:sp>
      <p:sp>
        <p:nvSpPr>
          <p:cNvPr id="14" name="Text 11">
            <a:extLst>
              <a:ext uri="{FF2B5EF4-FFF2-40B4-BE49-F238E27FC236}">
                <a16:creationId xmlns:a16="http://schemas.microsoft.com/office/drawing/2014/main" id="{9C4A5F8F-C61E-4760-9185-FDEA0C8504B5}"/>
              </a:ext>
            </a:extLst>
          </p:cNvPr>
          <p:cNvSpPr/>
          <p:nvPr/>
        </p:nvSpPr>
        <p:spPr>
          <a:xfrm>
            <a:off x="766882" y="7100411"/>
            <a:ext cx="7610237" cy="231219"/>
          </a:xfrm>
          <a:prstGeom prst="rect">
            <a:avLst/>
          </a:prstGeom>
          <a:noFill/>
          <a:ln/>
        </p:spPr>
        <p:txBody>
          <a:bodyPr wrap="none" lIns="0" tIns="0" rIns="0" bIns="0" rtlCol="0" anchor="t"/>
          <a:lstStyle/>
          <a:p>
            <a:pPr marL="0" indent="0" algn="l">
              <a:lnSpc>
                <a:spcPts val="1800"/>
              </a:lnSpc>
              <a:buNone/>
            </a:pPr>
            <a:r>
              <a:rPr lang="en-US" sz="1100" dirty="0">
                <a:solidFill>
                  <a:srgbClr val="15213F"/>
                </a:solidFill>
                <a:latin typeface="Roboto" pitchFamily="34" charset="0"/>
                <a:ea typeface="Roboto" pitchFamily="34" charset="-122"/>
                <a:cs typeface="Roboto" pitchFamily="34" charset="-120"/>
              </a:rPr>
              <a:t>Step-by-step methodology for evaluating Qualified Domestic Minimum Top-up Tax compliance readiness</a:t>
            </a:r>
            <a:endParaRPr lang="en-US" sz="1100" dirty="0"/>
          </a:p>
        </p:txBody>
      </p:sp>
    </p:spTree>
    <p:extLst>
      <p:ext uri="{BB962C8B-B14F-4D97-AF65-F5344CB8AC3E}">
        <p14:creationId xmlns:p14="http://schemas.microsoft.com/office/powerpoint/2010/main" val="37842225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40">
    <p:spTree>
      <p:nvGrpSpPr>
        <p:cNvPr id="1" name=""/>
        <p:cNvGrpSpPr/>
        <p:nvPr/>
      </p:nvGrpSpPr>
      <p:grpSpPr>
        <a:xfrm>
          <a:off x="0" y="0"/>
          <a:ext cx="0" cy="0"/>
          <a:chOff x="0" y="0"/>
          <a:chExt cx="0" cy="0"/>
        </a:xfrm>
      </p:grpSpPr>
      <p:sp>
        <p:nvSpPr>
          <p:cNvPr id="2" name="Text 0"/>
          <p:cNvSpPr/>
          <p:nvPr/>
        </p:nvSpPr>
        <p:spPr>
          <a:xfrm>
            <a:off x="793790" y="865584"/>
            <a:ext cx="7766566" cy="575905"/>
          </a:xfrm>
          <a:prstGeom prst="rect">
            <a:avLst/>
          </a:prstGeom>
          <a:noFill/>
          <a:ln/>
        </p:spPr>
        <p:txBody>
          <a:bodyPr wrap="none" lIns="0" tIns="0" rIns="0" bIns="0" rtlCol="0" anchor="t"/>
          <a:lstStyle/>
          <a:p>
            <a:pPr marL="0" indent="0" algn="l">
              <a:lnSpc>
                <a:spcPts val="4500"/>
              </a:lnSpc>
              <a:buNone/>
            </a:pPr>
            <a:r>
              <a:rPr lang="en-US" sz="3600" dirty="0">
                <a:solidFill>
                  <a:srgbClr val="3257B8"/>
                </a:solidFill>
                <a:latin typeface="Roboto Slab" pitchFamily="34" charset="0"/>
                <a:ea typeface="Roboto Slab" pitchFamily="34" charset="-122"/>
                <a:cs typeface="Roboto Slab" pitchFamily="34" charset="-120"/>
              </a:rPr>
              <a:t>Incentives Provided by Government</a:t>
            </a:r>
            <a:endParaRPr lang="en-US" sz="3600" dirty="0"/>
          </a:p>
        </p:txBody>
      </p:sp>
      <p:sp>
        <p:nvSpPr>
          <p:cNvPr id="3" name="Text 1"/>
          <p:cNvSpPr/>
          <p:nvPr/>
        </p:nvSpPr>
        <p:spPr>
          <a:xfrm>
            <a:off x="793790" y="1809988"/>
            <a:ext cx="13042821" cy="589598"/>
          </a:xfrm>
          <a:prstGeom prst="rect">
            <a:avLst/>
          </a:prstGeom>
          <a:noFill/>
          <a:ln/>
        </p:spPr>
        <p:txBody>
          <a:bodyPr wrap="square" lIns="0" tIns="0" rIns="0" bIns="0" rtlCol="0" anchor="t"/>
          <a:lstStyle/>
          <a:p>
            <a:pPr marL="0" indent="0" algn="l">
              <a:lnSpc>
                <a:spcPts val="2300"/>
              </a:lnSpc>
              <a:buNone/>
            </a:pPr>
            <a:r>
              <a:rPr lang="en-US" sz="1450" dirty="0">
                <a:solidFill>
                  <a:srgbClr val="15213F"/>
                </a:solidFill>
                <a:latin typeface="Roboto" pitchFamily="34" charset="0"/>
                <a:ea typeface="Roboto" pitchFamily="34" charset="-122"/>
                <a:cs typeface="Roboto" pitchFamily="34" charset="-120"/>
              </a:rPr>
              <a:t>Central and state governments actively promote GCCs as catalysts for employment, digital innovation, and export-led services. Understanding the full spectrum of available incentives is essential for optimizing location decisions and managing effective tax rates.</a:t>
            </a:r>
            <a:endParaRPr lang="en-US" sz="1450" dirty="0"/>
          </a:p>
        </p:txBody>
      </p:sp>
      <p:sp>
        <p:nvSpPr>
          <p:cNvPr id="4" name="Shape 2"/>
          <p:cNvSpPr/>
          <p:nvPr/>
        </p:nvSpPr>
        <p:spPr>
          <a:xfrm>
            <a:off x="793790" y="2606873"/>
            <a:ext cx="6429256" cy="2286476"/>
          </a:xfrm>
          <a:prstGeom prst="roundRect">
            <a:avLst>
              <a:gd name="adj" fmla="val 4799"/>
            </a:avLst>
          </a:prstGeom>
          <a:solidFill>
            <a:srgbClr val="FBFCFE"/>
          </a:solidFill>
          <a:ln w="22860">
            <a:solidFill>
              <a:srgbClr val="CFD2D8"/>
            </a:solidFill>
            <a:prstDash val="solid"/>
          </a:ln>
        </p:spPr>
        <p:txBody>
          <a:bodyPr/>
          <a:lstStyle/>
          <a:p>
            <a:endParaRPr lang="en-US"/>
          </a:p>
        </p:txBody>
      </p:sp>
      <p:pic>
        <p:nvPicPr>
          <p:cNvPr id="5" name="Image 0" descr="preencoded.png"/>
          <p:cNvPicPr>
            <a:picLocks noChangeAspect="1"/>
          </p:cNvPicPr>
          <p:nvPr/>
        </p:nvPicPr>
        <p:blipFill>
          <a:blip r:embed="rId3"/>
          <a:stretch>
            <a:fillRect/>
          </a:stretch>
        </p:blipFill>
        <p:spPr>
          <a:xfrm>
            <a:off x="770930" y="2606873"/>
            <a:ext cx="91440" cy="2286476"/>
          </a:xfrm>
          <a:prstGeom prst="rect">
            <a:avLst/>
          </a:prstGeom>
        </p:spPr>
      </p:pic>
      <p:sp>
        <p:nvSpPr>
          <p:cNvPr id="6" name="Text 3"/>
          <p:cNvSpPr/>
          <p:nvPr/>
        </p:nvSpPr>
        <p:spPr>
          <a:xfrm>
            <a:off x="1069419" y="2813923"/>
            <a:ext cx="4203978" cy="287893"/>
          </a:xfrm>
          <a:prstGeom prst="rect">
            <a:avLst/>
          </a:prstGeom>
          <a:noFill/>
          <a:ln/>
        </p:spPr>
        <p:txBody>
          <a:bodyPr wrap="none" lIns="0" tIns="0" rIns="0" bIns="0" rtlCol="0" anchor="t"/>
          <a:lstStyle/>
          <a:p>
            <a:pPr marL="0" indent="0" algn="l">
              <a:lnSpc>
                <a:spcPts val="2250"/>
              </a:lnSpc>
              <a:buNone/>
            </a:pPr>
            <a:r>
              <a:rPr lang="en-US" sz="1800" dirty="0">
                <a:solidFill>
                  <a:srgbClr val="15213F"/>
                </a:solidFill>
                <a:latin typeface="Roboto Slab" pitchFamily="34" charset="0"/>
                <a:ea typeface="Roboto Slab" pitchFamily="34" charset="-122"/>
                <a:cs typeface="Roboto Slab" pitchFamily="34" charset="-120"/>
              </a:rPr>
              <a:t>Special Economic Zones (SEZ) Benefits</a:t>
            </a:r>
            <a:endParaRPr lang="en-US" sz="1800" dirty="0"/>
          </a:p>
        </p:txBody>
      </p:sp>
      <p:sp>
        <p:nvSpPr>
          <p:cNvPr id="7" name="Text 4"/>
          <p:cNvSpPr/>
          <p:nvPr/>
        </p:nvSpPr>
        <p:spPr>
          <a:xfrm>
            <a:off x="1069419" y="3212306"/>
            <a:ext cx="5946577" cy="1473994"/>
          </a:xfrm>
          <a:prstGeom prst="rect">
            <a:avLst/>
          </a:prstGeom>
          <a:noFill/>
          <a:ln/>
        </p:spPr>
        <p:txBody>
          <a:bodyPr wrap="square" lIns="0" tIns="0" rIns="0" bIns="0" rtlCol="0" anchor="t"/>
          <a:lstStyle/>
          <a:p>
            <a:pPr marL="0" indent="0" algn="l">
              <a:lnSpc>
                <a:spcPts val="2300"/>
              </a:lnSpc>
              <a:buNone/>
            </a:pPr>
            <a:r>
              <a:rPr lang="en-US" sz="1450" dirty="0">
                <a:solidFill>
                  <a:srgbClr val="15213F"/>
                </a:solidFill>
                <a:latin typeface="Roboto" pitchFamily="34" charset="0"/>
                <a:ea typeface="Roboto" pitchFamily="34" charset="-122"/>
                <a:cs typeface="Roboto" pitchFamily="34" charset="-120"/>
              </a:rPr>
              <a:t>Grandfathered SEZ units (approved before 31 March 2020) still enjoy significant tax breaks, GST and duty exemptions, and simplified approvals. SEZs remain attractive as existing units retain these benefits for their full approved term, providing tax certainty and reduced compliance burden.</a:t>
            </a:r>
            <a:endParaRPr lang="en-US" sz="1450" dirty="0"/>
          </a:p>
        </p:txBody>
      </p:sp>
      <p:sp>
        <p:nvSpPr>
          <p:cNvPr id="8" name="Shape 5"/>
          <p:cNvSpPr/>
          <p:nvPr/>
        </p:nvSpPr>
        <p:spPr>
          <a:xfrm>
            <a:off x="7407235" y="2606873"/>
            <a:ext cx="6429375" cy="2286476"/>
          </a:xfrm>
          <a:prstGeom prst="roundRect">
            <a:avLst>
              <a:gd name="adj" fmla="val 4799"/>
            </a:avLst>
          </a:prstGeom>
          <a:solidFill>
            <a:srgbClr val="FBFCFE"/>
          </a:solidFill>
          <a:ln w="22860">
            <a:solidFill>
              <a:srgbClr val="CFD2D8"/>
            </a:solidFill>
            <a:prstDash val="solid"/>
          </a:ln>
        </p:spPr>
        <p:txBody>
          <a:bodyPr/>
          <a:lstStyle/>
          <a:p>
            <a:endParaRPr lang="en-US"/>
          </a:p>
        </p:txBody>
      </p:sp>
      <p:pic>
        <p:nvPicPr>
          <p:cNvPr id="9" name="Image 1" descr="preencoded.png"/>
          <p:cNvPicPr>
            <a:picLocks noChangeAspect="1"/>
          </p:cNvPicPr>
          <p:nvPr/>
        </p:nvPicPr>
        <p:blipFill>
          <a:blip r:embed="rId3"/>
          <a:stretch>
            <a:fillRect/>
          </a:stretch>
        </p:blipFill>
        <p:spPr>
          <a:xfrm>
            <a:off x="7384375" y="2606873"/>
            <a:ext cx="91440" cy="2286476"/>
          </a:xfrm>
          <a:prstGeom prst="rect">
            <a:avLst/>
          </a:prstGeom>
        </p:spPr>
      </p:pic>
      <p:sp>
        <p:nvSpPr>
          <p:cNvPr id="10" name="Text 6"/>
          <p:cNvSpPr/>
          <p:nvPr/>
        </p:nvSpPr>
        <p:spPr>
          <a:xfrm>
            <a:off x="7682865" y="2813923"/>
            <a:ext cx="3428524" cy="287893"/>
          </a:xfrm>
          <a:prstGeom prst="rect">
            <a:avLst/>
          </a:prstGeom>
          <a:noFill/>
          <a:ln/>
        </p:spPr>
        <p:txBody>
          <a:bodyPr wrap="none" lIns="0" tIns="0" rIns="0" bIns="0" rtlCol="0" anchor="t"/>
          <a:lstStyle/>
          <a:p>
            <a:pPr marL="0" indent="0" algn="l">
              <a:lnSpc>
                <a:spcPts val="2250"/>
              </a:lnSpc>
              <a:buNone/>
            </a:pPr>
            <a:r>
              <a:rPr lang="en-US" sz="1800" dirty="0">
                <a:solidFill>
                  <a:srgbClr val="15213F"/>
                </a:solidFill>
                <a:latin typeface="Roboto Slab" pitchFamily="34" charset="0"/>
                <a:ea typeface="Roboto Slab" pitchFamily="34" charset="-122"/>
                <a:cs typeface="Roboto Slab" pitchFamily="34" charset="-120"/>
              </a:rPr>
              <a:t>Proposed DESH Bill Framework</a:t>
            </a:r>
            <a:endParaRPr lang="en-US" sz="1800" dirty="0"/>
          </a:p>
        </p:txBody>
      </p:sp>
      <p:sp>
        <p:nvSpPr>
          <p:cNvPr id="11" name="Text 7"/>
          <p:cNvSpPr/>
          <p:nvPr/>
        </p:nvSpPr>
        <p:spPr>
          <a:xfrm>
            <a:off x="7682865" y="3212306"/>
            <a:ext cx="5946696" cy="1473994"/>
          </a:xfrm>
          <a:prstGeom prst="rect">
            <a:avLst/>
          </a:prstGeom>
          <a:noFill/>
          <a:ln/>
        </p:spPr>
        <p:txBody>
          <a:bodyPr wrap="square" lIns="0" tIns="0" rIns="0" bIns="0" rtlCol="0" anchor="t"/>
          <a:lstStyle/>
          <a:p>
            <a:pPr marL="0" indent="0" algn="l">
              <a:lnSpc>
                <a:spcPts val="2300"/>
              </a:lnSpc>
              <a:buNone/>
            </a:pPr>
            <a:r>
              <a:rPr lang="en-US" sz="1450" dirty="0">
                <a:solidFill>
                  <a:srgbClr val="15213F"/>
                </a:solidFill>
                <a:latin typeface="Roboto" pitchFamily="34" charset="0"/>
                <a:ea typeface="Roboto" pitchFamily="34" charset="-122"/>
                <a:cs typeface="Roboto" pitchFamily="34" charset="-120"/>
              </a:rPr>
              <a:t>The </a:t>
            </a:r>
            <a:r>
              <a:rPr lang="en-US" sz="1450" b="1" dirty="0">
                <a:solidFill>
                  <a:srgbClr val="15213F"/>
                </a:solidFill>
                <a:latin typeface="Roboto" pitchFamily="34" charset="0"/>
                <a:ea typeface="Roboto" pitchFamily="34" charset="-122"/>
                <a:cs typeface="Roboto" pitchFamily="34" charset="-120"/>
              </a:rPr>
              <a:t>Proposed DESH Bill</a:t>
            </a:r>
            <a:r>
              <a:rPr lang="en-US" sz="1450" dirty="0">
                <a:solidFill>
                  <a:srgbClr val="15213F"/>
                </a:solidFill>
                <a:latin typeface="Roboto" pitchFamily="34" charset="0"/>
                <a:ea typeface="Roboto" pitchFamily="34" charset="-122"/>
                <a:cs typeface="Roboto" pitchFamily="34" charset="-120"/>
              </a:rPr>
              <a:t>—expected to replace the SEZ Act—aims to introduce </a:t>
            </a:r>
            <a:r>
              <a:rPr lang="en-US" sz="1450" b="1" dirty="0">
                <a:solidFill>
                  <a:srgbClr val="15213F"/>
                </a:solidFill>
                <a:latin typeface="Roboto" pitchFamily="34" charset="0"/>
                <a:ea typeface="Roboto" pitchFamily="34" charset="-122"/>
                <a:cs typeface="Roboto" pitchFamily="34" charset="-120"/>
              </a:rPr>
              <a:t>flexible taxation, simplified compliance, and relaxed export/NFE norms</a:t>
            </a:r>
            <a:r>
              <a:rPr lang="en-US" sz="1450" dirty="0">
                <a:solidFill>
                  <a:srgbClr val="15213F"/>
                </a:solidFill>
                <a:latin typeface="Roboto" pitchFamily="34" charset="0"/>
                <a:ea typeface="Roboto" pitchFamily="34" charset="-122"/>
                <a:cs typeface="Roboto" pitchFamily="34" charset="-120"/>
              </a:rPr>
              <a:t>, making the regime more service- and GCC-friendly. Overall, it is designed to </a:t>
            </a:r>
            <a:r>
              <a:rPr lang="en-US" sz="1450" b="1" dirty="0">
                <a:solidFill>
                  <a:srgbClr val="15213F"/>
                </a:solidFill>
                <a:latin typeface="Roboto" pitchFamily="34" charset="0"/>
                <a:ea typeface="Roboto" pitchFamily="34" charset="-122"/>
                <a:cs typeface="Roboto" pitchFamily="34" charset="-120"/>
              </a:rPr>
              <a:t>remove rigid export conditions and enhance ease of doing business</a:t>
            </a:r>
            <a:r>
              <a:rPr lang="en-US" sz="1450" dirty="0">
                <a:solidFill>
                  <a:srgbClr val="15213F"/>
                </a:solidFill>
                <a:latin typeface="Roboto" pitchFamily="34" charset="0"/>
                <a:ea typeface="Roboto" pitchFamily="34" charset="-122"/>
                <a:cs typeface="Roboto" pitchFamily="34" charset="-120"/>
              </a:rPr>
              <a:t> for global capability centers.</a:t>
            </a:r>
            <a:endParaRPr lang="en-US" sz="1450" dirty="0"/>
          </a:p>
        </p:txBody>
      </p:sp>
      <p:sp>
        <p:nvSpPr>
          <p:cNvPr id="12" name="Shape 8"/>
          <p:cNvSpPr/>
          <p:nvPr/>
        </p:nvSpPr>
        <p:spPr>
          <a:xfrm>
            <a:off x="793790" y="5077539"/>
            <a:ext cx="6429256" cy="2286476"/>
          </a:xfrm>
          <a:prstGeom prst="roundRect">
            <a:avLst>
              <a:gd name="adj" fmla="val 4799"/>
            </a:avLst>
          </a:prstGeom>
          <a:solidFill>
            <a:srgbClr val="FBFCFE"/>
          </a:solidFill>
          <a:ln w="22860">
            <a:solidFill>
              <a:srgbClr val="CFD2D8"/>
            </a:solidFill>
            <a:prstDash val="solid"/>
          </a:ln>
        </p:spPr>
        <p:txBody>
          <a:bodyPr/>
          <a:lstStyle/>
          <a:p>
            <a:endParaRPr lang="en-US"/>
          </a:p>
        </p:txBody>
      </p:sp>
      <p:pic>
        <p:nvPicPr>
          <p:cNvPr id="13" name="Image 2" descr="preencoded.png"/>
          <p:cNvPicPr>
            <a:picLocks noChangeAspect="1"/>
          </p:cNvPicPr>
          <p:nvPr/>
        </p:nvPicPr>
        <p:blipFill>
          <a:blip r:embed="rId3"/>
          <a:stretch>
            <a:fillRect/>
          </a:stretch>
        </p:blipFill>
        <p:spPr>
          <a:xfrm>
            <a:off x="770930" y="5077539"/>
            <a:ext cx="91440" cy="2286476"/>
          </a:xfrm>
          <a:prstGeom prst="rect">
            <a:avLst/>
          </a:prstGeom>
        </p:spPr>
      </p:pic>
      <p:sp>
        <p:nvSpPr>
          <p:cNvPr id="14" name="Text 9"/>
          <p:cNvSpPr/>
          <p:nvPr/>
        </p:nvSpPr>
        <p:spPr>
          <a:xfrm>
            <a:off x="1069419" y="5284589"/>
            <a:ext cx="2303621" cy="287893"/>
          </a:xfrm>
          <a:prstGeom prst="rect">
            <a:avLst/>
          </a:prstGeom>
          <a:noFill/>
          <a:ln/>
        </p:spPr>
        <p:txBody>
          <a:bodyPr wrap="none" lIns="0" tIns="0" rIns="0" bIns="0" rtlCol="0" anchor="t"/>
          <a:lstStyle/>
          <a:p>
            <a:pPr marL="0" indent="0" algn="l">
              <a:lnSpc>
                <a:spcPts val="2250"/>
              </a:lnSpc>
              <a:buNone/>
            </a:pPr>
            <a:r>
              <a:rPr lang="en-US" sz="1800" dirty="0">
                <a:solidFill>
                  <a:srgbClr val="15213F"/>
                </a:solidFill>
                <a:latin typeface="Roboto Slab" pitchFamily="34" charset="0"/>
                <a:ea typeface="Roboto Slab" pitchFamily="34" charset="-122"/>
                <a:cs typeface="Roboto Slab" pitchFamily="34" charset="-120"/>
              </a:rPr>
              <a:t>R&amp;D Tax Incentives</a:t>
            </a:r>
            <a:endParaRPr lang="en-US" sz="1800" dirty="0"/>
          </a:p>
        </p:txBody>
      </p:sp>
      <p:sp>
        <p:nvSpPr>
          <p:cNvPr id="15" name="Text 10"/>
          <p:cNvSpPr/>
          <p:nvPr/>
        </p:nvSpPr>
        <p:spPr>
          <a:xfrm>
            <a:off x="1069419" y="5682972"/>
            <a:ext cx="5946577" cy="1473994"/>
          </a:xfrm>
          <a:prstGeom prst="rect">
            <a:avLst/>
          </a:prstGeom>
          <a:noFill/>
          <a:ln/>
        </p:spPr>
        <p:txBody>
          <a:bodyPr wrap="square" lIns="0" tIns="0" rIns="0" bIns="0" rtlCol="0" anchor="t"/>
          <a:lstStyle/>
          <a:p>
            <a:pPr marL="0" indent="0" algn="l">
              <a:lnSpc>
                <a:spcPts val="2300"/>
              </a:lnSpc>
              <a:buNone/>
            </a:pPr>
            <a:r>
              <a:rPr lang="en-US" sz="1450" dirty="0">
                <a:solidFill>
                  <a:srgbClr val="15213F"/>
                </a:solidFill>
                <a:latin typeface="Roboto" pitchFamily="34" charset="0"/>
                <a:ea typeface="Roboto" pitchFamily="34" charset="-122"/>
                <a:cs typeface="Roboto" pitchFamily="34" charset="-120"/>
              </a:rPr>
              <a:t>ER&amp;D and Innovation GCCs benefit from </a:t>
            </a:r>
            <a:r>
              <a:rPr lang="en-US" sz="1450" b="1" dirty="0">
                <a:solidFill>
                  <a:srgbClr val="15213F"/>
                </a:solidFill>
                <a:latin typeface="Roboto" pitchFamily="34" charset="0"/>
                <a:ea typeface="Roboto" pitchFamily="34" charset="-122"/>
                <a:cs typeface="Roboto" pitchFamily="34" charset="-120"/>
              </a:rPr>
              <a:t>R&amp;D deductions under Section 35, select weighted deductions, and a 10% Patent Box tax rate under Section 115BBF</a:t>
            </a:r>
            <a:r>
              <a:rPr lang="en-US" sz="1450" dirty="0">
                <a:solidFill>
                  <a:srgbClr val="15213F"/>
                </a:solidFill>
                <a:latin typeface="Roboto" pitchFamily="34" charset="0"/>
                <a:ea typeface="Roboto" pitchFamily="34" charset="-122"/>
                <a:cs typeface="Roboto" pitchFamily="34" charset="-120"/>
              </a:rPr>
              <a:t> for patents developed and registered in India. These provisions significantly reduce effective tax rates for qualifying innovation activities.</a:t>
            </a:r>
            <a:endParaRPr lang="en-US" sz="1450" dirty="0"/>
          </a:p>
        </p:txBody>
      </p:sp>
      <p:sp>
        <p:nvSpPr>
          <p:cNvPr id="16" name="Shape 11"/>
          <p:cNvSpPr/>
          <p:nvPr/>
        </p:nvSpPr>
        <p:spPr>
          <a:xfrm>
            <a:off x="7407235" y="5077539"/>
            <a:ext cx="6429375" cy="2286476"/>
          </a:xfrm>
          <a:prstGeom prst="roundRect">
            <a:avLst>
              <a:gd name="adj" fmla="val 4799"/>
            </a:avLst>
          </a:prstGeom>
          <a:solidFill>
            <a:srgbClr val="FBFCFE"/>
          </a:solidFill>
          <a:ln w="22860">
            <a:solidFill>
              <a:srgbClr val="CFD2D8"/>
            </a:solidFill>
            <a:prstDash val="solid"/>
          </a:ln>
        </p:spPr>
        <p:txBody>
          <a:bodyPr/>
          <a:lstStyle/>
          <a:p>
            <a:endParaRPr lang="en-US"/>
          </a:p>
        </p:txBody>
      </p:sp>
      <p:pic>
        <p:nvPicPr>
          <p:cNvPr id="17" name="Image 3" descr="preencoded.png"/>
          <p:cNvPicPr>
            <a:picLocks noChangeAspect="1"/>
          </p:cNvPicPr>
          <p:nvPr/>
        </p:nvPicPr>
        <p:blipFill>
          <a:blip r:embed="rId3"/>
          <a:stretch>
            <a:fillRect/>
          </a:stretch>
        </p:blipFill>
        <p:spPr>
          <a:xfrm>
            <a:off x="7384375" y="5077539"/>
            <a:ext cx="91440" cy="2286476"/>
          </a:xfrm>
          <a:prstGeom prst="rect">
            <a:avLst/>
          </a:prstGeom>
        </p:spPr>
      </p:pic>
      <p:sp>
        <p:nvSpPr>
          <p:cNvPr id="18" name="Text 12"/>
          <p:cNvSpPr/>
          <p:nvPr/>
        </p:nvSpPr>
        <p:spPr>
          <a:xfrm>
            <a:off x="7682865" y="5284589"/>
            <a:ext cx="4552117" cy="287893"/>
          </a:xfrm>
          <a:prstGeom prst="rect">
            <a:avLst/>
          </a:prstGeom>
          <a:noFill/>
          <a:ln/>
        </p:spPr>
        <p:txBody>
          <a:bodyPr wrap="none" lIns="0" tIns="0" rIns="0" bIns="0" rtlCol="0" anchor="t"/>
          <a:lstStyle/>
          <a:p>
            <a:pPr marL="0" indent="0" algn="l">
              <a:lnSpc>
                <a:spcPts val="2250"/>
              </a:lnSpc>
              <a:buNone/>
            </a:pPr>
            <a:r>
              <a:rPr lang="en-US" sz="1800" dirty="0">
                <a:solidFill>
                  <a:srgbClr val="15213F"/>
                </a:solidFill>
                <a:latin typeface="Roboto Slab" pitchFamily="34" charset="0"/>
                <a:ea typeface="Roboto Slab" pitchFamily="34" charset="-122"/>
                <a:cs typeface="Roboto Slab" pitchFamily="34" charset="-120"/>
              </a:rPr>
              <a:t>Startup, AI, and Digital Incentive Schemes</a:t>
            </a:r>
            <a:endParaRPr lang="en-US" sz="1800" dirty="0"/>
          </a:p>
        </p:txBody>
      </p:sp>
      <p:sp>
        <p:nvSpPr>
          <p:cNvPr id="19" name="Text 13"/>
          <p:cNvSpPr/>
          <p:nvPr/>
        </p:nvSpPr>
        <p:spPr>
          <a:xfrm>
            <a:off x="7682865" y="5682972"/>
            <a:ext cx="5946696" cy="1473994"/>
          </a:xfrm>
          <a:prstGeom prst="rect">
            <a:avLst/>
          </a:prstGeom>
          <a:noFill/>
          <a:ln/>
        </p:spPr>
        <p:txBody>
          <a:bodyPr wrap="square" lIns="0" tIns="0" rIns="0" bIns="0" rtlCol="0" anchor="t"/>
          <a:lstStyle/>
          <a:p>
            <a:pPr marL="0" indent="0" algn="l">
              <a:lnSpc>
                <a:spcPts val="2300"/>
              </a:lnSpc>
              <a:buNone/>
            </a:pPr>
            <a:r>
              <a:rPr lang="en-US" sz="1450" dirty="0">
                <a:solidFill>
                  <a:srgbClr val="15213F"/>
                </a:solidFill>
                <a:latin typeface="Roboto" pitchFamily="34" charset="0"/>
                <a:ea typeface="Roboto" pitchFamily="34" charset="-122"/>
                <a:cs typeface="Roboto" pitchFamily="34" charset="-120"/>
              </a:rPr>
              <a:t>GCC innovation labs benefit from national programs like </a:t>
            </a:r>
            <a:r>
              <a:rPr lang="en-US" sz="1450" b="1" dirty="0">
                <a:solidFill>
                  <a:srgbClr val="15213F"/>
                </a:solidFill>
                <a:latin typeface="Roboto" pitchFamily="34" charset="0"/>
                <a:ea typeface="Roboto" pitchFamily="34" charset="-122"/>
                <a:cs typeface="Roboto" pitchFamily="34" charset="-120"/>
              </a:rPr>
              <a:t>Digital India, the National AI Mission, MeitY R&amp;D funding, and indirectly from PLI schemes</a:t>
            </a:r>
            <a:r>
              <a:rPr lang="en-US" sz="1450" dirty="0">
                <a:solidFill>
                  <a:srgbClr val="15213F"/>
                </a:solidFill>
                <a:latin typeface="Roboto" pitchFamily="34" charset="0"/>
                <a:ea typeface="Roboto" pitchFamily="34" charset="-122"/>
                <a:cs typeface="Roboto" pitchFamily="34" charset="-120"/>
              </a:rPr>
              <a:t>, supporting incubators and emerging technology development. These programs provide grants, subsidies, and ecosystem support for cutting-edge innovation.</a:t>
            </a:r>
            <a:endParaRPr lang="en-US" sz="14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22828" y="844034"/>
            <a:ext cx="7618095" cy="524470"/>
          </a:xfrm>
          <a:prstGeom prst="rect">
            <a:avLst/>
          </a:prstGeom>
          <a:noFill/>
          <a:ln/>
        </p:spPr>
        <p:txBody>
          <a:bodyPr wrap="none" lIns="0" tIns="0" rIns="0" bIns="0" rtlCol="0" anchor="t"/>
          <a:lstStyle/>
          <a:p>
            <a:pPr marL="0" indent="0" algn="l">
              <a:lnSpc>
                <a:spcPts val="4100"/>
              </a:lnSpc>
              <a:buNone/>
            </a:pPr>
            <a:r>
              <a:rPr lang="en-US" sz="3300" dirty="0">
                <a:solidFill>
                  <a:srgbClr val="3257B8"/>
                </a:solidFill>
                <a:latin typeface="Roboto Slab" pitchFamily="34" charset="0"/>
                <a:ea typeface="Roboto Slab" pitchFamily="34" charset="-122"/>
                <a:cs typeface="Roboto Slab" pitchFamily="34" charset="-120"/>
              </a:rPr>
              <a:t>Evolution of GCCs in India (2018–2025)</a:t>
            </a:r>
            <a:endParaRPr lang="en-US" sz="3300" dirty="0"/>
          </a:p>
        </p:txBody>
      </p:sp>
      <p:sp>
        <p:nvSpPr>
          <p:cNvPr id="3" name="Text 1"/>
          <p:cNvSpPr/>
          <p:nvPr/>
        </p:nvSpPr>
        <p:spPr>
          <a:xfrm>
            <a:off x="722828" y="1704142"/>
            <a:ext cx="13184743" cy="537210"/>
          </a:xfrm>
          <a:prstGeom prst="rect">
            <a:avLst/>
          </a:prstGeom>
          <a:noFill/>
          <a:ln/>
        </p:spPr>
        <p:txBody>
          <a:bodyPr wrap="square" lIns="0" tIns="0" rIns="0" bIns="0" rtlCol="0" anchor="t"/>
          <a:lstStyle/>
          <a:p>
            <a:pPr marL="0" indent="0" algn="l">
              <a:lnSpc>
                <a:spcPts val="2100"/>
              </a:lnSpc>
              <a:buNone/>
            </a:pPr>
            <a:r>
              <a:rPr lang="en-US" sz="1300" dirty="0">
                <a:solidFill>
                  <a:srgbClr val="15213F"/>
                </a:solidFill>
                <a:latin typeface="Roboto" pitchFamily="34" charset="0"/>
                <a:ea typeface="Roboto" pitchFamily="34" charset="-122"/>
                <a:cs typeface="Roboto" pitchFamily="34" charset="-120"/>
              </a:rPr>
              <a:t>The maturation of India's GCC ecosystem reflects a deliberate progression through distinct phases, each characterized by increasing sophistication and strategic value contribution.</a:t>
            </a:r>
            <a:endParaRPr lang="en-US" sz="1300" dirty="0"/>
          </a:p>
        </p:txBody>
      </p:sp>
      <p:sp>
        <p:nvSpPr>
          <p:cNvPr id="4" name="Shape 2"/>
          <p:cNvSpPr/>
          <p:nvPr/>
        </p:nvSpPr>
        <p:spPr>
          <a:xfrm>
            <a:off x="722828" y="4907756"/>
            <a:ext cx="13184743" cy="22860"/>
          </a:xfrm>
          <a:prstGeom prst="roundRect">
            <a:avLst>
              <a:gd name="adj" fmla="val 110122"/>
            </a:avLst>
          </a:prstGeom>
          <a:solidFill>
            <a:srgbClr val="CFD2D8"/>
          </a:solidFill>
          <a:ln/>
        </p:spPr>
        <p:txBody>
          <a:bodyPr/>
          <a:lstStyle/>
          <a:p>
            <a:endParaRPr lang="en-US"/>
          </a:p>
        </p:txBody>
      </p:sp>
      <p:sp>
        <p:nvSpPr>
          <p:cNvPr id="5" name="Shape 3"/>
          <p:cNvSpPr/>
          <p:nvPr/>
        </p:nvSpPr>
        <p:spPr>
          <a:xfrm>
            <a:off x="3285292" y="4404420"/>
            <a:ext cx="22860" cy="503396"/>
          </a:xfrm>
          <a:prstGeom prst="roundRect">
            <a:avLst>
              <a:gd name="adj" fmla="val 110122"/>
            </a:avLst>
          </a:prstGeom>
          <a:solidFill>
            <a:srgbClr val="CFD2D8"/>
          </a:solidFill>
          <a:ln/>
        </p:spPr>
        <p:txBody>
          <a:bodyPr/>
          <a:lstStyle/>
          <a:p>
            <a:endParaRPr lang="en-US"/>
          </a:p>
        </p:txBody>
      </p:sp>
      <p:sp>
        <p:nvSpPr>
          <p:cNvPr id="6" name="Shape 4"/>
          <p:cNvSpPr/>
          <p:nvPr/>
        </p:nvSpPr>
        <p:spPr>
          <a:xfrm>
            <a:off x="3108008" y="4718983"/>
            <a:ext cx="377547" cy="377547"/>
          </a:xfrm>
          <a:prstGeom prst="roundRect">
            <a:avLst>
              <a:gd name="adj" fmla="val 6668"/>
            </a:avLst>
          </a:prstGeom>
          <a:solidFill>
            <a:srgbClr val="E9ECF2"/>
          </a:solidFill>
          <a:ln/>
        </p:spPr>
        <p:txBody>
          <a:bodyPr/>
          <a:lstStyle/>
          <a:p>
            <a:endParaRPr lang="en-US"/>
          </a:p>
        </p:txBody>
      </p:sp>
      <p:sp>
        <p:nvSpPr>
          <p:cNvPr id="7" name="Text 5"/>
          <p:cNvSpPr/>
          <p:nvPr/>
        </p:nvSpPr>
        <p:spPr>
          <a:xfrm>
            <a:off x="3170872" y="4750415"/>
            <a:ext cx="251698" cy="314563"/>
          </a:xfrm>
          <a:prstGeom prst="rect">
            <a:avLst/>
          </a:prstGeom>
          <a:noFill/>
          <a:ln/>
        </p:spPr>
        <p:txBody>
          <a:bodyPr wrap="none" lIns="0" tIns="0" rIns="0" bIns="0" rtlCol="0" anchor="t"/>
          <a:lstStyle/>
          <a:p>
            <a:pPr marL="0" indent="0" algn="ctr">
              <a:lnSpc>
                <a:spcPts val="1950"/>
              </a:lnSpc>
              <a:buNone/>
            </a:pPr>
            <a:r>
              <a:rPr lang="en-US" sz="1950" dirty="0">
                <a:solidFill>
                  <a:srgbClr val="15213F"/>
                </a:solidFill>
                <a:latin typeface="Roboto Slab" pitchFamily="34" charset="0"/>
                <a:ea typeface="Roboto Slab" pitchFamily="34" charset="-122"/>
                <a:cs typeface="Roboto Slab" pitchFamily="34" charset="-120"/>
              </a:rPr>
              <a:t>1</a:t>
            </a:r>
            <a:endParaRPr lang="en-US" sz="1950" dirty="0"/>
          </a:p>
        </p:txBody>
      </p:sp>
      <p:sp>
        <p:nvSpPr>
          <p:cNvPr id="8" name="Text 6"/>
          <p:cNvSpPr/>
          <p:nvPr/>
        </p:nvSpPr>
        <p:spPr>
          <a:xfrm>
            <a:off x="2176105" y="2430066"/>
            <a:ext cx="2241352" cy="262176"/>
          </a:xfrm>
          <a:prstGeom prst="rect">
            <a:avLst/>
          </a:prstGeom>
          <a:noFill/>
          <a:ln/>
        </p:spPr>
        <p:txBody>
          <a:bodyPr wrap="none" lIns="0" tIns="0" rIns="0" bIns="0" rtlCol="0" anchor="t"/>
          <a:lstStyle/>
          <a:p>
            <a:pPr marL="0" indent="0" algn="ctr">
              <a:lnSpc>
                <a:spcPts val="2050"/>
              </a:lnSpc>
              <a:buNone/>
            </a:pPr>
            <a:r>
              <a:rPr lang="en-US" sz="1650" dirty="0">
                <a:solidFill>
                  <a:srgbClr val="15213F"/>
                </a:solidFill>
                <a:latin typeface="Roboto Slab" pitchFamily="34" charset="0"/>
                <a:ea typeface="Roboto Slab" pitchFamily="34" charset="-122"/>
                <a:cs typeface="Roboto Slab" pitchFamily="34" charset="-120"/>
              </a:rPr>
              <a:t>Phase 1: Cost Arbitrage</a:t>
            </a:r>
            <a:endParaRPr lang="en-US" sz="1650" dirty="0"/>
          </a:p>
        </p:txBody>
      </p:sp>
      <p:sp>
        <p:nvSpPr>
          <p:cNvPr id="9" name="Text 7"/>
          <p:cNvSpPr/>
          <p:nvPr/>
        </p:nvSpPr>
        <p:spPr>
          <a:xfrm>
            <a:off x="890587" y="2792849"/>
            <a:ext cx="4812506" cy="268605"/>
          </a:xfrm>
          <a:prstGeom prst="rect">
            <a:avLst/>
          </a:prstGeom>
          <a:noFill/>
          <a:ln/>
        </p:spPr>
        <p:txBody>
          <a:bodyPr wrap="none" lIns="0" tIns="0" rIns="0" bIns="0" rtlCol="0" anchor="t"/>
          <a:lstStyle/>
          <a:p>
            <a:pPr marL="0" indent="0" algn="ctr">
              <a:lnSpc>
                <a:spcPts val="2100"/>
              </a:lnSpc>
              <a:buNone/>
            </a:pPr>
            <a:r>
              <a:rPr lang="en-US" sz="1300" b="1" dirty="0">
                <a:solidFill>
                  <a:srgbClr val="15213F"/>
                </a:solidFill>
                <a:latin typeface="Roboto" pitchFamily="34" charset="0"/>
                <a:ea typeface="Roboto" pitchFamily="34" charset="-122"/>
                <a:cs typeface="Roboto" pitchFamily="34" charset="-120"/>
              </a:rPr>
              <a:t>Pre-2018</a:t>
            </a:r>
            <a:endParaRPr lang="en-US" sz="1300" dirty="0"/>
          </a:p>
        </p:txBody>
      </p:sp>
      <p:sp>
        <p:nvSpPr>
          <p:cNvPr id="10" name="Text 8"/>
          <p:cNvSpPr/>
          <p:nvPr/>
        </p:nvSpPr>
        <p:spPr>
          <a:xfrm>
            <a:off x="890587" y="3162062"/>
            <a:ext cx="4812506" cy="1074420"/>
          </a:xfrm>
          <a:prstGeom prst="rect">
            <a:avLst/>
          </a:prstGeom>
          <a:noFill/>
          <a:ln/>
        </p:spPr>
        <p:txBody>
          <a:bodyPr wrap="square" lIns="0" tIns="0" rIns="0" bIns="0" rtlCol="0" anchor="t"/>
          <a:lstStyle/>
          <a:p>
            <a:pPr marL="0" indent="0" algn="ctr">
              <a:lnSpc>
                <a:spcPts val="2100"/>
              </a:lnSpc>
              <a:buNone/>
            </a:pPr>
            <a:r>
              <a:rPr lang="en-US" sz="1300" dirty="0">
                <a:solidFill>
                  <a:srgbClr val="15213F"/>
                </a:solidFill>
                <a:latin typeface="Roboto" pitchFamily="34" charset="0"/>
                <a:ea typeface="Roboto" pitchFamily="34" charset="-122"/>
                <a:cs typeface="Roboto" pitchFamily="34" charset="-120"/>
              </a:rPr>
              <a:t>Primary focus on leveraging India's labor cost advantages for transactional support, shared services, and operational efficiency. Centers emphasized volume processing and standardized delivery models.</a:t>
            </a:r>
            <a:endParaRPr lang="en-US" sz="1300" dirty="0"/>
          </a:p>
        </p:txBody>
      </p:sp>
      <p:sp>
        <p:nvSpPr>
          <p:cNvPr id="11" name="Shape 9"/>
          <p:cNvSpPr/>
          <p:nvPr/>
        </p:nvSpPr>
        <p:spPr>
          <a:xfrm>
            <a:off x="5964079" y="4907697"/>
            <a:ext cx="22860" cy="503396"/>
          </a:xfrm>
          <a:prstGeom prst="roundRect">
            <a:avLst>
              <a:gd name="adj" fmla="val 110122"/>
            </a:avLst>
          </a:prstGeom>
          <a:solidFill>
            <a:srgbClr val="CFD2D8"/>
          </a:solidFill>
          <a:ln/>
        </p:spPr>
        <p:txBody>
          <a:bodyPr/>
          <a:lstStyle/>
          <a:p>
            <a:endParaRPr lang="en-US"/>
          </a:p>
        </p:txBody>
      </p:sp>
      <p:sp>
        <p:nvSpPr>
          <p:cNvPr id="12" name="Shape 10"/>
          <p:cNvSpPr/>
          <p:nvPr/>
        </p:nvSpPr>
        <p:spPr>
          <a:xfrm>
            <a:off x="5786795" y="4718983"/>
            <a:ext cx="377547" cy="377547"/>
          </a:xfrm>
          <a:prstGeom prst="roundRect">
            <a:avLst>
              <a:gd name="adj" fmla="val 6668"/>
            </a:avLst>
          </a:prstGeom>
          <a:solidFill>
            <a:srgbClr val="E9ECF2"/>
          </a:solidFill>
          <a:ln/>
        </p:spPr>
        <p:txBody>
          <a:bodyPr/>
          <a:lstStyle/>
          <a:p>
            <a:endParaRPr lang="en-US"/>
          </a:p>
        </p:txBody>
      </p:sp>
      <p:sp>
        <p:nvSpPr>
          <p:cNvPr id="13" name="Text 11"/>
          <p:cNvSpPr/>
          <p:nvPr/>
        </p:nvSpPr>
        <p:spPr>
          <a:xfrm>
            <a:off x="5849660" y="4750415"/>
            <a:ext cx="251698" cy="314563"/>
          </a:xfrm>
          <a:prstGeom prst="rect">
            <a:avLst/>
          </a:prstGeom>
          <a:noFill/>
          <a:ln/>
        </p:spPr>
        <p:txBody>
          <a:bodyPr wrap="none" lIns="0" tIns="0" rIns="0" bIns="0" rtlCol="0" anchor="t"/>
          <a:lstStyle/>
          <a:p>
            <a:pPr marL="0" indent="0" algn="ctr">
              <a:lnSpc>
                <a:spcPts val="1950"/>
              </a:lnSpc>
              <a:buNone/>
            </a:pPr>
            <a:r>
              <a:rPr lang="en-US" sz="1950" dirty="0">
                <a:solidFill>
                  <a:srgbClr val="15213F"/>
                </a:solidFill>
                <a:latin typeface="Roboto Slab" pitchFamily="34" charset="0"/>
                <a:ea typeface="Roboto Slab" pitchFamily="34" charset="-122"/>
                <a:cs typeface="Roboto Slab" pitchFamily="34" charset="-120"/>
              </a:rPr>
              <a:t>2</a:t>
            </a:r>
            <a:endParaRPr lang="en-US" sz="1950" dirty="0"/>
          </a:p>
        </p:txBody>
      </p:sp>
      <p:sp>
        <p:nvSpPr>
          <p:cNvPr id="14" name="Text 12"/>
          <p:cNvSpPr/>
          <p:nvPr/>
        </p:nvSpPr>
        <p:spPr>
          <a:xfrm>
            <a:off x="4600694" y="5579031"/>
            <a:ext cx="2749987" cy="262176"/>
          </a:xfrm>
          <a:prstGeom prst="rect">
            <a:avLst/>
          </a:prstGeom>
          <a:noFill/>
          <a:ln/>
        </p:spPr>
        <p:txBody>
          <a:bodyPr wrap="none" lIns="0" tIns="0" rIns="0" bIns="0" rtlCol="0" anchor="t"/>
          <a:lstStyle/>
          <a:p>
            <a:pPr marL="0" indent="0" algn="ctr">
              <a:lnSpc>
                <a:spcPts val="2050"/>
              </a:lnSpc>
              <a:buNone/>
            </a:pPr>
            <a:r>
              <a:rPr lang="en-US" sz="1650" dirty="0">
                <a:solidFill>
                  <a:srgbClr val="15213F"/>
                </a:solidFill>
                <a:latin typeface="Roboto Slab" pitchFamily="34" charset="0"/>
                <a:ea typeface="Roboto Slab" pitchFamily="34" charset="-122"/>
                <a:cs typeface="Roboto Slab" pitchFamily="34" charset="-120"/>
              </a:rPr>
              <a:t>Phase 2: Process Excellence</a:t>
            </a:r>
            <a:endParaRPr lang="en-US" sz="1650" dirty="0"/>
          </a:p>
        </p:txBody>
      </p:sp>
      <p:sp>
        <p:nvSpPr>
          <p:cNvPr id="15" name="Text 13"/>
          <p:cNvSpPr/>
          <p:nvPr/>
        </p:nvSpPr>
        <p:spPr>
          <a:xfrm>
            <a:off x="3569375" y="5941814"/>
            <a:ext cx="4812625" cy="268605"/>
          </a:xfrm>
          <a:prstGeom prst="rect">
            <a:avLst/>
          </a:prstGeom>
          <a:noFill/>
          <a:ln/>
        </p:spPr>
        <p:txBody>
          <a:bodyPr wrap="none" lIns="0" tIns="0" rIns="0" bIns="0" rtlCol="0" anchor="t"/>
          <a:lstStyle/>
          <a:p>
            <a:pPr marL="0" indent="0" algn="ctr">
              <a:lnSpc>
                <a:spcPts val="2100"/>
              </a:lnSpc>
              <a:buNone/>
            </a:pPr>
            <a:r>
              <a:rPr lang="en-US" sz="1300" b="1" dirty="0">
                <a:solidFill>
                  <a:srgbClr val="15213F"/>
                </a:solidFill>
                <a:latin typeface="Roboto" pitchFamily="34" charset="0"/>
                <a:ea typeface="Roboto" pitchFamily="34" charset="-122"/>
                <a:cs typeface="Roboto" pitchFamily="34" charset="-120"/>
              </a:rPr>
              <a:t>2018–2020</a:t>
            </a:r>
            <a:endParaRPr lang="en-US" sz="1300" dirty="0"/>
          </a:p>
        </p:txBody>
      </p:sp>
      <p:sp>
        <p:nvSpPr>
          <p:cNvPr id="16" name="Text 14"/>
          <p:cNvSpPr/>
          <p:nvPr/>
        </p:nvSpPr>
        <p:spPr>
          <a:xfrm>
            <a:off x="3569375" y="6311027"/>
            <a:ext cx="4812625" cy="1074420"/>
          </a:xfrm>
          <a:prstGeom prst="rect">
            <a:avLst/>
          </a:prstGeom>
          <a:noFill/>
          <a:ln/>
        </p:spPr>
        <p:txBody>
          <a:bodyPr wrap="square" lIns="0" tIns="0" rIns="0" bIns="0" rtlCol="0" anchor="t"/>
          <a:lstStyle/>
          <a:p>
            <a:pPr marL="0" indent="0" algn="ctr">
              <a:lnSpc>
                <a:spcPts val="2100"/>
              </a:lnSpc>
              <a:buNone/>
            </a:pPr>
            <a:r>
              <a:rPr lang="en-US" sz="1300" dirty="0">
                <a:solidFill>
                  <a:srgbClr val="15213F"/>
                </a:solidFill>
                <a:latin typeface="Roboto" pitchFamily="34" charset="0"/>
                <a:ea typeface="Roboto" pitchFamily="34" charset="-122"/>
                <a:cs typeface="Roboto" pitchFamily="34" charset="-120"/>
              </a:rPr>
              <a:t>Emphasis shifted to workflow optimization, business process management maturity, and automation initiatives. Quality frameworks and continuous improvement methodologies became central to operations.</a:t>
            </a:r>
            <a:endParaRPr lang="en-US" sz="1300" dirty="0"/>
          </a:p>
        </p:txBody>
      </p:sp>
      <p:sp>
        <p:nvSpPr>
          <p:cNvPr id="17" name="Shape 15"/>
          <p:cNvSpPr/>
          <p:nvPr/>
        </p:nvSpPr>
        <p:spPr>
          <a:xfrm>
            <a:off x="8642985" y="4404420"/>
            <a:ext cx="22860" cy="503396"/>
          </a:xfrm>
          <a:prstGeom prst="roundRect">
            <a:avLst>
              <a:gd name="adj" fmla="val 110122"/>
            </a:avLst>
          </a:prstGeom>
          <a:solidFill>
            <a:srgbClr val="CFD2D8"/>
          </a:solidFill>
          <a:ln/>
        </p:spPr>
        <p:txBody>
          <a:bodyPr/>
          <a:lstStyle/>
          <a:p>
            <a:endParaRPr lang="en-US"/>
          </a:p>
        </p:txBody>
      </p:sp>
      <p:sp>
        <p:nvSpPr>
          <p:cNvPr id="18" name="Shape 16"/>
          <p:cNvSpPr/>
          <p:nvPr/>
        </p:nvSpPr>
        <p:spPr>
          <a:xfrm>
            <a:off x="8465701" y="4718983"/>
            <a:ext cx="377547" cy="377547"/>
          </a:xfrm>
          <a:prstGeom prst="roundRect">
            <a:avLst>
              <a:gd name="adj" fmla="val 6668"/>
            </a:avLst>
          </a:prstGeom>
          <a:solidFill>
            <a:srgbClr val="E9ECF2"/>
          </a:solidFill>
          <a:ln/>
        </p:spPr>
        <p:txBody>
          <a:bodyPr/>
          <a:lstStyle/>
          <a:p>
            <a:endParaRPr lang="en-US"/>
          </a:p>
        </p:txBody>
      </p:sp>
      <p:sp>
        <p:nvSpPr>
          <p:cNvPr id="19" name="Text 17"/>
          <p:cNvSpPr/>
          <p:nvPr/>
        </p:nvSpPr>
        <p:spPr>
          <a:xfrm>
            <a:off x="8528566" y="4750415"/>
            <a:ext cx="251698" cy="314563"/>
          </a:xfrm>
          <a:prstGeom prst="rect">
            <a:avLst/>
          </a:prstGeom>
          <a:noFill/>
          <a:ln/>
        </p:spPr>
        <p:txBody>
          <a:bodyPr wrap="none" lIns="0" tIns="0" rIns="0" bIns="0" rtlCol="0" anchor="t"/>
          <a:lstStyle/>
          <a:p>
            <a:pPr marL="0" indent="0" algn="ctr">
              <a:lnSpc>
                <a:spcPts val="1950"/>
              </a:lnSpc>
              <a:buNone/>
            </a:pPr>
            <a:r>
              <a:rPr lang="en-US" sz="1950" dirty="0">
                <a:solidFill>
                  <a:srgbClr val="15213F"/>
                </a:solidFill>
                <a:latin typeface="Roboto Slab" pitchFamily="34" charset="0"/>
                <a:ea typeface="Roboto Slab" pitchFamily="34" charset="-122"/>
                <a:cs typeface="Roboto Slab" pitchFamily="34" charset="-120"/>
              </a:rPr>
              <a:t>3</a:t>
            </a:r>
            <a:endParaRPr lang="en-US" sz="1950" dirty="0"/>
          </a:p>
        </p:txBody>
      </p:sp>
      <p:sp>
        <p:nvSpPr>
          <p:cNvPr id="20" name="Text 18"/>
          <p:cNvSpPr/>
          <p:nvPr/>
        </p:nvSpPr>
        <p:spPr>
          <a:xfrm>
            <a:off x="7497366" y="2430066"/>
            <a:ext cx="2314456" cy="262176"/>
          </a:xfrm>
          <a:prstGeom prst="rect">
            <a:avLst/>
          </a:prstGeom>
          <a:noFill/>
          <a:ln/>
        </p:spPr>
        <p:txBody>
          <a:bodyPr wrap="none" lIns="0" tIns="0" rIns="0" bIns="0" rtlCol="0" anchor="t"/>
          <a:lstStyle/>
          <a:p>
            <a:pPr marL="0" indent="0" algn="ctr">
              <a:lnSpc>
                <a:spcPts val="2050"/>
              </a:lnSpc>
              <a:buNone/>
            </a:pPr>
            <a:r>
              <a:rPr lang="en-US" sz="1650" dirty="0">
                <a:solidFill>
                  <a:srgbClr val="15213F"/>
                </a:solidFill>
                <a:latin typeface="Roboto Slab" pitchFamily="34" charset="0"/>
                <a:ea typeface="Roboto Slab" pitchFamily="34" charset="-122"/>
                <a:cs typeface="Roboto Slab" pitchFamily="34" charset="-120"/>
              </a:rPr>
              <a:t>Phase 3: Value Creation</a:t>
            </a:r>
            <a:endParaRPr lang="en-US" sz="1650" dirty="0"/>
          </a:p>
        </p:txBody>
      </p:sp>
      <p:sp>
        <p:nvSpPr>
          <p:cNvPr id="21" name="Text 19"/>
          <p:cNvSpPr/>
          <p:nvPr/>
        </p:nvSpPr>
        <p:spPr>
          <a:xfrm>
            <a:off x="6248281" y="2792849"/>
            <a:ext cx="4812625" cy="268605"/>
          </a:xfrm>
          <a:prstGeom prst="rect">
            <a:avLst/>
          </a:prstGeom>
          <a:noFill/>
          <a:ln/>
        </p:spPr>
        <p:txBody>
          <a:bodyPr wrap="none" lIns="0" tIns="0" rIns="0" bIns="0" rtlCol="0" anchor="t"/>
          <a:lstStyle/>
          <a:p>
            <a:pPr marL="0" indent="0" algn="ctr">
              <a:lnSpc>
                <a:spcPts val="2100"/>
              </a:lnSpc>
              <a:buNone/>
            </a:pPr>
            <a:r>
              <a:rPr lang="en-US" sz="1300" b="1" dirty="0">
                <a:solidFill>
                  <a:srgbClr val="15213F"/>
                </a:solidFill>
                <a:latin typeface="Roboto" pitchFamily="34" charset="0"/>
                <a:ea typeface="Roboto" pitchFamily="34" charset="-122"/>
                <a:cs typeface="Roboto" pitchFamily="34" charset="-120"/>
              </a:rPr>
              <a:t>2020–2023</a:t>
            </a:r>
            <a:endParaRPr lang="en-US" sz="1300" dirty="0"/>
          </a:p>
        </p:txBody>
      </p:sp>
      <p:sp>
        <p:nvSpPr>
          <p:cNvPr id="22" name="Text 20"/>
          <p:cNvSpPr/>
          <p:nvPr/>
        </p:nvSpPr>
        <p:spPr>
          <a:xfrm>
            <a:off x="6248281" y="3162062"/>
            <a:ext cx="4812625" cy="805815"/>
          </a:xfrm>
          <a:prstGeom prst="rect">
            <a:avLst/>
          </a:prstGeom>
          <a:noFill/>
          <a:ln/>
        </p:spPr>
        <p:txBody>
          <a:bodyPr wrap="square" lIns="0" tIns="0" rIns="0" bIns="0" rtlCol="0" anchor="t"/>
          <a:lstStyle/>
          <a:p>
            <a:pPr marL="0" indent="0" algn="ctr">
              <a:lnSpc>
                <a:spcPts val="2100"/>
              </a:lnSpc>
              <a:buNone/>
            </a:pPr>
            <a:r>
              <a:rPr lang="en-US" sz="1300" dirty="0">
                <a:solidFill>
                  <a:srgbClr val="15213F"/>
                </a:solidFill>
                <a:latin typeface="Roboto" pitchFamily="34" charset="0"/>
                <a:ea typeface="Roboto" pitchFamily="34" charset="-122"/>
                <a:cs typeface="Roboto" pitchFamily="34" charset="-120"/>
              </a:rPr>
              <a:t>Expansion into digital engineering, advanced analytics, cybersecurity, and strategic technology functions. Centers began developing specialized capabilities and domain expertise.</a:t>
            </a:r>
            <a:endParaRPr lang="en-US" sz="1300" dirty="0"/>
          </a:p>
        </p:txBody>
      </p:sp>
      <p:sp>
        <p:nvSpPr>
          <p:cNvPr id="23" name="Shape 21"/>
          <p:cNvSpPr/>
          <p:nvPr/>
        </p:nvSpPr>
        <p:spPr>
          <a:xfrm>
            <a:off x="11321891" y="4907697"/>
            <a:ext cx="22860" cy="503396"/>
          </a:xfrm>
          <a:prstGeom prst="roundRect">
            <a:avLst>
              <a:gd name="adj" fmla="val 110122"/>
            </a:avLst>
          </a:prstGeom>
          <a:solidFill>
            <a:srgbClr val="CFD2D8"/>
          </a:solidFill>
          <a:ln/>
        </p:spPr>
        <p:txBody>
          <a:bodyPr/>
          <a:lstStyle/>
          <a:p>
            <a:endParaRPr lang="en-US"/>
          </a:p>
        </p:txBody>
      </p:sp>
      <p:sp>
        <p:nvSpPr>
          <p:cNvPr id="24" name="Shape 22"/>
          <p:cNvSpPr/>
          <p:nvPr/>
        </p:nvSpPr>
        <p:spPr>
          <a:xfrm>
            <a:off x="11144607" y="4718983"/>
            <a:ext cx="377547" cy="377547"/>
          </a:xfrm>
          <a:prstGeom prst="roundRect">
            <a:avLst>
              <a:gd name="adj" fmla="val 6668"/>
            </a:avLst>
          </a:prstGeom>
          <a:solidFill>
            <a:srgbClr val="E9ECF2"/>
          </a:solidFill>
          <a:ln/>
        </p:spPr>
        <p:txBody>
          <a:bodyPr/>
          <a:lstStyle/>
          <a:p>
            <a:endParaRPr lang="en-US"/>
          </a:p>
        </p:txBody>
      </p:sp>
      <p:sp>
        <p:nvSpPr>
          <p:cNvPr id="25" name="Text 23"/>
          <p:cNvSpPr/>
          <p:nvPr/>
        </p:nvSpPr>
        <p:spPr>
          <a:xfrm>
            <a:off x="11207472" y="4750415"/>
            <a:ext cx="251698" cy="314563"/>
          </a:xfrm>
          <a:prstGeom prst="rect">
            <a:avLst/>
          </a:prstGeom>
          <a:noFill/>
          <a:ln/>
        </p:spPr>
        <p:txBody>
          <a:bodyPr wrap="none" lIns="0" tIns="0" rIns="0" bIns="0" rtlCol="0" anchor="t"/>
          <a:lstStyle/>
          <a:p>
            <a:pPr marL="0" indent="0" algn="ctr">
              <a:lnSpc>
                <a:spcPts val="1950"/>
              </a:lnSpc>
              <a:buNone/>
            </a:pPr>
            <a:r>
              <a:rPr lang="en-US" sz="1950" dirty="0">
                <a:solidFill>
                  <a:srgbClr val="15213F"/>
                </a:solidFill>
                <a:latin typeface="Roboto Slab" pitchFamily="34" charset="0"/>
                <a:ea typeface="Roboto Slab" pitchFamily="34" charset="-122"/>
                <a:cs typeface="Roboto Slab" pitchFamily="34" charset="-120"/>
              </a:rPr>
              <a:t>4</a:t>
            </a:r>
            <a:endParaRPr lang="en-US" sz="1950" dirty="0"/>
          </a:p>
        </p:txBody>
      </p:sp>
      <p:sp>
        <p:nvSpPr>
          <p:cNvPr id="26" name="Text 24"/>
          <p:cNvSpPr/>
          <p:nvPr/>
        </p:nvSpPr>
        <p:spPr>
          <a:xfrm>
            <a:off x="9689187" y="5579031"/>
            <a:ext cx="3288506" cy="262176"/>
          </a:xfrm>
          <a:prstGeom prst="rect">
            <a:avLst/>
          </a:prstGeom>
          <a:noFill/>
          <a:ln/>
        </p:spPr>
        <p:txBody>
          <a:bodyPr wrap="none" lIns="0" tIns="0" rIns="0" bIns="0" rtlCol="0" anchor="t"/>
          <a:lstStyle/>
          <a:p>
            <a:pPr marL="0" indent="0" algn="ctr">
              <a:lnSpc>
                <a:spcPts val="2050"/>
              </a:lnSpc>
              <a:buNone/>
            </a:pPr>
            <a:r>
              <a:rPr lang="en-US" sz="1650" dirty="0">
                <a:solidFill>
                  <a:srgbClr val="15213F"/>
                </a:solidFill>
                <a:latin typeface="Roboto Slab" pitchFamily="34" charset="0"/>
                <a:ea typeface="Roboto Slab" pitchFamily="34" charset="-122"/>
                <a:cs typeface="Roboto Slab" pitchFamily="34" charset="-120"/>
              </a:rPr>
              <a:t>Phase 4: Innovation &amp; Leadership</a:t>
            </a:r>
            <a:endParaRPr lang="en-US" sz="1650" dirty="0"/>
          </a:p>
        </p:txBody>
      </p:sp>
      <p:sp>
        <p:nvSpPr>
          <p:cNvPr id="27" name="Text 25"/>
          <p:cNvSpPr/>
          <p:nvPr/>
        </p:nvSpPr>
        <p:spPr>
          <a:xfrm>
            <a:off x="8927187" y="5941814"/>
            <a:ext cx="4812625" cy="268605"/>
          </a:xfrm>
          <a:prstGeom prst="rect">
            <a:avLst/>
          </a:prstGeom>
          <a:noFill/>
          <a:ln/>
        </p:spPr>
        <p:txBody>
          <a:bodyPr wrap="none" lIns="0" tIns="0" rIns="0" bIns="0" rtlCol="0" anchor="t"/>
          <a:lstStyle/>
          <a:p>
            <a:pPr marL="0" indent="0" algn="ctr">
              <a:lnSpc>
                <a:spcPts val="2100"/>
              </a:lnSpc>
              <a:buNone/>
            </a:pPr>
            <a:r>
              <a:rPr lang="en-US" sz="1300" b="1" dirty="0">
                <a:solidFill>
                  <a:srgbClr val="15213F"/>
                </a:solidFill>
                <a:latin typeface="Roboto" pitchFamily="34" charset="0"/>
                <a:ea typeface="Roboto" pitchFamily="34" charset="-122"/>
                <a:cs typeface="Roboto" pitchFamily="34" charset="-120"/>
              </a:rPr>
              <a:t>2023–2025</a:t>
            </a:r>
            <a:endParaRPr lang="en-US" sz="1300" dirty="0"/>
          </a:p>
        </p:txBody>
      </p:sp>
      <p:sp>
        <p:nvSpPr>
          <p:cNvPr id="28" name="Text 26"/>
          <p:cNvSpPr/>
          <p:nvPr/>
        </p:nvSpPr>
        <p:spPr>
          <a:xfrm>
            <a:off x="8927187" y="6311027"/>
            <a:ext cx="4812625" cy="805815"/>
          </a:xfrm>
          <a:prstGeom prst="rect">
            <a:avLst/>
          </a:prstGeom>
          <a:noFill/>
          <a:ln/>
        </p:spPr>
        <p:txBody>
          <a:bodyPr wrap="square" lIns="0" tIns="0" rIns="0" bIns="0" rtlCol="0" anchor="t"/>
          <a:lstStyle/>
          <a:p>
            <a:pPr marL="0" indent="0" algn="ctr">
              <a:lnSpc>
                <a:spcPts val="2100"/>
              </a:lnSpc>
              <a:buNone/>
            </a:pPr>
            <a:r>
              <a:rPr lang="en-US" sz="1300" dirty="0">
                <a:solidFill>
                  <a:srgbClr val="15213F"/>
                </a:solidFill>
                <a:latin typeface="Roboto" pitchFamily="34" charset="0"/>
                <a:ea typeface="Roboto" pitchFamily="34" charset="-122"/>
                <a:cs typeface="Roboto" pitchFamily="34" charset="-120"/>
              </a:rPr>
              <a:t>Emergence of AI/ML capabilities, product innovation ownership, and global technology leadership positioning. GCCs now drive strategic initiatives and own critical intellectual property.</a:t>
            </a:r>
            <a:endParaRPr lang="en-US" sz="13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42">
    <p:spTree>
      <p:nvGrpSpPr>
        <p:cNvPr id="1" name=""/>
        <p:cNvGrpSpPr/>
        <p:nvPr/>
      </p:nvGrpSpPr>
      <p:grpSpPr>
        <a:xfrm>
          <a:off x="0" y="0"/>
          <a:ext cx="0" cy="0"/>
          <a:chOff x="0" y="0"/>
          <a:chExt cx="0" cy="0"/>
        </a:xfrm>
      </p:grpSpPr>
      <p:sp>
        <p:nvSpPr>
          <p:cNvPr id="2" name="Text 0"/>
          <p:cNvSpPr/>
          <p:nvPr/>
        </p:nvSpPr>
        <p:spPr>
          <a:xfrm>
            <a:off x="664845" y="654129"/>
            <a:ext cx="3858935" cy="482322"/>
          </a:xfrm>
          <a:prstGeom prst="rect">
            <a:avLst/>
          </a:prstGeom>
          <a:noFill/>
          <a:ln/>
        </p:spPr>
        <p:txBody>
          <a:bodyPr wrap="none" lIns="0" tIns="0" rIns="0" bIns="0" rtlCol="0" anchor="t"/>
          <a:lstStyle/>
          <a:p>
            <a:pPr marL="0" indent="0" algn="l">
              <a:lnSpc>
                <a:spcPts val="3750"/>
              </a:lnSpc>
              <a:buNone/>
            </a:pPr>
            <a:r>
              <a:rPr lang="en-US" sz="3000" dirty="0">
                <a:solidFill>
                  <a:srgbClr val="3257B8"/>
                </a:solidFill>
                <a:latin typeface="Roboto Slab" pitchFamily="34" charset="0"/>
                <a:ea typeface="Roboto Slab" pitchFamily="34" charset="-122"/>
                <a:cs typeface="Roboto Slab" pitchFamily="34" charset="-120"/>
              </a:rPr>
              <a:t>QDMTT Readiness</a:t>
            </a:r>
            <a:endParaRPr lang="en-US" sz="3000" dirty="0"/>
          </a:p>
        </p:txBody>
      </p:sp>
      <p:sp>
        <p:nvSpPr>
          <p:cNvPr id="3" name="Text 1"/>
          <p:cNvSpPr/>
          <p:nvPr/>
        </p:nvSpPr>
        <p:spPr>
          <a:xfrm>
            <a:off x="664845" y="1445062"/>
            <a:ext cx="13300710" cy="493633"/>
          </a:xfrm>
          <a:prstGeom prst="rect">
            <a:avLst/>
          </a:prstGeom>
          <a:noFill/>
          <a:ln/>
        </p:spPr>
        <p:txBody>
          <a:bodyPr wrap="square" lIns="0" tIns="0" rIns="0" bIns="0" rtlCol="0" anchor="t"/>
          <a:lstStyle/>
          <a:p>
            <a:pPr marL="0" indent="0" algn="l">
              <a:lnSpc>
                <a:spcPts val="1900"/>
              </a:lnSpc>
              <a:buNone/>
            </a:pPr>
            <a:r>
              <a:rPr lang="en-US" sz="1200" dirty="0">
                <a:solidFill>
                  <a:srgbClr val="15213F"/>
                </a:solidFill>
                <a:latin typeface="Roboto" pitchFamily="34" charset="0"/>
                <a:ea typeface="Roboto" pitchFamily="34" charset="-122"/>
                <a:cs typeface="Roboto" pitchFamily="34" charset="-120"/>
              </a:rPr>
              <a:t>Achieving Qualified Domestic Minimum Top-up Tax (QDMTT) compliance requires a structured approach. Organizations must assess current state, identify gaps, implement necessary changes, and establish ongoing monitoring processes.</a:t>
            </a:r>
            <a:endParaRPr lang="en-US" sz="1200" dirty="0"/>
          </a:p>
        </p:txBody>
      </p:sp>
      <p:pic>
        <p:nvPicPr>
          <p:cNvPr id="4" name="Image 0" descr="preencoded.png"/>
          <p:cNvPicPr>
            <a:picLocks noChangeAspect="1"/>
          </p:cNvPicPr>
          <p:nvPr/>
        </p:nvPicPr>
        <p:blipFill>
          <a:blip r:embed="rId3"/>
          <a:stretch>
            <a:fillRect/>
          </a:stretch>
        </p:blipFill>
        <p:spPr>
          <a:xfrm>
            <a:off x="664845" y="2112288"/>
            <a:ext cx="3270409" cy="1412796"/>
          </a:xfrm>
          <a:prstGeom prst="rect">
            <a:avLst/>
          </a:prstGeom>
        </p:spPr>
      </p:pic>
      <p:sp>
        <p:nvSpPr>
          <p:cNvPr id="5" name="Shape 2"/>
          <p:cNvSpPr/>
          <p:nvPr/>
        </p:nvSpPr>
        <p:spPr>
          <a:xfrm>
            <a:off x="664845" y="5637014"/>
            <a:ext cx="13300710" cy="22860"/>
          </a:xfrm>
          <a:prstGeom prst="roundRect">
            <a:avLst>
              <a:gd name="adj" fmla="val 101284"/>
            </a:avLst>
          </a:prstGeom>
          <a:solidFill>
            <a:srgbClr val="CFD2D8"/>
          </a:solidFill>
          <a:ln/>
        </p:spPr>
        <p:txBody>
          <a:bodyPr/>
          <a:lstStyle/>
          <a:p>
            <a:endParaRPr lang="en-US"/>
          </a:p>
        </p:txBody>
      </p:sp>
      <p:sp>
        <p:nvSpPr>
          <p:cNvPr id="6" name="Shape 3"/>
          <p:cNvSpPr/>
          <p:nvPr/>
        </p:nvSpPr>
        <p:spPr>
          <a:xfrm>
            <a:off x="3255645" y="5173980"/>
            <a:ext cx="22860" cy="463034"/>
          </a:xfrm>
          <a:prstGeom prst="roundRect">
            <a:avLst>
              <a:gd name="adj" fmla="val 101284"/>
            </a:avLst>
          </a:prstGeom>
          <a:solidFill>
            <a:srgbClr val="CFD2D8"/>
          </a:solidFill>
          <a:ln/>
        </p:spPr>
        <p:txBody>
          <a:bodyPr/>
          <a:lstStyle/>
          <a:p>
            <a:endParaRPr lang="en-US"/>
          </a:p>
        </p:txBody>
      </p:sp>
      <p:sp>
        <p:nvSpPr>
          <p:cNvPr id="7" name="Shape 4"/>
          <p:cNvSpPr/>
          <p:nvPr/>
        </p:nvSpPr>
        <p:spPr>
          <a:xfrm>
            <a:off x="3093482" y="5463421"/>
            <a:ext cx="347186" cy="347186"/>
          </a:xfrm>
          <a:prstGeom prst="roundRect">
            <a:avLst>
              <a:gd name="adj" fmla="val 6669"/>
            </a:avLst>
          </a:prstGeom>
          <a:solidFill>
            <a:srgbClr val="E9ECF2"/>
          </a:solidFill>
          <a:ln/>
        </p:spPr>
        <p:txBody>
          <a:bodyPr/>
          <a:lstStyle/>
          <a:p>
            <a:endParaRPr lang="en-US"/>
          </a:p>
        </p:txBody>
      </p:sp>
      <p:sp>
        <p:nvSpPr>
          <p:cNvPr id="8" name="Text 5"/>
          <p:cNvSpPr/>
          <p:nvPr/>
        </p:nvSpPr>
        <p:spPr>
          <a:xfrm>
            <a:off x="3151346" y="5492353"/>
            <a:ext cx="231458" cy="289322"/>
          </a:xfrm>
          <a:prstGeom prst="rect">
            <a:avLst/>
          </a:prstGeom>
          <a:noFill/>
          <a:ln/>
        </p:spPr>
        <p:txBody>
          <a:bodyPr wrap="none" lIns="0" tIns="0" rIns="0" bIns="0" rtlCol="0" anchor="t"/>
          <a:lstStyle/>
          <a:p>
            <a:pPr marL="0" indent="0" algn="ctr">
              <a:lnSpc>
                <a:spcPts val="1800"/>
              </a:lnSpc>
              <a:buNone/>
            </a:pPr>
            <a:r>
              <a:rPr lang="en-US" sz="1800" dirty="0">
                <a:solidFill>
                  <a:srgbClr val="15213F"/>
                </a:solidFill>
                <a:latin typeface="Roboto Slab" pitchFamily="34" charset="0"/>
                <a:ea typeface="Roboto Slab" pitchFamily="34" charset="-122"/>
                <a:cs typeface="Roboto Slab" pitchFamily="34" charset="-120"/>
              </a:rPr>
              <a:t>1</a:t>
            </a:r>
            <a:endParaRPr lang="en-US" sz="1800" dirty="0"/>
          </a:p>
        </p:txBody>
      </p:sp>
      <p:sp>
        <p:nvSpPr>
          <p:cNvPr id="9" name="Text 6"/>
          <p:cNvSpPr/>
          <p:nvPr/>
        </p:nvSpPr>
        <p:spPr>
          <a:xfrm>
            <a:off x="2302312" y="3698677"/>
            <a:ext cx="1929408" cy="241221"/>
          </a:xfrm>
          <a:prstGeom prst="rect">
            <a:avLst/>
          </a:prstGeom>
          <a:noFill/>
          <a:ln/>
        </p:spPr>
        <p:txBody>
          <a:bodyPr wrap="none" lIns="0" tIns="0" rIns="0" bIns="0" rtlCol="0" anchor="t"/>
          <a:lstStyle/>
          <a:p>
            <a:pPr marL="0" indent="0" algn="ctr">
              <a:lnSpc>
                <a:spcPts val="1850"/>
              </a:lnSpc>
              <a:buNone/>
            </a:pPr>
            <a:r>
              <a:rPr lang="en-US" sz="1500" dirty="0">
                <a:solidFill>
                  <a:srgbClr val="15213F"/>
                </a:solidFill>
                <a:latin typeface="Roboto Slab" pitchFamily="34" charset="0"/>
                <a:ea typeface="Roboto Slab" pitchFamily="34" charset="-122"/>
                <a:cs typeface="Roboto Slab" pitchFamily="34" charset="-120"/>
              </a:rPr>
              <a:t>Initial Assessment</a:t>
            </a:r>
            <a:endParaRPr lang="en-US" sz="1500" dirty="0"/>
          </a:p>
        </p:txBody>
      </p:sp>
      <p:sp>
        <p:nvSpPr>
          <p:cNvPr id="10" name="Text 7"/>
          <p:cNvSpPr/>
          <p:nvPr/>
        </p:nvSpPr>
        <p:spPr>
          <a:xfrm>
            <a:off x="819150" y="4032409"/>
            <a:ext cx="4895850" cy="987266"/>
          </a:xfrm>
          <a:prstGeom prst="rect">
            <a:avLst/>
          </a:prstGeom>
          <a:noFill/>
          <a:ln/>
        </p:spPr>
        <p:txBody>
          <a:bodyPr wrap="square" lIns="0" tIns="0" rIns="0" bIns="0" rtlCol="0" anchor="t"/>
          <a:lstStyle/>
          <a:p>
            <a:pPr marL="0" indent="0" algn="ctr">
              <a:lnSpc>
                <a:spcPts val="1900"/>
              </a:lnSpc>
              <a:buNone/>
            </a:pPr>
            <a:r>
              <a:rPr lang="en-US" sz="1200" dirty="0">
                <a:solidFill>
                  <a:srgbClr val="15213F"/>
                </a:solidFill>
                <a:latin typeface="Roboto" pitchFamily="34" charset="0"/>
                <a:ea typeface="Roboto" pitchFamily="34" charset="-122"/>
                <a:cs typeface="Roboto" pitchFamily="34" charset="-120"/>
              </a:rPr>
              <a:t>Understand QDMTT regulations and their applicability to your organization. Gather baseline data to identify affected entities, jurisdictions, and transactions. Map current tax positions and effective tax rates across all operating locations.</a:t>
            </a:r>
            <a:endParaRPr lang="en-US" sz="1200" dirty="0"/>
          </a:p>
        </p:txBody>
      </p:sp>
      <p:sp>
        <p:nvSpPr>
          <p:cNvPr id="11" name="Shape 8"/>
          <p:cNvSpPr/>
          <p:nvPr/>
        </p:nvSpPr>
        <p:spPr>
          <a:xfrm>
            <a:off x="5954316" y="5637014"/>
            <a:ext cx="22860" cy="463034"/>
          </a:xfrm>
          <a:prstGeom prst="roundRect">
            <a:avLst>
              <a:gd name="adj" fmla="val 101284"/>
            </a:avLst>
          </a:prstGeom>
          <a:solidFill>
            <a:srgbClr val="CFD2D8"/>
          </a:solidFill>
          <a:ln/>
        </p:spPr>
        <p:txBody>
          <a:bodyPr/>
          <a:lstStyle/>
          <a:p>
            <a:endParaRPr lang="en-US"/>
          </a:p>
        </p:txBody>
      </p:sp>
      <p:sp>
        <p:nvSpPr>
          <p:cNvPr id="12" name="Shape 9"/>
          <p:cNvSpPr/>
          <p:nvPr/>
        </p:nvSpPr>
        <p:spPr>
          <a:xfrm>
            <a:off x="5792153" y="5463421"/>
            <a:ext cx="347186" cy="347186"/>
          </a:xfrm>
          <a:prstGeom prst="roundRect">
            <a:avLst>
              <a:gd name="adj" fmla="val 6669"/>
            </a:avLst>
          </a:prstGeom>
          <a:solidFill>
            <a:srgbClr val="E9ECF2"/>
          </a:solidFill>
          <a:ln/>
        </p:spPr>
        <p:txBody>
          <a:bodyPr/>
          <a:lstStyle/>
          <a:p>
            <a:endParaRPr lang="en-US"/>
          </a:p>
        </p:txBody>
      </p:sp>
      <p:sp>
        <p:nvSpPr>
          <p:cNvPr id="13" name="Text 10"/>
          <p:cNvSpPr/>
          <p:nvPr/>
        </p:nvSpPr>
        <p:spPr>
          <a:xfrm>
            <a:off x="5850017" y="5492353"/>
            <a:ext cx="231458" cy="289322"/>
          </a:xfrm>
          <a:prstGeom prst="rect">
            <a:avLst/>
          </a:prstGeom>
          <a:noFill/>
          <a:ln/>
        </p:spPr>
        <p:txBody>
          <a:bodyPr wrap="none" lIns="0" tIns="0" rIns="0" bIns="0" rtlCol="0" anchor="t"/>
          <a:lstStyle/>
          <a:p>
            <a:pPr marL="0" indent="0" algn="ctr">
              <a:lnSpc>
                <a:spcPts val="1800"/>
              </a:lnSpc>
              <a:buNone/>
            </a:pPr>
            <a:r>
              <a:rPr lang="en-US" sz="1800" dirty="0">
                <a:solidFill>
                  <a:srgbClr val="15213F"/>
                </a:solidFill>
                <a:latin typeface="Roboto Slab" pitchFamily="34" charset="0"/>
                <a:ea typeface="Roboto Slab" pitchFamily="34" charset="-122"/>
                <a:cs typeface="Roboto Slab" pitchFamily="34" charset="-120"/>
              </a:rPr>
              <a:t>2</a:t>
            </a:r>
            <a:endParaRPr lang="en-US" sz="1800" dirty="0"/>
          </a:p>
        </p:txBody>
      </p:sp>
      <p:sp>
        <p:nvSpPr>
          <p:cNvPr id="14" name="Text 11"/>
          <p:cNvSpPr/>
          <p:nvPr/>
        </p:nvSpPr>
        <p:spPr>
          <a:xfrm>
            <a:off x="5001101" y="6254353"/>
            <a:ext cx="1929408" cy="241221"/>
          </a:xfrm>
          <a:prstGeom prst="rect">
            <a:avLst/>
          </a:prstGeom>
          <a:noFill/>
          <a:ln/>
        </p:spPr>
        <p:txBody>
          <a:bodyPr wrap="none" lIns="0" tIns="0" rIns="0" bIns="0" rtlCol="0" anchor="t"/>
          <a:lstStyle/>
          <a:p>
            <a:pPr marL="0" indent="0" algn="ctr">
              <a:lnSpc>
                <a:spcPts val="1850"/>
              </a:lnSpc>
              <a:buNone/>
            </a:pPr>
            <a:r>
              <a:rPr lang="en-US" sz="1500" dirty="0">
                <a:solidFill>
                  <a:srgbClr val="15213F"/>
                </a:solidFill>
                <a:latin typeface="Roboto Slab" pitchFamily="34" charset="0"/>
                <a:ea typeface="Roboto Slab" pitchFamily="34" charset="-122"/>
                <a:cs typeface="Roboto Slab" pitchFamily="34" charset="-120"/>
              </a:rPr>
              <a:t>Gap Analysis</a:t>
            </a:r>
            <a:endParaRPr lang="en-US" sz="1500" dirty="0"/>
          </a:p>
        </p:txBody>
      </p:sp>
      <p:sp>
        <p:nvSpPr>
          <p:cNvPr id="15" name="Text 12"/>
          <p:cNvSpPr/>
          <p:nvPr/>
        </p:nvSpPr>
        <p:spPr>
          <a:xfrm>
            <a:off x="3517821" y="6588085"/>
            <a:ext cx="4895969" cy="987266"/>
          </a:xfrm>
          <a:prstGeom prst="rect">
            <a:avLst/>
          </a:prstGeom>
          <a:noFill/>
          <a:ln/>
        </p:spPr>
        <p:txBody>
          <a:bodyPr wrap="square" lIns="0" tIns="0" rIns="0" bIns="0" rtlCol="0" anchor="t"/>
          <a:lstStyle/>
          <a:p>
            <a:pPr marL="0" indent="0" algn="ctr">
              <a:lnSpc>
                <a:spcPts val="1900"/>
              </a:lnSpc>
              <a:buNone/>
            </a:pPr>
            <a:r>
              <a:rPr lang="en-US" sz="1200" dirty="0">
                <a:solidFill>
                  <a:srgbClr val="15213F"/>
                </a:solidFill>
                <a:latin typeface="Roboto" pitchFamily="34" charset="0"/>
                <a:ea typeface="Roboto" pitchFamily="34" charset="-122"/>
                <a:cs typeface="Roboto" pitchFamily="34" charset="-120"/>
              </a:rPr>
              <a:t>Compare current tax reporting processes and data infrastructure against QDMTT requirements. Pinpoint specific data gaps, process inadequacies, or system limitations. Quantify the impact of identified gaps on compliance capability and tax positions.</a:t>
            </a:r>
            <a:endParaRPr lang="en-US" sz="1200" dirty="0"/>
          </a:p>
        </p:txBody>
      </p:sp>
      <p:sp>
        <p:nvSpPr>
          <p:cNvPr id="16" name="Shape 13"/>
          <p:cNvSpPr/>
          <p:nvPr/>
        </p:nvSpPr>
        <p:spPr>
          <a:xfrm>
            <a:off x="8652986" y="5173980"/>
            <a:ext cx="22860" cy="463034"/>
          </a:xfrm>
          <a:prstGeom prst="roundRect">
            <a:avLst>
              <a:gd name="adj" fmla="val 101284"/>
            </a:avLst>
          </a:prstGeom>
          <a:solidFill>
            <a:srgbClr val="CFD2D8"/>
          </a:solidFill>
          <a:ln/>
        </p:spPr>
        <p:txBody>
          <a:bodyPr/>
          <a:lstStyle/>
          <a:p>
            <a:endParaRPr lang="en-US"/>
          </a:p>
        </p:txBody>
      </p:sp>
      <p:sp>
        <p:nvSpPr>
          <p:cNvPr id="17" name="Shape 14"/>
          <p:cNvSpPr/>
          <p:nvPr/>
        </p:nvSpPr>
        <p:spPr>
          <a:xfrm>
            <a:off x="8490823" y="5463421"/>
            <a:ext cx="347186" cy="347186"/>
          </a:xfrm>
          <a:prstGeom prst="roundRect">
            <a:avLst>
              <a:gd name="adj" fmla="val 6669"/>
            </a:avLst>
          </a:prstGeom>
          <a:solidFill>
            <a:srgbClr val="E9ECF2"/>
          </a:solidFill>
          <a:ln/>
        </p:spPr>
        <p:txBody>
          <a:bodyPr/>
          <a:lstStyle/>
          <a:p>
            <a:endParaRPr lang="en-US"/>
          </a:p>
        </p:txBody>
      </p:sp>
      <p:sp>
        <p:nvSpPr>
          <p:cNvPr id="18" name="Text 15"/>
          <p:cNvSpPr/>
          <p:nvPr/>
        </p:nvSpPr>
        <p:spPr>
          <a:xfrm>
            <a:off x="8548688" y="5492353"/>
            <a:ext cx="231458" cy="289322"/>
          </a:xfrm>
          <a:prstGeom prst="rect">
            <a:avLst/>
          </a:prstGeom>
          <a:noFill/>
          <a:ln/>
        </p:spPr>
        <p:txBody>
          <a:bodyPr wrap="none" lIns="0" tIns="0" rIns="0" bIns="0" rtlCol="0" anchor="t"/>
          <a:lstStyle/>
          <a:p>
            <a:pPr marL="0" indent="0" algn="ctr">
              <a:lnSpc>
                <a:spcPts val="1800"/>
              </a:lnSpc>
              <a:buNone/>
            </a:pPr>
            <a:r>
              <a:rPr lang="en-US" sz="1800" dirty="0">
                <a:solidFill>
                  <a:srgbClr val="15213F"/>
                </a:solidFill>
                <a:latin typeface="Roboto Slab" pitchFamily="34" charset="0"/>
                <a:ea typeface="Roboto Slab" pitchFamily="34" charset="-122"/>
                <a:cs typeface="Roboto Slab" pitchFamily="34" charset="-120"/>
              </a:rPr>
              <a:t>3</a:t>
            </a:r>
            <a:endParaRPr lang="en-US" sz="1800" dirty="0"/>
          </a:p>
        </p:txBody>
      </p:sp>
      <p:sp>
        <p:nvSpPr>
          <p:cNvPr id="19" name="Text 16"/>
          <p:cNvSpPr/>
          <p:nvPr/>
        </p:nvSpPr>
        <p:spPr>
          <a:xfrm>
            <a:off x="7526536" y="3698677"/>
            <a:ext cx="2275880" cy="241221"/>
          </a:xfrm>
          <a:prstGeom prst="rect">
            <a:avLst/>
          </a:prstGeom>
          <a:noFill/>
          <a:ln/>
        </p:spPr>
        <p:txBody>
          <a:bodyPr wrap="none" lIns="0" tIns="0" rIns="0" bIns="0" rtlCol="0" anchor="t"/>
          <a:lstStyle/>
          <a:p>
            <a:pPr marL="0" indent="0" algn="ctr">
              <a:lnSpc>
                <a:spcPts val="1850"/>
              </a:lnSpc>
              <a:buNone/>
            </a:pPr>
            <a:r>
              <a:rPr lang="en-US" sz="1500" dirty="0">
                <a:solidFill>
                  <a:srgbClr val="15213F"/>
                </a:solidFill>
                <a:latin typeface="Roboto Slab" pitchFamily="34" charset="0"/>
                <a:ea typeface="Roboto Slab" pitchFamily="34" charset="-122"/>
                <a:cs typeface="Roboto Slab" pitchFamily="34" charset="-120"/>
              </a:rPr>
              <a:t>Implementation Strategy</a:t>
            </a:r>
            <a:endParaRPr lang="en-US" sz="1500" dirty="0"/>
          </a:p>
        </p:txBody>
      </p:sp>
      <p:sp>
        <p:nvSpPr>
          <p:cNvPr id="20" name="Text 17"/>
          <p:cNvSpPr/>
          <p:nvPr/>
        </p:nvSpPr>
        <p:spPr>
          <a:xfrm>
            <a:off x="6216491" y="4032409"/>
            <a:ext cx="4895969" cy="987266"/>
          </a:xfrm>
          <a:prstGeom prst="rect">
            <a:avLst/>
          </a:prstGeom>
          <a:noFill/>
          <a:ln/>
        </p:spPr>
        <p:txBody>
          <a:bodyPr wrap="square" lIns="0" tIns="0" rIns="0" bIns="0" rtlCol="0" anchor="t"/>
          <a:lstStyle/>
          <a:p>
            <a:pPr marL="0" indent="0" algn="ctr">
              <a:lnSpc>
                <a:spcPts val="1900"/>
              </a:lnSpc>
              <a:buNone/>
            </a:pPr>
            <a:r>
              <a:rPr lang="en-US" sz="1200" dirty="0">
                <a:solidFill>
                  <a:srgbClr val="15213F"/>
                </a:solidFill>
                <a:latin typeface="Roboto" pitchFamily="34" charset="0"/>
                <a:ea typeface="Roboto" pitchFamily="34" charset="-122"/>
                <a:cs typeface="Roboto" pitchFamily="34" charset="-120"/>
              </a:rPr>
              <a:t>Develop a detailed action plan to address gaps, defining clear responsibilities, selecting appropriate technology solutions, establishing realistic timelines, and allocating necessary resources for achieving QDMTT compliance across the organization.</a:t>
            </a:r>
            <a:endParaRPr lang="en-US" sz="1200" dirty="0"/>
          </a:p>
        </p:txBody>
      </p:sp>
      <p:sp>
        <p:nvSpPr>
          <p:cNvPr id="21" name="Shape 18"/>
          <p:cNvSpPr/>
          <p:nvPr/>
        </p:nvSpPr>
        <p:spPr>
          <a:xfrm>
            <a:off x="11351776" y="5637014"/>
            <a:ext cx="22860" cy="463034"/>
          </a:xfrm>
          <a:prstGeom prst="roundRect">
            <a:avLst>
              <a:gd name="adj" fmla="val 101284"/>
            </a:avLst>
          </a:prstGeom>
          <a:solidFill>
            <a:srgbClr val="CFD2D8"/>
          </a:solidFill>
          <a:ln/>
        </p:spPr>
        <p:txBody>
          <a:bodyPr/>
          <a:lstStyle/>
          <a:p>
            <a:endParaRPr lang="en-US"/>
          </a:p>
        </p:txBody>
      </p:sp>
      <p:sp>
        <p:nvSpPr>
          <p:cNvPr id="22" name="Shape 19"/>
          <p:cNvSpPr/>
          <p:nvPr/>
        </p:nvSpPr>
        <p:spPr>
          <a:xfrm>
            <a:off x="11189613" y="5463421"/>
            <a:ext cx="347186" cy="347186"/>
          </a:xfrm>
          <a:prstGeom prst="roundRect">
            <a:avLst>
              <a:gd name="adj" fmla="val 6669"/>
            </a:avLst>
          </a:prstGeom>
          <a:solidFill>
            <a:srgbClr val="E9ECF2"/>
          </a:solidFill>
          <a:ln/>
        </p:spPr>
        <p:txBody>
          <a:bodyPr/>
          <a:lstStyle/>
          <a:p>
            <a:endParaRPr lang="en-US"/>
          </a:p>
        </p:txBody>
      </p:sp>
      <p:sp>
        <p:nvSpPr>
          <p:cNvPr id="23" name="Text 20"/>
          <p:cNvSpPr/>
          <p:nvPr/>
        </p:nvSpPr>
        <p:spPr>
          <a:xfrm>
            <a:off x="11247477" y="5492353"/>
            <a:ext cx="231458" cy="289322"/>
          </a:xfrm>
          <a:prstGeom prst="rect">
            <a:avLst/>
          </a:prstGeom>
          <a:noFill/>
          <a:ln/>
        </p:spPr>
        <p:txBody>
          <a:bodyPr wrap="none" lIns="0" tIns="0" rIns="0" bIns="0" rtlCol="0" anchor="t"/>
          <a:lstStyle/>
          <a:p>
            <a:pPr marL="0" indent="0" algn="ctr">
              <a:lnSpc>
                <a:spcPts val="1800"/>
              </a:lnSpc>
              <a:buNone/>
            </a:pPr>
            <a:r>
              <a:rPr lang="en-US" sz="1800" dirty="0">
                <a:solidFill>
                  <a:srgbClr val="15213F"/>
                </a:solidFill>
                <a:latin typeface="Roboto Slab" pitchFamily="34" charset="0"/>
                <a:ea typeface="Roboto Slab" pitchFamily="34" charset="-122"/>
                <a:cs typeface="Roboto Slab" pitchFamily="34" charset="-120"/>
              </a:rPr>
              <a:t>4</a:t>
            </a:r>
            <a:endParaRPr lang="en-US" sz="1800" dirty="0"/>
          </a:p>
        </p:txBody>
      </p:sp>
      <p:sp>
        <p:nvSpPr>
          <p:cNvPr id="24" name="Text 21"/>
          <p:cNvSpPr/>
          <p:nvPr/>
        </p:nvSpPr>
        <p:spPr>
          <a:xfrm>
            <a:off x="10398562" y="6254353"/>
            <a:ext cx="1929408" cy="241221"/>
          </a:xfrm>
          <a:prstGeom prst="rect">
            <a:avLst/>
          </a:prstGeom>
          <a:noFill/>
          <a:ln/>
        </p:spPr>
        <p:txBody>
          <a:bodyPr wrap="none" lIns="0" tIns="0" rIns="0" bIns="0" rtlCol="0" anchor="t"/>
          <a:lstStyle/>
          <a:p>
            <a:pPr marL="0" indent="0" algn="ctr">
              <a:lnSpc>
                <a:spcPts val="1850"/>
              </a:lnSpc>
              <a:buNone/>
            </a:pPr>
            <a:r>
              <a:rPr lang="en-US" sz="1500" dirty="0">
                <a:solidFill>
                  <a:srgbClr val="15213F"/>
                </a:solidFill>
                <a:latin typeface="Roboto Slab" pitchFamily="34" charset="0"/>
                <a:ea typeface="Roboto Slab" pitchFamily="34" charset="-122"/>
                <a:cs typeface="Roboto Slab" pitchFamily="34" charset="-120"/>
              </a:rPr>
              <a:t>Ongoing Compliance</a:t>
            </a:r>
            <a:endParaRPr lang="en-US" sz="1500" dirty="0"/>
          </a:p>
        </p:txBody>
      </p:sp>
      <p:sp>
        <p:nvSpPr>
          <p:cNvPr id="25" name="Text 22"/>
          <p:cNvSpPr/>
          <p:nvPr/>
        </p:nvSpPr>
        <p:spPr>
          <a:xfrm>
            <a:off x="8915281" y="6588085"/>
            <a:ext cx="4895969" cy="987266"/>
          </a:xfrm>
          <a:prstGeom prst="rect">
            <a:avLst/>
          </a:prstGeom>
          <a:noFill/>
          <a:ln/>
        </p:spPr>
        <p:txBody>
          <a:bodyPr wrap="square" lIns="0" tIns="0" rIns="0" bIns="0" rtlCol="0" anchor="t"/>
          <a:lstStyle/>
          <a:p>
            <a:pPr marL="0" indent="0" algn="ctr">
              <a:lnSpc>
                <a:spcPts val="1900"/>
              </a:lnSpc>
              <a:buNone/>
            </a:pPr>
            <a:r>
              <a:rPr lang="en-US" sz="1200" dirty="0">
                <a:solidFill>
                  <a:srgbClr val="15213F"/>
                </a:solidFill>
                <a:latin typeface="Roboto" pitchFamily="34" charset="0"/>
                <a:ea typeface="Roboto" pitchFamily="34" charset="-122"/>
                <a:cs typeface="Roboto" pitchFamily="34" charset="-120"/>
              </a:rPr>
              <a:t>Establish continuous monitoring mechanisms for QDMTT adherence. This includes regular data validation, updating policies as regulations evolve, and ensuring systems generate required calculations, documentation, and reports on a sustained basis.</a:t>
            </a:r>
            <a:endParaRPr lang="en-US" sz="1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0218" y="777359"/>
            <a:ext cx="8715851" cy="749617"/>
          </a:xfrm>
          <a:prstGeom prst="rect">
            <a:avLst/>
          </a:prstGeom>
          <a:noFill/>
          <a:ln/>
        </p:spPr>
        <p:txBody>
          <a:bodyPr wrap="none" lIns="0" tIns="0" rIns="0" bIns="0" rtlCol="0" anchor="t"/>
          <a:lstStyle/>
          <a:p>
            <a:pPr marL="0" indent="0" algn="l">
              <a:lnSpc>
                <a:spcPts val="5900"/>
              </a:lnSpc>
              <a:buNone/>
            </a:pPr>
            <a:r>
              <a:rPr lang="en-US" sz="4700" dirty="0">
                <a:solidFill>
                  <a:srgbClr val="3257B8"/>
                </a:solidFill>
                <a:latin typeface="Roboto Slab" pitchFamily="34" charset="0"/>
                <a:ea typeface="Roboto Slab" pitchFamily="34" charset="-122"/>
                <a:cs typeface="Roboto Slab" pitchFamily="34" charset="-120"/>
              </a:rPr>
              <a:t>GCC/GIC Evolution and Growth</a:t>
            </a:r>
            <a:endParaRPr lang="en-US" sz="4700" dirty="0"/>
          </a:p>
        </p:txBody>
      </p:sp>
      <p:sp>
        <p:nvSpPr>
          <p:cNvPr id="3" name="Text 1"/>
          <p:cNvSpPr/>
          <p:nvPr/>
        </p:nvSpPr>
        <p:spPr>
          <a:xfrm>
            <a:off x="790218" y="2006679"/>
            <a:ext cx="13049964" cy="767715"/>
          </a:xfrm>
          <a:prstGeom prst="rect">
            <a:avLst/>
          </a:prstGeom>
          <a:noFill/>
          <a:ln/>
        </p:spPr>
        <p:txBody>
          <a:bodyPr wrap="square" lIns="0" tIns="0" rIns="0" bIns="0" rtlCol="0" anchor="t"/>
          <a:lstStyle/>
          <a:p>
            <a:pPr marL="0" indent="0" algn="l">
              <a:lnSpc>
                <a:spcPts val="3000"/>
              </a:lnSpc>
              <a:buNone/>
            </a:pPr>
            <a:r>
              <a:rPr lang="en-US" sz="1850" dirty="0">
                <a:solidFill>
                  <a:srgbClr val="15213F"/>
                </a:solidFill>
                <a:latin typeface="Roboto" pitchFamily="34" charset="0"/>
                <a:ea typeface="Roboto" pitchFamily="34" charset="-122"/>
                <a:cs typeface="Roboto" pitchFamily="34" charset="-120"/>
              </a:rPr>
              <a:t>India has established itself as the world's leading destination for Global Capability Centers, demonstrating extraordinary growth across all key metrics. The ecosystem's expansion reflects both quantitative scale and qualitative sophistication.</a:t>
            </a:r>
            <a:endParaRPr lang="en-US" sz="1850" dirty="0"/>
          </a:p>
        </p:txBody>
      </p:sp>
      <p:sp>
        <p:nvSpPr>
          <p:cNvPr id="4" name="Text 2"/>
          <p:cNvSpPr/>
          <p:nvPr/>
        </p:nvSpPr>
        <p:spPr>
          <a:xfrm>
            <a:off x="790218" y="3164086"/>
            <a:ext cx="3037642" cy="791647"/>
          </a:xfrm>
          <a:prstGeom prst="rect">
            <a:avLst/>
          </a:prstGeom>
          <a:noFill/>
          <a:ln/>
        </p:spPr>
        <p:txBody>
          <a:bodyPr wrap="none" lIns="0" tIns="0" rIns="0" bIns="0" rtlCol="0" anchor="t"/>
          <a:lstStyle/>
          <a:p>
            <a:pPr marL="0" indent="0" algn="ctr">
              <a:lnSpc>
                <a:spcPts val="6200"/>
              </a:lnSpc>
              <a:buNone/>
            </a:pPr>
            <a:r>
              <a:rPr lang="en-US" sz="6200" dirty="0">
                <a:solidFill>
                  <a:srgbClr val="15213F"/>
                </a:solidFill>
                <a:latin typeface="Roboto Slab" pitchFamily="34" charset="0"/>
                <a:ea typeface="Roboto Slab" pitchFamily="34" charset="-122"/>
                <a:cs typeface="Roboto Slab" pitchFamily="34" charset="-120"/>
              </a:rPr>
              <a:t>1,700+</a:t>
            </a:r>
            <a:endParaRPr lang="en-US" sz="6200" dirty="0"/>
          </a:p>
        </p:txBody>
      </p:sp>
      <p:sp>
        <p:nvSpPr>
          <p:cNvPr id="5" name="Text 3"/>
          <p:cNvSpPr/>
          <p:nvPr/>
        </p:nvSpPr>
        <p:spPr>
          <a:xfrm>
            <a:off x="790218" y="4255532"/>
            <a:ext cx="3037642" cy="749617"/>
          </a:xfrm>
          <a:prstGeom prst="rect">
            <a:avLst/>
          </a:prstGeom>
          <a:noFill/>
          <a:ln/>
        </p:spPr>
        <p:txBody>
          <a:bodyPr wrap="square" lIns="0" tIns="0" rIns="0" bIns="0" rtlCol="0" anchor="t"/>
          <a:lstStyle/>
          <a:p>
            <a:pPr marL="0" indent="0" algn="ctr">
              <a:lnSpc>
                <a:spcPts val="2950"/>
              </a:lnSpc>
              <a:buNone/>
            </a:pPr>
            <a:r>
              <a:rPr lang="en-US" sz="2350" dirty="0">
                <a:solidFill>
                  <a:srgbClr val="15213F"/>
                </a:solidFill>
                <a:latin typeface="Roboto Slab" pitchFamily="34" charset="0"/>
                <a:ea typeface="Roboto Slab" pitchFamily="34" charset="-122"/>
                <a:cs typeface="Roboto Slab" pitchFamily="34" charset="-120"/>
              </a:rPr>
              <a:t>Global Capability Centers</a:t>
            </a:r>
            <a:endParaRPr lang="en-US" sz="2350" dirty="0"/>
          </a:p>
        </p:txBody>
      </p:sp>
      <p:sp>
        <p:nvSpPr>
          <p:cNvPr id="6" name="Text 4"/>
          <p:cNvSpPr/>
          <p:nvPr/>
        </p:nvSpPr>
        <p:spPr>
          <a:xfrm>
            <a:off x="790218" y="5148977"/>
            <a:ext cx="3037642" cy="2303145"/>
          </a:xfrm>
          <a:prstGeom prst="rect">
            <a:avLst/>
          </a:prstGeom>
          <a:noFill/>
          <a:ln/>
        </p:spPr>
        <p:txBody>
          <a:bodyPr wrap="square" lIns="0" tIns="0" rIns="0" bIns="0" rtlCol="0" anchor="t"/>
          <a:lstStyle/>
          <a:p>
            <a:pPr marL="0" indent="0" algn="ctr">
              <a:lnSpc>
                <a:spcPts val="3000"/>
              </a:lnSpc>
              <a:buNone/>
            </a:pPr>
            <a:r>
              <a:rPr lang="en-US" sz="1850" dirty="0">
                <a:solidFill>
                  <a:srgbClr val="15213F"/>
                </a:solidFill>
                <a:latin typeface="Roboto" pitchFamily="34" charset="0"/>
                <a:ea typeface="Roboto" pitchFamily="34" charset="-122"/>
                <a:cs typeface="Roboto" pitchFamily="34" charset="-120"/>
              </a:rPr>
              <a:t>Active centers operating across India as of FY2024, representing the world's largest concentration of multinational capability hubs</a:t>
            </a:r>
            <a:endParaRPr lang="en-US" sz="1850" dirty="0"/>
          </a:p>
        </p:txBody>
      </p:sp>
      <p:sp>
        <p:nvSpPr>
          <p:cNvPr id="7" name="Text 5"/>
          <p:cNvSpPr/>
          <p:nvPr/>
        </p:nvSpPr>
        <p:spPr>
          <a:xfrm>
            <a:off x="4127659" y="3164086"/>
            <a:ext cx="3037642" cy="791647"/>
          </a:xfrm>
          <a:prstGeom prst="rect">
            <a:avLst/>
          </a:prstGeom>
          <a:noFill/>
          <a:ln/>
        </p:spPr>
        <p:txBody>
          <a:bodyPr wrap="none" lIns="0" tIns="0" rIns="0" bIns="0" rtlCol="0" anchor="t"/>
          <a:lstStyle/>
          <a:p>
            <a:pPr marL="0" indent="0" algn="ctr">
              <a:lnSpc>
                <a:spcPts val="6200"/>
              </a:lnSpc>
              <a:buNone/>
            </a:pPr>
            <a:r>
              <a:rPr lang="en-US" sz="6200" dirty="0">
                <a:solidFill>
                  <a:srgbClr val="15213F"/>
                </a:solidFill>
                <a:latin typeface="Roboto Slab" pitchFamily="34" charset="0"/>
                <a:ea typeface="Roboto Slab" pitchFamily="34" charset="-122"/>
                <a:cs typeface="Roboto Slab" pitchFamily="34" charset="-120"/>
              </a:rPr>
              <a:t>2,975+</a:t>
            </a:r>
            <a:endParaRPr lang="en-US" sz="6200" dirty="0"/>
          </a:p>
        </p:txBody>
      </p:sp>
      <p:sp>
        <p:nvSpPr>
          <p:cNvPr id="8" name="Text 6"/>
          <p:cNvSpPr/>
          <p:nvPr/>
        </p:nvSpPr>
        <p:spPr>
          <a:xfrm>
            <a:off x="4147185" y="4255532"/>
            <a:ext cx="2998589" cy="374809"/>
          </a:xfrm>
          <a:prstGeom prst="rect">
            <a:avLst/>
          </a:prstGeom>
          <a:noFill/>
          <a:ln/>
        </p:spPr>
        <p:txBody>
          <a:bodyPr wrap="none" lIns="0" tIns="0" rIns="0" bIns="0" rtlCol="0" anchor="t"/>
          <a:lstStyle/>
          <a:p>
            <a:pPr marL="0" indent="0" algn="ctr">
              <a:lnSpc>
                <a:spcPts val="2950"/>
              </a:lnSpc>
              <a:buNone/>
            </a:pPr>
            <a:r>
              <a:rPr lang="en-US" sz="2350" dirty="0">
                <a:solidFill>
                  <a:srgbClr val="15213F"/>
                </a:solidFill>
                <a:latin typeface="Roboto Slab" pitchFamily="34" charset="0"/>
                <a:ea typeface="Roboto Slab" pitchFamily="34" charset="-122"/>
                <a:cs typeface="Roboto Slab" pitchFamily="34" charset="-120"/>
              </a:rPr>
              <a:t>Operating Units</a:t>
            </a:r>
            <a:endParaRPr lang="en-US" sz="2350" dirty="0"/>
          </a:p>
        </p:txBody>
      </p:sp>
      <p:sp>
        <p:nvSpPr>
          <p:cNvPr id="9" name="Text 7"/>
          <p:cNvSpPr/>
          <p:nvPr/>
        </p:nvSpPr>
        <p:spPr>
          <a:xfrm>
            <a:off x="4127659" y="4774168"/>
            <a:ext cx="3037642" cy="1919288"/>
          </a:xfrm>
          <a:prstGeom prst="rect">
            <a:avLst/>
          </a:prstGeom>
          <a:noFill/>
          <a:ln/>
        </p:spPr>
        <p:txBody>
          <a:bodyPr wrap="square" lIns="0" tIns="0" rIns="0" bIns="0" rtlCol="0" anchor="t"/>
          <a:lstStyle/>
          <a:p>
            <a:pPr marL="0" indent="0" algn="ctr">
              <a:lnSpc>
                <a:spcPts val="3000"/>
              </a:lnSpc>
              <a:buNone/>
            </a:pPr>
            <a:r>
              <a:rPr lang="en-US" sz="1850" dirty="0">
                <a:solidFill>
                  <a:srgbClr val="15213F"/>
                </a:solidFill>
                <a:latin typeface="Roboto" pitchFamily="34" charset="0"/>
                <a:ea typeface="Roboto" pitchFamily="34" charset="-122"/>
                <a:cs typeface="Roboto" pitchFamily="34" charset="-120"/>
              </a:rPr>
              <a:t>Total installed operational units established by multinational enterprises, including satellite offices and specialized centers</a:t>
            </a:r>
            <a:endParaRPr lang="en-US" sz="1850" dirty="0"/>
          </a:p>
        </p:txBody>
      </p:sp>
      <p:sp>
        <p:nvSpPr>
          <p:cNvPr id="10" name="Text 8"/>
          <p:cNvSpPr/>
          <p:nvPr/>
        </p:nvSpPr>
        <p:spPr>
          <a:xfrm>
            <a:off x="7465100" y="3164086"/>
            <a:ext cx="3037642" cy="791647"/>
          </a:xfrm>
          <a:prstGeom prst="rect">
            <a:avLst/>
          </a:prstGeom>
          <a:noFill/>
          <a:ln/>
        </p:spPr>
        <p:txBody>
          <a:bodyPr wrap="none" lIns="0" tIns="0" rIns="0" bIns="0" rtlCol="0" anchor="t"/>
          <a:lstStyle/>
          <a:p>
            <a:pPr marL="0" indent="0" algn="ctr">
              <a:lnSpc>
                <a:spcPts val="6200"/>
              </a:lnSpc>
              <a:buNone/>
            </a:pPr>
            <a:r>
              <a:rPr lang="en-US" sz="6200" dirty="0">
                <a:solidFill>
                  <a:srgbClr val="15213F"/>
                </a:solidFill>
                <a:latin typeface="Roboto Slab" pitchFamily="34" charset="0"/>
                <a:ea typeface="Roboto Slab" pitchFamily="34" charset="-122"/>
                <a:cs typeface="Roboto Slab" pitchFamily="34" charset="-120"/>
              </a:rPr>
              <a:t>$64.6B</a:t>
            </a:r>
            <a:endParaRPr lang="en-US" sz="6200" dirty="0"/>
          </a:p>
        </p:txBody>
      </p:sp>
      <p:sp>
        <p:nvSpPr>
          <p:cNvPr id="11" name="Text 9"/>
          <p:cNvSpPr/>
          <p:nvPr/>
        </p:nvSpPr>
        <p:spPr>
          <a:xfrm>
            <a:off x="7484626" y="4255532"/>
            <a:ext cx="2998589" cy="374809"/>
          </a:xfrm>
          <a:prstGeom prst="rect">
            <a:avLst/>
          </a:prstGeom>
          <a:noFill/>
          <a:ln/>
        </p:spPr>
        <p:txBody>
          <a:bodyPr wrap="none" lIns="0" tIns="0" rIns="0" bIns="0" rtlCol="0" anchor="t"/>
          <a:lstStyle/>
          <a:p>
            <a:pPr marL="0" indent="0" algn="ctr">
              <a:lnSpc>
                <a:spcPts val="2950"/>
              </a:lnSpc>
              <a:buNone/>
            </a:pPr>
            <a:r>
              <a:rPr lang="en-US" sz="2350" dirty="0">
                <a:solidFill>
                  <a:srgbClr val="15213F"/>
                </a:solidFill>
                <a:latin typeface="Roboto Slab" pitchFamily="34" charset="0"/>
                <a:ea typeface="Roboto Slab" pitchFamily="34" charset="-122"/>
                <a:cs typeface="Roboto Slab" pitchFamily="34" charset="-120"/>
              </a:rPr>
              <a:t>Revenue Generated</a:t>
            </a:r>
            <a:endParaRPr lang="en-US" sz="2350" dirty="0"/>
          </a:p>
        </p:txBody>
      </p:sp>
      <p:sp>
        <p:nvSpPr>
          <p:cNvPr id="12" name="Text 10"/>
          <p:cNvSpPr/>
          <p:nvPr/>
        </p:nvSpPr>
        <p:spPr>
          <a:xfrm>
            <a:off x="7465100" y="4774168"/>
            <a:ext cx="3037642" cy="1919288"/>
          </a:xfrm>
          <a:prstGeom prst="rect">
            <a:avLst/>
          </a:prstGeom>
          <a:noFill/>
          <a:ln/>
        </p:spPr>
        <p:txBody>
          <a:bodyPr wrap="square" lIns="0" tIns="0" rIns="0" bIns="0" rtlCol="0" anchor="t"/>
          <a:lstStyle/>
          <a:p>
            <a:pPr marL="0" indent="0" algn="ctr">
              <a:lnSpc>
                <a:spcPts val="3000"/>
              </a:lnSpc>
              <a:buNone/>
            </a:pPr>
            <a:r>
              <a:rPr lang="en-US" sz="1850" dirty="0">
                <a:solidFill>
                  <a:srgbClr val="15213F"/>
                </a:solidFill>
                <a:latin typeface="Roboto" pitchFamily="34" charset="0"/>
                <a:ea typeface="Roboto" pitchFamily="34" charset="-122"/>
                <a:cs typeface="Roboto" pitchFamily="34" charset="-120"/>
              </a:rPr>
              <a:t>Collective FY2024 earnings representing significant contribution to India's services export economy and GDP</a:t>
            </a:r>
            <a:endParaRPr lang="en-US" sz="1850" dirty="0"/>
          </a:p>
        </p:txBody>
      </p:sp>
      <p:sp>
        <p:nvSpPr>
          <p:cNvPr id="13" name="Text 11"/>
          <p:cNvSpPr/>
          <p:nvPr/>
        </p:nvSpPr>
        <p:spPr>
          <a:xfrm>
            <a:off x="10802541" y="3164086"/>
            <a:ext cx="3037642" cy="791647"/>
          </a:xfrm>
          <a:prstGeom prst="rect">
            <a:avLst/>
          </a:prstGeom>
          <a:noFill/>
          <a:ln/>
        </p:spPr>
        <p:txBody>
          <a:bodyPr wrap="none" lIns="0" tIns="0" rIns="0" bIns="0" rtlCol="0" anchor="t"/>
          <a:lstStyle/>
          <a:p>
            <a:pPr marL="0" indent="0" algn="ctr">
              <a:lnSpc>
                <a:spcPts val="6200"/>
              </a:lnSpc>
              <a:buNone/>
            </a:pPr>
            <a:r>
              <a:rPr lang="en-US" sz="6200" dirty="0">
                <a:solidFill>
                  <a:srgbClr val="15213F"/>
                </a:solidFill>
                <a:latin typeface="Roboto Slab" pitchFamily="34" charset="0"/>
                <a:ea typeface="Roboto Slab" pitchFamily="34" charset="-122"/>
                <a:cs typeface="Roboto Slab" pitchFamily="34" charset="-120"/>
              </a:rPr>
              <a:t>1.9M+</a:t>
            </a:r>
            <a:endParaRPr lang="en-US" sz="6200" dirty="0"/>
          </a:p>
        </p:txBody>
      </p:sp>
      <p:sp>
        <p:nvSpPr>
          <p:cNvPr id="14" name="Text 12"/>
          <p:cNvSpPr/>
          <p:nvPr/>
        </p:nvSpPr>
        <p:spPr>
          <a:xfrm>
            <a:off x="10802541" y="4255532"/>
            <a:ext cx="3037642" cy="749617"/>
          </a:xfrm>
          <a:prstGeom prst="rect">
            <a:avLst/>
          </a:prstGeom>
          <a:noFill/>
          <a:ln/>
        </p:spPr>
        <p:txBody>
          <a:bodyPr wrap="square" lIns="0" tIns="0" rIns="0" bIns="0" rtlCol="0" anchor="t"/>
          <a:lstStyle/>
          <a:p>
            <a:pPr marL="0" indent="0" algn="ctr">
              <a:lnSpc>
                <a:spcPts val="2950"/>
              </a:lnSpc>
              <a:buNone/>
            </a:pPr>
            <a:r>
              <a:rPr lang="en-US" sz="2350" dirty="0">
                <a:solidFill>
                  <a:srgbClr val="15213F"/>
                </a:solidFill>
                <a:latin typeface="Roboto Slab" pitchFamily="34" charset="0"/>
                <a:ea typeface="Roboto Slab" pitchFamily="34" charset="-122"/>
                <a:cs typeface="Roboto Slab" pitchFamily="34" charset="-120"/>
              </a:rPr>
              <a:t>Professionals Employed</a:t>
            </a:r>
            <a:endParaRPr lang="en-US" sz="2350" dirty="0"/>
          </a:p>
        </p:txBody>
      </p:sp>
      <p:sp>
        <p:nvSpPr>
          <p:cNvPr id="15" name="Text 13"/>
          <p:cNvSpPr/>
          <p:nvPr/>
        </p:nvSpPr>
        <p:spPr>
          <a:xfrm>
            <a:off x="10802541" y="5148977"/>
            <a:ext cx="3037642" cy="1919288"/>
          </a:xfrm>
          <a:prstGeom prst="rect">
            <a:avLst/>
          </a:prstGeom>
          <a:noFill/>
          <a:ln/>
        </p:spPr>
        <p:txBody>
          <a:bodyPr wrap="square" lIns="0" tIns="0" rIns="0" bIns="0" rtlCol="0" anchor="t"/>
          <a:lstStyle/>
          <a:p>
            <a:pPr marL="0" indent="0" algn="ctr">
              <a:lnSpc>
                <a:spcPts val="3000"/>
              </a:lnSpc>
              <a:buNone/>
            </a:pPr>
            <a:r>
              <a:rPr lang="en-US" sz="1850" dirty="0">
                <a:solidFill>
                  <a:srgbClr val="15213F"/>
                </a:solidFill>
                <a:latin typeface="Roboto" pitchFamily="34" charset="0"/>
                <a:ea typeface="Roboto" pitchFamily="34" charset="-122"/>
                <a:cs typeface="Roboto" pitchFamily="34" charset="-120"/>
              </a:rPr>
              <a:t>Highly skilled talent base working in Indian GCCs, spanning engineering, analytics, finance, and specialized domains</a:t>
            </a:r>
            <a:endParaRPr lang="en-US" sz="18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pic>
        <p:nvPicPr>
          <p:cNvPr id="3" name="Image 1" descr="preencoded.png"/>
          <p:cNvPicPr>
            <a:picLocks noChangeAspect="1"/>
          </p:cNvPicPr>
          <p:nvPr/>
        </p:nvPicPr>
        <p:blipFill>
          <a:blip r:embed="rId4"/>
          <a:stretch>
            <a:fillRect/>
          </a:stretch>
        </p:blipFill>
        <p:spPr>
          <a:xfrm>
            <a:off x="265867" y="2343269"/>
            <a:ext cx="4954667" cy="3542943"/>
          </a:xfrm>
          <a:prstGeom prst="rect">
            <a:avLst/>
          </a:prstGeom>
        </p:spPr>
      </p:pic>
      <p:sp>
        <p:nvSpPr>
          <p:cNvPr id="4" name="Text 0"/>
          <p:cNvSpPr/>
          <p:nvPr/>
        </p:nvSpPr>
        <p:spPr>
          <a:xfrm>
            <a:off x="6280190" y="840581"/>
            <a:ext cx="7556421" cy="1328976"/>
          </a:xfrm>
          <a:prstGeom prst="rect">
            <a:avLst/>
          </a:prstGeom>
          <a:noFill/>
          <a:ln/>
        </p:spPr>
        <p:txBody>
          <a:bodyPr wrap="square" lIns="0" tIns="0" rIns="0" bIns="0" rtlCol="0" anchor="t"/>
          <a:lstStyle/>
          <a:p>
            <a:pPr marL="0" indent="0" algn="l">
              <a:lnSpc>
                <a:spcPts val="5200"/>
              </a:lnSpc>
              <a:buNone/>
            </a:pPr>
            <a:r>
              <a:rPr lang="en-US" sz="4150" dirty="0">
                <a:solidFill>
                  <a:srgbClr val="3257B8"/>
                </a:solidFill>
                <a:latin typeface="Roboto Slab" pitchFamily="34" charset="0"/>
                <a:ea typeface="Roboto Slab" pitchFamily="34" charset="-122"/>
                <a:cs typeface="Roboto Slab" pitchFamily="34" charset="-120"/>
              </a:rPr>
              <a:t>GCC Growth Snapshot (2018–2025)</a:t>
            </a:r>
            <a:endParaRPr lang="en-US" sz="4150" dirty="0"/>
          </a:p>
        </p:txBody>
      </p:sp>
      <p:sp>
        <p:nvSpPr>
          <p:cNvPr id="5" name="Text 1"/>
          <p:cNvSpPr/>
          <p:nvPr/>
        </p:nvSpPr>
        <p:spPr>
          <a:xfrm>
            <a:off x="6280190" y="2488525"/>
            <a:ext cx="7556421" cy="1020485"/>
          </a:xfrm>
          <a:prstGeom prst="rect">
            <a:avLst/>
          </a:prstGeom>
          <a:noFill/>
          <a:ln/>
        </p:spPr>
        <p:txBody>
          <a:bodyPr wrap="square" lIns="0" tIns="0" rIns="0" bIns="0" rtlCol="0" anchor="t"/>
          <a:lstStyle/>
          <a:p>
            <a:pPr marL="0" indent="0" algn="l">
              <a:lnSpc>
                <a:spcPts val="2650"/>
              </a:lnSpc>
              <a:buNone/>
            </a:pPr>
            <a:r>
              <a:rPr lang="en-US" sz="1650" dirty="0">
                <a:solidFill>
                  <a:srgbClr val="15213F"/>
                </a:solidFill>
                <a:latin typeface="Roboto" pitchFamily="34" charset="0"/>
                <a:ea typeface="Roboto" pitchFamily="34" charset="-122"/>
                <a:cs typeface="Roboto" pitchFamily="34" charset="-120"/>
              </a:rPr>
              <a:t>A comprehensive view of the GCC ecosystem's evolution reveals consistent expansion across multiple dimensions, with particular acceleration in high-value service categories and tier-2 city penetration.</a:t>
            </a:r>
            <a:endParaRPr lang="en-US" sz="1650" dirty="0"/>
          </a:p>
        </p:txBody>
      </p:sp>
      <p:sp>
        <p:nvSpPr>
          <p:cNvPr id="6" name="Text 2"/>
          <p:cNvSpPr/>
          <p:nvPr/>
        </p:nvSpPr>
        <p:spPr>
          <a:xfrm>
            <a:off x="6280190" y="3748207"/>
            <a:ext cx="7556421" cy="2040969"/>
          </a:xfrm>
          <a:prstGeom prst="rect">
            <a:avLst/>
          </a:prstGeom>
          <a:noFill/>
          <a:ln/>
        </p:spPr>
        <p:txBody>
          <a:bodyPr wrap="square" lIns="0" tIns="0" rIns="0" bIns="0" rtlCol="0" anchor="t"/>
          <a:lstStyle/>
          <a:p>
            <a:pPr marL="0" indent="0" algn="l">
              <a:lnSpc>
                <a:spcPts val="2650"/>
              </a:lnSpc>
              <a:buNone/>
            </a:pPr>
            <a:r>
              <a:rPr lang="en-US" sz="1650" dirty="0">
                <a:solidFill>
                  <a:srgbClr val="15213F"/>
                </a:solidFill>
                <a:latin typeface="Roboto" pitchFamily="34" charset="0"/>
                <a:ea typeface="Roboto" pitchFamily="34" charset="-122"/>
                <a:cs typeface="Roboto" pitchFamily="34" charset="-120"/>
              </a:rPr>
              <a:t>The data visualization captures year-over-year progression in key performance indicators including the number of operational centers, total professionals employed, aggregate revenue generation, and geographic distribution patterns. Notable inflection points include the 2020-2021 acceleration in digital transformation investments and the 2023-2024 surge in AI/ML center establishment.</a:t>
            </a:r>
            <a:endParaRPr lang="en-US" sz="1650" dirty="0"/>
          </a:p>
        </p:txBody>
      </p:sp>
      <p:sp>
        <p:nvSpPr>
          <p:cNvPr id="7" name="Text 3"/>
          <p:cNvSpPr/>
          <p:nvPr/>
        </p:nvSpPr>
        <p:spPr>
          <a:xfrm>
            <a:off x="6280190" y="6028373"/>
            <a:ext cx="7556421" cy="1360646"/>
          </a:xfrm>
          <a:prstGeom prst="rect">
            <a:avLst/>
          </a:prstGeom>
          <a:noFill/>
          <a:ln/>
        </p:spPr>
        <p:txBody>
          <a:bodyPr wrap="square" lIns="0" tIns="0" rIns="0" bIns="0" rtlCol="0" anchor="t"/>
          <a:lstStyle/>
          <a:p>
            <a:pPr marL="0" indent="0" algn="l">
              <a:lnSpc>
                <a:spcPts val="2650"/>
              </a:lnSpc>
              <a:buNone/>
            </a:pPr>
            <a:r>
              <a:rPr lang="en-US" sz="1650" dirty="0">
                <a:solidFill>
                  <a:srgbClr val="15213F"/>
                </a:solidFill>
                <a:latin typeface="Roboto" pitchFamily="34" charset="0"/>
                <a:ea typeface="Roboto" pitchFamily="34" charset="-122"/>
                <a:cs typeface="Roboto" pitchFamily="34" charset="-120"/>
              </a:rPr>
              <a:t>This growth trajectory has created unprecedented complexity in transfer pricing compliance, as traditional cost-plus models increasingly fail to capture the economic value generated by these sophisticated operations. Tax authorities worldwide are scrutinizing GCC profit allocations with heightened intensity.</a:t>
            </a:r>
            <a:endParaRPr lang="en-US" sz="16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82320" y="1012984"/>
            <a:ext cx="6921937" cy="504944"/>
          </a:xfrm>
          <a:prstGeom prst="rect">
            <a:avLst/>
          </a:prstGeom>
          <a:noFill/>
          <a:ln/>
        </p:spPr>
        <p:txBody>
          <a:bodyPr wrap="none" lIns="0" tIns="0" rIns="0" bIns="0" rtlCol="0" anchor="t"/>
          <a:lstStyle/>
          <a:p>
            <a:pPr marL="0" indent="0" algn="l">
              <a:lnSpc>
                <a:spcPts val="3950"/>
              </a:lnSpc>
              <a:buNone/>
            </a:pPr>
            <a:r>
              <a:rPr lang="en-US" sz="3150" dirty="0">
                <a:solidFill>
                  <a:srgbClr val="3257B8"/>
                </a:solidFill>
                <a:latin typeface="Roboto Slab" pitchFamily="34" charset="0"/>
                <a:ea typeface="Roboto Slab" pitchFamily="34" charset="-122"/>
                <a:cs typeface="Roboto Slab" pitchFamily="34" charset="-120"/>
              </a:rPr>
              <a:t>Evolution of GCC Model (2020–2030)</a:t>
            </a:r>
            <a:endParaRPr lang="en-US" sz="3150" dirty="0"/>
          </a:p>
        </p:txBody>
      </p:sp>
      <p:sp>
        <p:nvSpPr>
          <p:cNvPr id="4" name="Text 1"/>
          <p:cNvSpPr/>
          <p:nvPr/>
        </p:nvSpPr>
        <p:spPr>
          <a:xfrm>
            <a:off x="6182320" y="1760220"/>
            <a:ext cx="7752159" cy="516969"/>
          </a:xfrm>
          <a:prstGeom prst="rect">
            <a:avLst/>
          </a:prstGeom>
          <a:noFill/>
          <a:ln/>
        </p:spPr>
        <p:txBody>
          <a:bodyPr wrap="square" lIns="0" tIns="0" rIns="0" bIns="0" rtlCol="0" anchor="t"/>
          <a:lstStyle/>
          <a:p>
            <a:pPr marL="0" indent="0" algn="l">
              <a:lnSpc>
                <a:spcPts val="2000"/>
              </a:lnSpc>
              <a:buNone/>
            </a:pPr>
            <a:r>
              <a:rPr lang="en-US" sz="1250" dirty="0">
                <a:solidFill>
                  <a:srgbClr val="15213F"/>
                </a:solidFill>
                <a:latin typeface="Roboto" pitchFamily="34" charset="0"/>
                <a:ea typeface="Roboto" pitchFamily="34" charset="-122"/>
                <a:cs typeface="Roboto" pitchFamily="34" charset="-120"/>
              </a:rPr>
              <a:t>The fundamental architecture of Global Capability Centers is undergoing structural transformation, driven by technological advancement, strategic repositioning, and evolving multinational enterprise requirements.</a:t>
            </a:r>
            <a:endParaRPr lang="en-US" sz="1250" dirty="0"/>
          </a:p>
        </p:txBody>
      </p:sp>
      <p:pic>
        <p:nvPicPr>
          <p:cNvPr id="5" name="Image 1" descr="preencoded.png"/>
          <p:cNvPicPr>
            <a:picLocks noChangeAspect="1"/>
          </p:cNvPicPr>
          <p:nvPr/>
        </p:nvPicPr>
        <p:blipFill>
          <a:blip r:embed="rId4"/>
          <a:stretch>
            <a:fillRect/>
          </a:stretch>
        </p:blipFill>
        <p:spPr>
          <a:xfrm>
            <a:off x="6182320" y="2458879"/>
            <a:ext cx="807839" cy="1189434"/>
          </a:xfrm>
          <a:prstGeom prst="rect">
            <a:avLst/>
          </a:prstGeom>
        </p:spPr>
      </p:pic>
      <p:sp>
        <p:nvSpPr>
          <p:cNvPr id="6" name="Text 2"/>
          <p:cNvSpPr/>
          <p:nvPr/>
        </p:nvSpPr>
        <p:spPr>
          <a:xfrm>
            <a:off x="7151727" y="2620447"/>
            <a:ext cx="2598658" cy="252413"/>
          </a:xfrm>
          <a:prstGeom prst="rect">
            <a:avLst/>
          </a:prstGeom>
          <a:noFill/>
          <a:ln/>
        </p:spPr>
        <p:txBody>
          <a:bodyPr wrap="none" lIns="0" tIns="0" rIns="0" bIns="0" rtlCol="0" anchor="t"/>
          <a:lstStyle/>
          <a:p>
            <a:pPr marL="0" indent="0" algn="l">
              <a:lnSpc>
                <a:spcPts val="1950"/>
              </a:lnSpc>
              <a:buNone/>
            </a:pPr>
            <a:r>
              <a:rPr lang="en-US" sz="1550" dirty="0">
                <a:solidFill>
                  <a:srgbClr val="15213F"/>
                </a:solidFill>
                <a:latin typeface="Roboto Slab" pitchFamily="34" charset="0"/>
                <a:ea typeface="Roboto Slab" pitchFamily="34" charset="-122"/>
                <a:cs typeface="Roboto Slab" pitchFamily="34" charset="-120"/>
              </a:rPr>
              <a:t>Functional Transformation</a:t>
            </a:r>
            <a:endParaRPr lang="en-US" sz="1550" dirty="0"/>
          </a:p>
        </p:txBody>
      </p:sp>
      <p:sp>
        <p:nvSpPr>
          <p:cNvPr id="7" name="Text 3"/>
          <p:cNvSpPr/>
          <p:nvPr/>
        </p:nvSpPr>
        <p:spPr>
          <a:xfrm>
            <a:off x="7151727" y="2969776"/>
            <a:ext cx="6782753" cy="516969"/>
          </a:xfrm>
          <a:prstGeom prst="rect">
            <a:avLst/>
          </a:prstGeom>
          <a:noFill/>
          <a:ln/>
        </p:spPr>
        <p:txBody>
          <a:bodyPr wrap="square" lIns="0" tIns="0" rIns="0" bIns="0" rtlCol="0" anchor="t"/>
          <a:lstStyle/>
          <a:p>
            <a:pPr marL="0" indent="0" algn="l">
              <a:lnSpc>
                <a:spcPts val="2000"/>
              </a:lnSpc>
              <a:buNone/>
            </a:pPr>
            <a:r>
              <a:rPr lang="en-US" sz="1250" dirty="0">
                <a:solidFill>
                  <a:srgbClr val="15213F"/>
                </a:solidFill>
                <a:latin typeface="Roboto" pitchFamily="34" charset="0"/>
                <a:ea typeface="Roboto" pitchFamily="34" charset="-122"/>
                <a:cs typeface="Roboto" pitchFamily="34" charset="-120"/>
              </a:rPr>
              <a:t>Traditional back-office operations are evolving into shared services platforms, which are further advancing into digital innovation units with strategic mandates</a:t>
            </a:r>
            <a:endParaRPr lang="en-US" sz="1250" dirty="0"/>
          </a:p>
        </p:txBody>
      </p:sp>
      <p:pic>
        <p:nvPicPr>
          <p:cNvPr id="8" name="Image 2" descr="preencoded.png"/>
          <p:cNvPicPr>
            <a:picLocks noChangeAspect="1"/>
          </p:cNvPicPr>
          <p:nvPr/>
        </p:nvPicPr>
        <p:blipFill>
          <a:blip r:embed="rId5"/>
          <a:stretch>
            <a:fillRect/>
          </a:stretch>
        </p:blipFill>
        <p:spPr>
          <a:xfrm>
            <a:off x="6182320" y="3648313"/>
            <a:ext cx="807839" cy="1189434"/>
          </a:xfrm>
          <a:prstGeom prst="rect">
            <a:avLst/>
          </a:prstGeom>
        </p:spPr>
      </p:pic>
      <p:sp>
        <p:nvSpPr>
          <p:cNvPr id="9" name="Text 4"/>
          <p:cNvSpPr/>
          <p:nvPr/>
        </p:nvSpPr>
        <p:spPr>
          <a:xfrm>
            <a:off x="7151727" y="3809881"/>
            <a:ext cx="2031802" cy="252413"/>
          </a:xfrm>
          <a:prstGeom prst="rect">
            <a:avLst/>
          </a:prstGeom>
          <a:noFill/>
          <a:ln/>
        </p:spPr>
        <p:txBody>
          <a:bodyPr wrap="none" lIns="0" tIns="0" rIns="0" bIns="0" rtlCol="0" anchor="t"/>
          <a:lstStyle/>
          <a:p>
            <a:pPr marL="0" indent="0" algn="l">
              <a:lnSpc>
                <a:spcPts val="1950"/>
              </a:lnSpc>
              <a:buNone/>
            </a:pPr>
            <a:r>
              <a:rPr lang="en-US" sz="1550" dirty="0">
                <a:solidFill>
                  <a:srgbClr val="15213F"/>
                </a:solidFill>
                <a:latin typeface="Roboto Slab" pitchFamily="34" charset="0"/>
                <a:ea typeface="Roboto Slab" pitchFamily="34" charset="-122"/>
                <a:cs typeface="Roboto Slab" pitchFamily="34" charset="-120"/>
              </a:rPr>
              <a:t>Capability Expansion</a:t>
            </a:r>
            <a:endParaRPr lang="en-US" sz="1550" dirty="0"/>
          </a:p>
        </p:txBody>
      </p:sp>
      <p:sp>
        <p:nvSpPr>
          <p:cNvPr id="10" name="Text 5"/>
          <p:cNvSpPr/>
          <p:nvPr/>
        </p:nvSpPr>
        <p:spPr>
          <a:xfrm>
            <a:off x="7151727" y="4159210"/>
            <a:ext cx="6782753" cy="516969"/>
          </a:xfrm>
          <a:prstGeom prst="rect">
            <a:avLst/>
          </a:prstGeom>
          <a:noFill/>
          <a:ln/>
        </p:spPr>
        <p:txBody>
          <a:bodyPr wrap="square" lIns="0" tIns="0" rIns="0" bIns="0" rtlCol="0" anchor="t"/>
          <a:lstStyle/>
          <a:p>
            <a:pPr marL="0" indent="0" algn="l">
              <a:lnSpc>
                <a:spcPts val="2000"/>
              </a:lnSpc>
              <a:buNone/>
            </a:pPr>
            <a:r>
              <a:rPr lang="en-US" sz="1250" dirty="0">
                <a:solidFill>
                  <a:srgbClr val="15213F"/>
                </a:solidFill>
                <a:latin typeface="Roboto" pitchFamily="34" charset="0"/>
                <a:ea typeface="Roboto" pitchFamily="34" charset="-122"/>
                <a:cs typeface="Roboto" pitchFamily="34" charset="-120"/>
              </a:rPr>
              <a:t>Rapid growth in Engineering R&amp;D, AI/ML development, and data engineering functions is fundamentally altering the value proposition of Indian centers</a:t>
            </a:r>
            <a:endParaRPr lang="en-US" sz="1250" dirty="0"/>
          </a:p>
        </p:txBody>
      </p:sp>
      <p:pic>
        <p:nvPicPr>
          <p:cNvPr id="11" name="Image 3" descr="preencoded.png"/>
          <p:cNvPicPr>
            <a:picLocks noChangeAspect="1"/>
          </p:cNvPicPr>
          <p:nvPr/>
        </p:nvPicPr>
        <p:blipFill>
          <a:blip r:embed="rId6"/>
          <a:stretch>
            <a:fillRect/>
          </a:stretch>
        </p:blipFill>
        <p:spPr>
          <a:xfrm>
            <a:off x="6182320" y="4837748"/>
            <a:ext cx="807839" cy="1189434"/>
          </a:xfrm>
          <a:prstGeom prst="rect">
            <a:avLst/>
          </a:prstGeom>
        </p:spPr>
      </p:pic>
      <p:sp>
        <p:nvSpPr>
          <p:cNvPr id="12" name="Text 6"/>
          <p:cNvSpPr/>
          <p:nvPr/>
        </p:nvSpPr>
        <p:spPr>
          <a:xfrm>
            <a:off x="7151727" y="4999315"/>
            <a:ext cx="2059067" cy="252413"/>
          </a:xfrm>
          <a:prstGeom prst="rect">
            <a:avLst/>
          </a:prstGeom>
          <a:noFill/>
          <a:ln/>
        </p:spPr>
        <p:txBody>
          <a:bodyPr wrap="none" lIns="0" tIns="0" rIns="0" bIns="0" rtlCol="0" anchor="t"/>
          <a:lstStyle/>
          <a:p>
            <a:pPr marL="0" indent="0" algn="l">
              <a:lnSpc>
                <a:spcPts val="1950"/>
              </a:lnSpc>
              <a:buNone/>
            </a:pPr>
            <a:r>
              <a:rPr lang="en-US" sz="1550" dirty="0">
                <a:solidFill>
                  <a:srgbClr val="15213F"/>
                </a:solidFill>
                <a:latin typeface="Roboto Slab" pitchFamily="34" charset="0"/>
                <a:ea typeface="Roboto Slab" pitchFamily="34" charset="-122"/>
                <a:cs typeface="Roboto Slab" pitchFamily="34" charset="-120"/>
              </a:rPr>
              <a:t>Leadership Migration</a:t>
            </a:r>
            <a:endParaRPr lang="en-US" sz="1550" dirty="0"/>
          </a:p>
        </p:txBody>
      </p:sp>
      <p:sp>
        <p:nvSpPr>
          <p:cNvPr id="13" name="Text 7"/>
          <p:cNvSpPr/>
          <p:nvPr/>
        </p:nvSpPr>
        <p:spPr>
          <a:xfrm>
            <a:off x="7151727" y="5348645"/>
            <a:ext cx="6782753" cy="516969"/>
          </a:xfrm>
          <a:prstGeom prst="rect">
            <a:avLst/>
          </a:prstGeom>
          <a:noFill/>
          <a:ln/>
        </p:spPr>
        <p:txBody>
          <a:bodyPr wrap="square" lIns="0" tIns="0" rIns="0" bIns="0" rtlCol="0" anchor="t"/>
          <a:lstStyle/>
          <a:p>
            <a:pPr marL="0" indent="0" algn="l">
              <a:lnSpc>
                <a:spcPts val="2000"/>
              </a:lnSpc>
              <a:buNone/>
            </a:pPr>
            <a:r>
              <a:rPr lang="en-US" sz="1250" dirty="0">
                <a:solidFill>
                  <a:srgbClr val="15213F"/>
                </a:solidFill>
                <a:latin typeface="Roboto" pitchFamily="34" charset="0"/>
                <a:ea typeface="Roboto" pitchFamily="34" charset="-122"/>
                <a:cs typeface="Roboto" pitchFamily="34" charset="-120"/>
              </a:rPr>
              <a:t>Senior leadership roles and strategic decision-making authority are increasingly concentrated in Indian operations rather than parent company headquarters</a:t>
            </a:r>
            <a:endParaRPr lang="en-US" sz="1250" dirty="0"/>
          </a:p>
        </p:txBody>
      </p:sp>
      <p:pic>
        <p:nvPicPr>
          <p:cNvPr id="14" name="Image 4" descr="preencoded.png"/>
          <p:cNvPicPr>
            <a:picLocks noChangeAspect="1"/>
          </p:cNvPicPr>
          <p:nvPr/>
        </p:nvPicPr>
        <p:blipFill>
          <a:blip r:embed="rId7"/>
          <a:stretch>
            <a:fillRect/>
          </a:stretch>
        </p:blipFill>
        <p:spPr>
          <a:xfrm>
            <a:off x="6182320" y="6027182"/>
            <a:ext cx="807839" cy="1189434"/>
          </a:xfrm>
          <a:prstGeom prst="rect">
            <a:avLst/>
          </a:prstGeom>
        </p:spPr>
      </p:pic>
      <p:sp>
        <p:nvSpPr>
          <p:cNvPr id="15" name="Text 8"/>
          <p:cNvSpPr/>
          <p:nvPr/>
        </p:nvSpPr>
        <p:spPr>
          <a:xfrm>
            <a:off x="7151727" y="6188750"/>
            <a:ext cx="2535793" cy="252413"/>
          </a:xfrm>
          <a:prstGeom prst="rect">
            <a:avLst/>
          </a:prstGeom>
          <a:noFill/>
          <a:ln/>
        </p:spPr>
        <p:txBody>
          <a:bodyPr wrap="none" lIns="0" tIns="0" rIns="0" bIns="0" rtlCol="0" anchor="t"/>
          <a:lstStyle/>
          <a:p>
            <a:pPr marL="0" indent="0" algn="l">
              <a:lnSpc>
                <a:spcPts val="1950"/>
              </a:lnSpc>
              <a:buNone/>
            </a:pPr>
            <a:r>
              <a:rPr lang="en-US" sz="1550" dirty="0">
                <a:solidFill>
                  <a:srgbClr val="15213F"/>
                </a:solidFill>
                <a:latin typeface="Roboto Slab" pitchFamily="34" charset="0"/>
                <a:ea typeface="Roboto Slab" pitchFamily="34" charset="-122"/>
                <a:cs typeface="Roboto Slab" pitchFamily="34" charset="-120"/>
              </a:rPr>
              <a:t>Geographic Diversification</a:t>
            </a:r>
            <a:endParaRPr lang="en-US" sz="1550" dirty="0"/>
          </a:p>
        </p:txBody>
      </p:sp>
      <p:sp>
        <p:nvSpPr>
          <p:cNvPr id="16" name="Text 9"/>
          <p:cNvSpPr/>
          <p:nvPr/>
        </p:nvSpPr>
        <p:spPr>
          <a:xfrm>
            <a:off x="7151727" y="6538079"/>
            <a:ext cx="6782753" cy="516969"/>
          </a:xfrm>
          <a:prstGeom prst="rect">
            <a:avLst/>
          </a:prstGeom>
          <a:noFill/>
          <a:ln/>
        </p:spPr>
        <p:txBody>
          <a:bodyPr wrap="square" lIns="0" tIns="0" rIns="0" bIns="0" rtlCol="0" anchor="t"/>
          <a:lstStyle/>
          <a:p>
            <a:pPr marL="0" indent="0" algn="l">
              <a:lnSpc>
                <a:spcPts val="2000"/>
              </a:lnSpc>
              <a:buNone/>
            </a:pPr>
            <a:r>
              <a:rPr lang="en-US" sz="1250" dirty="0">
                <a:solidFill>
                  <a:srgbClr val="15213F"/>
                </a:solidFill>
                <a:latin typeface="Roboto" pitchFamily="34" charset="0"/>
                <a:ea typeface="Roboto" pitchFamily="34" charset="-122"/>
                <a:cs typeface="Roboto" pitchFamily="34" charset="-120"/>
              </a:rPr>
              <a:t>Expansion beyond traditional metro hubs into Tier-2 cities including Pune, Coimbatore, Kochi, Jaipur, and Ahmedabad</a:t>
            </a:r>
            <a:endParaRPr lang="en-US" sz="12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52713" y="1016198"/>
            <a:ext cx="4368760" cy="546021"/>
          </a:xfrm>
          <a:prstGeom prst="rect">
            <a:avLst/>
          </a:prstGeom>
          <a:noFill/>
          <a:ln/>
        </p:spPr>
        <p:txBody>
          <a:bodyPr wrap="none" lIns="0" tIns="0" rIns="0" bIns="0" rtlCol="0" anchor="t"/>
          <a:lstStyle/>
          <a:p>
            <a:pPr marL="0" indent="0" algn="l">
              <a:lnSpc>
                <a:spcPts val="4250"/>
              </a:lnSpc>
              <a:buNone/>
            </a:pPr>
            <a:r>
              <a:rPr lang="en-US" sz="3400" dirty="0">
                <a:solidFill>
                  <a:srgbClr val="3257B8"/>
                </a:solidFill>
                <a:latin typeface="Roboto Slab" pitchFamily="34" charset="0"/>
                <a:ea typeface="Roboto Slab" pitchFamily="34" charset="-122"/>
                <a:cs typeface="Roboto Slab" pitchFamily="34" charset="-120"/>
              </a:rPr>
              <a:t>GCC Growth Outlook</a:t>
            </a:r>
            <a:endParaRPr lang="en-US" sz="3400" dirty="0"/>
          </a:p>
        </p:txBody>
      </p:sp>
      <p:sp>
        <p:nvSpPr>
          <p:cNvPr id="3" name="Text 1"/>
          <p:cNvSpPr/>
          <p:nvPr/>
        </p:nvSpPr>
        <p:spPr>
          <a:xfrm>
            <a:off x="752713" y="1911668"/>
            <a:ext cx="13124974" cy="559118"/>
          </a:xfrm>
          <a:prstGeom prst="rect">
            <a:avLst/>
          </a:prstGeom>
          <a:noFill/>
          <a:ln/>
        </p:spPr>
        <p:txBody>
          <a:bodyPr wrap="square" lIns="0" tIns="0" rIns="0" bIns="0" rtlCol="0" anchor="t"/>
          <a:lstStyle/>
          <a:p>
            <a:pPr marL="0" indent="0" algn="l">
              <a:lnSpc>
                <a:spcPts val="2200"/>
              </a:lnSpc>
              <a:buNone/>
            </a:pPr>
            <a:r>
              <a:rPr lang="en-US" sz="1350" dirty="0">
                <a:solidFill>
                  <a:srgbClr val="15213F"/>
                </a:solidFill>
                <a:latin typeface="Roboto" pitchFamily="34" charset="0"/>
                <a:ea typeface="Roboto" pitchFamily="34" charset="-122"/>
                <a:cs typeface="Roboto" pitchFamily="34" charset="-120"/>
              </a:rPr>
              <a:t>India's GCC ecosystem has demonstrated remarkable resilience and growth, establishing itself as the premier destination for global capability centers worldwide. The convergence of talent availability, cost competitiveness, technological infrastructure, and supportive policy frameworks has created a self-reinforcing growth dynamic.</a:t>
            </a:r>
            <a:endParaRPr lang="en-US" sz="1350" dirty="0"/>
          </a:p>
        </p:txBody>
      </p:sp>
      <p:sp>
        <p:nvSpPr>
          <p:cNvPr id="4" name="Shape 2"/>
          <p:cNvSpPr/>
          <p:nvPr/>
        </p:nvSpPr>
        <p:spPr>
          <a:xfrm>
            <a:off x="752713" y="2929414"/>
            <a:ext cx="4258508" cy="3248620"/>
          </a:xfrm>
          <a:prstGeom prst="roundRect">
            <a:avLst>
              <a:gd name="adj" fmla="val 3378"/>
            </a:avLst>
          </a:prstGeom>
          <a:solidFill>
            <a:srgbClr val="FBFCFE"/>
          </a:solidFill>
          <a:ln/>
        </p:spPr>
        <p:txBody>
          <a:bodyPr/>
          <a:lstStyle/>
          <a:p>
            <a:endParaRPr lang="en-US"/>
          </a:p>
        </p:txBody>
      </p:sp>
      <p:pic>
        <p:nvPicPr>
          <p:cNvPr id="5" name="Image 0" descr="preencoded.png"/>
          <p:cNvPicPr>
            <a:picLocks noChangeAspect="1"/>
          </p:cNvPicPr>
          <p:nvPr/>
        </p:nvPicPr>
        <p:blipFill>
          <a:blip r:embed="rId3"/>
          <a:stretch>
            <a:fillRect/>
          </a:stretch>
        </p:blipFill>
        <p:spPr>
          <a:xfrm>
            <a:off x="752713" y="2906554"/>
            <a:ext cx="4258508" cy="91440"/>
          </a:xfrm>
          <a:prstGeom prst="rect">
            <a:avLst/>
          </a:prstGeom>
        </p:spPr>
      </p:pic>
      <p:pic>
        <p:nvPicPr>
          <p:cNvPr id="6" name="Image 1" descr="preencoded.png"/>
          <p:cNvPicPr>
            <a:picLocks noChangeAspect="1"/>
          </p:cNvPicPr>
          <p:nvPr/>
        </p:nvPicPr>
        <p:blipFill>
          <a:blip r:embed="rId4"/>
          <a:stretch>
            <a:fillRect/>
          </a:stretch>
        </p:blipFill>
        <p:spPr>
          <a:xfrm>
            <a:off x="2619792" y="2667357"/>
            <a:ext cx="524232" cy="524232"/>
          </a:xfrm>
          <a:prstGeom prst="rect">
            <a:avLst/>
          </a:prstGeom>
        </p:spPr>
      </p:pic>
      <p:sp>
        <p:nvSpPr>
          <p:cNvPr id="7" name="Text 3"/>
          <p:cNvSpPr/>
          <p:nvPr/>
        </p:nvSpPr>
        <p:spPr>
          <a:xfrm>
            <a:off x="2777073" y="2798445"/>
            <a:ext cx="209669" cy="262057"/>
          </a:xfrm>
          <a:prstGeom prst="rect">
            <a:avLst/>
          </a:prstGeom>
          <a:noFill/>
          <a:ln/>
        </p:spPr>
        <p:txBody>
          <a:bodyPr wrap="none" lIns="0" tIns="0" rIns="0" bIns="0" rtlCol="0" anchor="t"/>
          <a:lstStyle/>
          <a:p>
            <a:pPr marL="0" indent="0" algn="l">
              <a:lnSpc>
                <a:spcPts val="2600"/>
              </a:lnSpc>
              <a:buNone/>
            </a:pPr>
            <a:r>
              <a:rPr lang="en-US" sz="1650" dirty="0">
                <a:solidFill>
                  <a:srgbClr val="FFFFFF"/>
                </a:solidFill>
                <a:latin typeface="Roboto Slab" pitchFamily="34" charset="0"/>
                <a:ea typeface="Roboto Slab" pitchFamily="34" charset="-122"/>
                <a:cs typeface="Roboto Slab" pitchFamily="34" charset="-120"/>
              </a:rPr>
              <a:t>1</a:t>
            </a:r>
            <a:endParaRPr lang="en-US" sz="1650" dirty="0"/>
          </a:p>
        </p:txBody>
      </p:sp>
      <p:sp>
        <p:nvSpPr>
          <p:cNvPr id="8" name="Text 4"/>
          <p:cNvSpPr/>
          <p:nvPr/>
        </p:nvSpPr>
        <p:spPr>
          <a:xfrm>
            <a:off x="950238" y="3366254"/>
            <a:ext cx="2560915" cy="273010"/>
          </a:xfrm>
          <a:prstGeom prst="rect">
            <a:avLst/>
          </a:prstGeom>
          <a:noFill/>
          <a:ln/>
        </p:spPr>
        <p:txBody>
          <a:bodyPr wrap="none" lIns="0" tIns="0" rIns="0" bIns="0" rtlCol="0" anchor="t"/>
          <a:lstStyle/>
          <a:p>
            <a:pPr marL="0" indent="0" algn="l">
              <a:lnSpc>
                <a:spcPts val="2100"/>
              </a:lnSpc>
              <a:buNone/>
            </a:pPr>
            <a:r>
              <a:rPr lang="en-US" sz="1700" dirty="0">
                <a:solidFill>
                  <a:srgbClr val="15213F"/>
                </a:solidFill>
                <a:latin typeface="Roboto Slab" pitchFamily="34" charset="0"/>
                <a:ea typeface="Roboto Slab" pitchFamily="34" charset="-122"/>
                <a:cs typeface="Roboto Slab" pitchFamily="34" charset="-120"/>
              </a:rPr>
              <a:t>Strong Historical Growth</a:t>
            </a:r>
            <a:endParaRPr lang="en-US" sz="1700" dirty="0"/>
          </a:p>
        </p:txBody>
      </p:sp>
      <p:sp>
        <p:nvSpPr>
          <p:cNvPr id="9" name="Text 5"/>
          <p:cNvSpPr/>
          <p:nvPr/>
        </p:nvSpPr>
        <p:spPr>
          <a:xfrm>
            <a:off x="950238" y="3744039"/>
            <a:ext cx="3863459" cy="2236470"/>
          </a:xfrm>
          <a:prstGeom prst="rect">
            <a:avLst/>
          </a:prstGeom>
          <a:noFill/>
          <a:ln/>
        </p:spPr>
        <p:txBody>
          <a:bodyPr wrap="square" lIns="0" tIns="0" rIns="0" bIns="0" rtlCol="0" anchor="t"/>
          <a:lstStyle/>
          <a:p>
            <a:pPr marL="0" indent="0" algn="l">
              <a:lnSpc>
                <a:spcPts val="2200"/>
              </a:lnSpc>
              <a:buNone/>
            </a:pPr>
            <a:r>
              <a:rPr lang="en-US" sz="1350" dirty="0">
                <a:solidFill>
                  <a:srgbClr val="15213F"/>
                </a:solidFill>
                <a:latin typeface="Roboto" pitchFamily="34" charset="0"/>
                <a:ea typeface="Roboto" pitchFamily="34" charset="-122"/>
                <a:cs typeface="Roboto" pitchFamily="34" charset="-120"/>
              </a:rPr>
              <a:t>Between FY2019 and FY2024, Indian GCCs achieved a compound annual growth rate of approximately </a:t>
            </a:r>
            <a:r>
              <a:rPr lang="en-US" sz="1350" b="1" dirty="0">
                <a:solidFill>
                  <a:srgbClr val="15213F"/>
                </a:solidFill>
                <a:latin typeface="Roboto" pitchFamily="34" charset="0"/>
                <a:ea typeface="Roboto" pitchFamily="34" charset="-122"/>
                <a:cs typeface="Roboto" pitchFamily="34" charset="-120"/>
              </a:rPr>
              <a:t>9.8% in revenue</a:t>
            </a:r>
            <a:r>
              <a:rPr lang="en-US" sz="1350" dirty="0">
                <a:solidFill>
                  <a:srgbClr val="15213F"/>
                </a:solidFill>
                <a:latin typeface="Roboto" pitchFamily="34" charset="0"/>
                <a:ea typeface="Roboto" pitchFamily="34" charset="-122"/>
                <a:cs typeface="Roboto" pitchFamily="34" charset="-120"/>
              </a:rPr>
              <a:t>, demonstrating consistent expansion despite global economic uncertainties, pandemic-related disruptions, and shifting geopolitical dynamics. This performance reflects the strategic importance multinational enterprises place on their Indian operations.</a:t>
            </a:r>
            <a:endParaRPr lang="en-US" sz="1350" dirty="0"/>
          </a:p>
        </p:txBody>
      </p:sp>
      <p:sp>
        <p:nvSpPr>
          <p:cNvPr id="10" name="Shape 6"/>
          <p:cNvSpPr/>
          <p:nvPr/>
        </p:nvSpPr>
        <p:spPr>
          <a:xfrm>
            <a:off x="5185886" y="2929414"/>
            <a:ext cx="4258508" cy="3248620"/>
          </a:xfrm>
          <a:prstGeom prst="roundRect">
            <a:avLst>
              <a:gd name="adj" fmla="val 3378"/>
            </a:avLst>
          </a:prstGeom>
          <a:solidFill>
            <a:srgbClr val="FBFCFE"/>
          </a:solidFill>
          <a:ln/>
        </p:spPr>
        <p:txBody>
          <a:bodyPr/>
          <a:lstStyle/>
          <a:p>
            <a:endParaRPr lang="en-US"/>
          </a:p>
        </p:txBody>
      </p:sp>
      <p:pic>
        <p:nvPicPr>
          <p:cNvPr id="11" name="Image 2" descr="preencoded.png"/>
          <p:cNvPicPr>
            <a:picLocks noChangeAspect="1"/>
          </p:cNvPicPr>
          <p:nvPr/>
        </p:nvPicPr>
        <p:blipFill>
          <a:blip r:embed="rId3"/>
          <a:stretch>
            <a:fillRect/>
          </a:stretch>
        </p:blipFill>
        <p:spPr>
          <a:xfrm>
            <a:off x="5185886" y="2906554"/>
            <a:ext cx="4258508" cy="91440"/>
          </a:xfrm>
          <a:prstGeom prst="rect">
            <a:avLst/>
          </a:prstGeom>
        </p:spPr>
      </p:pic>
      <p:pic>
        <p:nvPicPr>
          <p:cNvPr id="12" name="Image 3" descr="preencoded.png"/>
          <p:cNvPicPr>
            <a:picLocks noChangeAspect="1"/>
          </p:cNvPicPr>
          <p:nvPr/>
        </p:nvPicPr>
        <p:blipFill>
          <a:blip r:embed="rId4"/>
          <a:stretch>
            <a:fillRect/>
          </a:stretch>
        </p:blipFill>
        <p:spPr>
          <a:xfrm>
            <a:off x="7052965" y="2667357"/>
            <a:ext cx="524232" cy="524232"/>
          </a:xfrm>
          <a:prstGeom prst="rect">
            <a:avLst/>
          </a:prstGeom>
        </p:spPr>
      </p:pic>
      <p:sp>
        <p:nvSpPr>
          <p:cNvPr id="13" name="Text 7"/>
          <p:cNvSpPr/>
          <p:nvPr/>
        </p:nvSpPr>
        <p:spPr>
          <a:xfrm>
            <a:off x="7210246" y="2798445"/>
            <a:ext cx="209669" cy="262057"/>
          </a:xfrm>
          <a:prstGeom prst="rect">
            <a:avLst/>
          </a:prstGeom>
          <a:noFill/>
          <a:ln/>
        </p:spPr>
        <p:txBody>
          <a:bodyPr wrap="none" lIns="0" tIns="0" rIns="0" bIns="0" rtlCol="0" anchor="t"/>
          <a:lstStyle/>
          <a:p>
            <a:pPr marL="0" indent="0" algn="l">
              <a:lnSpc>
                <a:spcPts val="2600"/>
              </a:lnSpc>
              <a:buNone/>
            </a:pPr>
            <a:r>
              <a:rPr lang="en-US" sz="1650" dirty="0">
                <a:solidFill>
                  <a:srgbClr val="FFFFFF"/>
                </a:solidFill>
                <a:latin typeface="Roboto Slab" pitchFamily="34" charset="0"/>
                <a:ea typeface="Roboto Slab" pitchFamily="34" charset="-122"/>
                <a:cs typeface="Roboto Slab" pitchFamily="34" charset="-120"/>
              </a:rPr>
              <a:t>2</a:t>
            </a:r>
            <a:endParaRPr lang="en-US" sz="1650" dirty="0"/>
          </a:p>
        </p:txBody>
      </p:sp>
      <p:sp>
        <p:nvSpPr>
          <p:cNvPr id="14" name="Text 8"/>
          <p:cNvSpPr/>
          <p:nvPr/>
        </p:nvSpPr>
        <p:spPr>
          <a:xfrm>
            <a:off x="5383411" y="3366254"/>
            <a:ext cx="2471499" cy="273010"/>
          </a:xfrm>
          <a:prstGeom prst="rect">
            <a:avLst/>
          </a:prstGeom>
          <a:noFill/>
          <a:ln/>
        </p:spPr>
        <p:txBody>
          <a:bodyPr wrap="none" lIns="0" tIns="0" rIns="0" bIns="0" rtlCol="0" anchor="t"/>
          <a:lstStyle/>
          <a:p>
            <a:pPr marL="0" indent="0" algn="l">
              <a:lnSpc>
                <a:spcPts val="2100"/>
              </a:lnSpc>
              <a:buNone/>
            </a:pPr>
            <a:r>
              <a:rPr lang="en-US" sz="1700" dirty="0">
                <a:solidFill>
                  <a:srgbClr val="15213F"/>
                </a:solidFill>
                <a:latin typeface="Roboto Slab" pitchFamily="34" charset="0"/>
                <a:ea typeface="Roboto Slab" pitchFamily="34" charset="-122"/>
                <a:cs typeface="Roboto Slab" pitchFamily="34" charset="-120"/>
              </a:rPr>
              <a:t>Ambitious 2030 Outlook</a:t>
            </a:r>
            <a:endParaRPr lang="en-US" sz="1700" dirty="0"/>
          </a:p>
        </p:txBody>
      </p:sp>
      <p:sp>
        <p:nvSpPr>
          <p:cNvPr id="15" name="Text 9"/>
          <p:cNvSpPr/>
          <p:nvPr/>
        </p:nvSpPr>
        <p:spPr>
          <a:xfrm>
            <a:off x="5383411" y="3744039"/>
            <a:ext cx="3863459" cy="1956911"/>
          </a:xfrm>
          <a:prstGeom prst="rect">
            <a:avLst/>
          </a:prstGeom>
          <a:noFill/>
          <a:ln/>
        </p:spPr>
        <p:txBody>
          <a:bodyPr wrap="square" lIns="0" tIns="0" rIns="0" bIns="0" rtlCol="0" anchor="t"/>
          <a:lstStyle/>
          <a:p>
            <a:pPr marL="0" indent="0" algn="l">
              <a:lnSpc>
                <a:spcPts val="2200"/>
              </a:lnSpc>
              <a:buNone/>
            </a:pPr>
            <a:r>
              <a:rPr lang="en-US" sz="1350" dirty="0">
                <a:solidFill>
                  <a:srgbClr val="15213F"/>
                </a:solidFill>
                <a:latin typeface="Roboto" pitchFamily="34" charset="0"/>
                <a:ea typeface="Roboto" pitchFamily="34" charset="-122"/>
                <a:cs typeface="Roboto" pitchFamily="34" charset="-120"/>
              </a:rPr>
              <a:t>Industry projections indicate GCC revenue in India could expand to </a:t>
            </a:r>
            <a:r>
              <a:rPr lang="en-US" sz="1350" b="1" dirty="0">
                <a:solidFill>
                  <a:srgbClr val="15213F"/>
                </a:solidFill>
                <a:latin typeface="Roboto" pitchFamily="34" charset="0"/>
                <a:ea typeface="Roboto" pitchFamily="34" charset="-122"/>
                <a:cs typeface="Roboto" pitchFamily="34" charset="-120"/>
              </a:rPr>
              <a:t>$99-105 billion by 2030</a:t>
            </a:r>
            <a:r>
              <a:rPr lang="en-US" sz="1350" dirty="0">
                <a:solidFill>
                  <a:srgbClr val="15213F"/>
                </a:solidFill>
                <a:latin typeface="Roboto" pitchFamily="34" charset="0"/>
                <a:ea typeface="Roboto" pitchFamily="34" charset="-122"/>
                <a:cs typeface="Roboto" pitchFamily="34" charset="-120"/>
              </a:rPr>
              <a:t>, driven by increased sophistication of services delivered, expansion into higher-value functions, and the establishment of innovation-focused centers. This represents nearly doubling current revenue levels within six years.</a:t>
            </a:r>
            <a:endParaRPr lang="en-US" sz="1350" dirty="0"/>
          </a:p>
        </p:txBody>
      </p:sp>
      <p:sp>
        <p:nvSpPr>
          <p:cNvPr id="16" name="Shape 10"/>
          <p:cNvSpPr/>
          <p:nvPr/>
        </p:nvSpPr>
        <p:spPr>
          <a:xfrm>
            <a:off x="9619059" y="2929414"/>
            <a:ext cx="4258508" cy="3248620"/>
          </a:xfrm>
          <a:prstGeom prst="roundRect">
            <a:avLst>
              <a:gd name="adj" fmla="val 3378"/>
            </a:avLst>
          </a:prstGeom>
          <a:solidFill>
            <a:srgbClr val="FBFCFE"/>
          </a:solidFill>
          <a:ln/>
        </p:spPr>
        <p:txBody>
          <a:bodyPr/>
          <a:lstStyle/>
          <a:p>
            <a:endParaRPr lang="en-US"/>
          </a:p>
        </p:txBody>
      </p:sp>
      <p:pic>
        <p:nvPicPr>
          <p:cNvPr id="17" name="Image 4" descr="preencoded.png"/>
          <p:cNvPicPr>
            <a:picLocks noChangeAspect="1"/>
          </p:cNvPicPr>
          <p:nvPr/>
        </p:nvPicPr>
        <p:blipFill>
          <a:blip r:embed="rId3"/>
          <a:stretch>
            <a:fillRect/>
          </a:stretch>
        </p:blipFill>
        <p:spPr>
          <a:xfrm>
            <a:off x="9619059" y="2906554"/>
            <a:ext cx="4258508" cy="91440"/>
          </a:xfrm>
          <a:prstGeom prst="rect">
            <a:avLst/>
          </a:prstGeom>
        </p:spPr>
      </p:pic>
      <p:pic>
        <p:nvPicPr>
          <p:cNvPr id="18" name="Image 5" descr="preencoded.png"/>
          <p:cNvPicPr>
            <a:picLocks noChangeAspect="1"/>
          </p:cNvPicPr>
          <p:nvPr/>
        </p:nvPicPr>
        <p:blipFill>
          <a:blip r:embed="rId4"/>
          <a:stretch>
            <a:fillRect/>
          </a:stretch>
        </p:blipFill>
        <p:spPr>
          <a:xfrm>
            <a:off x="11486138" y="2667357"/>
            <a:ext cx="524232" cy="524232"/>
          </a:xfrm>
          <a:prstGeom prst="rect">
            <a:avLst/>
          </a:prstGeom>
        </p:spPr>
      </p:pic>
      <p:sp>
        <p:nvSpPr>
          <p:cNvPr id="19" name="Text 11"/>
          <p:cNvSpPr/>
          <p:nvPr/>
        </p:nvSpPr>
        <p:spPr>
          <a:xfrm>
            <a:off x="11643420" y="2798445"/>
            <a:ext cx="209669" cy="262057"/>
          </a:xfrm>
          <a:prstGeom prst="rect">
            <a:avLst/>
          </a:prstGeom>
          <a:noFill/>
          <a:ln/>
        </p:spPr>
        <p:txBody>
          <a:bodyPr wrap="none" lIns="0" tIns="0" rIns="0" bIns="0" rtlCol="0" anchor="t"/>
          <a:lstStyle/>
          <a:p>
            <a:pPr marL="0" indent="0" algn="l">
              <a:lnSpc>
                <a:spcPts val="2600"/>
              </a:lnSpc>
              <a:buNone/>
            </a:pPr>
            <a:r>
              <a:rPr lang="en-US" sz="1650" dirty="0">
                <a:solidFill>
                  <a:srgbClr val="FFFFFF"/>
                </a:solidFill>
                <a:latin typeface="Roboto Slab" pitchFamily="34" charset="0"/>
                <a:ea typeface="Roboto Slab" pitchFamily="34" charset="-122"/>
                <a:cs typeface="Roboto Slab" pitchFamily="34" charset="-120"/>
              </a:rPr>
              <a:t>3</a:t>
            </a:r>
            <a:endParaRPr lang="en-US" sz="1650" dirty="0"/>
          </a:p>
        </p:txBody>
      </p:sp>
      <p:sp>
        <p:nvSpPr>
          <p:cNvPr id="20" name="Text 12"/>
          <p:cNvSpPr/>
          <p:nvPr/>
        </p:nvSpPr>
        <p:spPr>
          <a:xfrm>
            <a:off x="9816584" y="3366254"/>
            <a:ext cx="2292906" cy="273010"/>
          </a:xfrm>
          <a:prstGeom prst="rect">
            <a:avLst/>
          </a:prstGeom>
          <a:noFill/>
          <a:ln/>
        </p:spPr>
        <p:txBody>
          <a:bodyPr wrap="none" lIns="0" tIns="0" rIns="0" bIns="0" rtlCol="0" anchor="t"/>
          <a:lstStyle/>
          <a:p>
            <a:pPr marL="0" indent="0" algn="l">
              <a:lnSpc>
                <a:spcPts val="2100"/>
              </a:lnSpc>
              <a:buNone/>
            </a:pPr>
            <a:r>
              <a:rPr lang="en-US" sz="1700" dirty="0">
                <a:solidFill>
                  <a:srgbClr val="15213F"/>
                </a:solidFill>
                <a:latin typeface="Roboto Slab" pitchFamily="34" charset="0"/>
                <a:ea typeface="Roboto Slab" pitchFamily="34" charset="-122"/>
                <a:cs typeface="Roboto Slab" pitchFamily="34" charset="-120"/>
              </a:rPr>
              <a:t>Expanding Ecosystem</a:t>
            </a:r>
            <a:endParaRPr lang="en-US" sz="1700" dirty="0"/>
          </a:p>
        </p:txBody>
      </p:sp>
      <p:sp>
        <p:nvSpPr>
          <p:cNvPr id="21" name="Text 13"/>
          <p:cNvSpPr/>
          <p:nvPr/>
        </p:nvSpPr>
        <p:spPr>
          <a:xfrm>
            <a:off x="9816584" y="3744039"/>
            <a:ext cx="3863459" cy="1956911"/>
          </a:xfrm>
          <a:prstGeom prst="rect">
            <a:avLst/>
          </a:prstGeom>
          <a:noFill/>
          <a:ln/>
        </p:spPr>
        <p:txBody>
          <a:bodyPr wrap="square" lIns="0" tIns="0" rIns="0" bIns="0" rtlCol="0" anchor="t"/>
          <a:lstStyle/>
          <a:p>
            <a:pPr marL="0" indent="0" algn="l">
              <a:lnSpc>
                <a:spcPts val="2200"/>
              </a:lnSpc>
              <a:buNone/>
            </a:pPr>
            <a:r>
              <a:rPr lang="en-US" sz="1350" dirty="0">
                <a:solidFill>
                  <a:srgbClr val="15213F"/>
                </a:solidFill>
                <a:latin typeface="Roboto" pitchFamily="34" charset="0"/>
                <a:ea typeface="Roboto" pitchFamily="34" charset="-122"/>
                <a:cs typeface="Roboto" pitchFamily="34" charset="-120"/>
              </a:rPr>
              <a:t>The number of companies operating GCCs is expected to grow to </a:t>
            </a:r>
            <a:r>
              <a:rPr lang="en-US" sz="1350" b="1" dirty="0">
                <a:solidFill>
                  <a:srgbClr val="15213F"/>
                </a:solidFill>
                <a:latin typeface="Roboto" pitchFamily="34" charset="0"/>
                <a:ea typeface="Roboto" pitchFamily="34" charset="-122"/>
                <a:cs typeface="Roboto" pitchFamily="34" charset="-120"/>
              </a:rPr>
              <a:t>2,100-2,200 by 2030</a:t>
            </a:r>
            <a:r>
              <a:rPr lang="en-US" sz="1350" dirty="0">
                <a:solidFill>
                  <a:srgbClr val="15213F"/>
                </a:solidFill>
                <a:latin typeface="Roboto" pitchFamily="34" charset="0"/>
                <a:ea typeface="Roboto" pitchFamily="34" charset="-122"/>
                <a:cs typeface="Roboto" pitchFamily="34" charset="-120"/>
              </a:rPr>
              <a:t>, employing approximately </a:t>
            </a:r>
            <a:r>
              <a:rPr lang="en-US" sz="1350" b="1" dirty="0">
                <a:solidFill>
                  <a:srgbClr val="15213F"/>
                </a:solidFill>
                <a:latin typeface="Roboto" pitchFamily="34" charset="0"/>
                <a:ea typeface="Roboto" pitchFamily="34" charset="-122"/>
                <a:cs typeface="Roboto" pitchFamily="34" charset="-120"/>
              </a:rPr>
              <a:t>2.5-2.8 million professionals</a:t>
            </a:r>
            <a:r>
              <a:rPr lang="en-US" sz="1350" dirty="0">
                <a:solidFill>
                  <a:srgbClr val="15213F"/>
                </a:solidFill>
                <a:latin typeface="Roboto" pitchFamily="34" charset="0"/>
                <a:ea typeface="Roboto" pitchFamily="34" charset="-122"/>
                <a:cs typeface="Roboto" pitchFamily="34" charset="-120"/>
              </a:rPr>
              <a:t>. This expansion includes both new center establishments by companies entering the Indian market and capacity increases by existing operators deepening their presence.</a:t>
            </a:r>
            <a:endParaRPr lang="en-US" sz="1350" dirty="0"/>
          </a:p>
        </p:txBody>
      </p:sp>
      <p:sp>
        <p:nvSpPr>
          <p:cNvPr id="22" name="Text 14"/>
          <p:cNvSpPr/>
          <p:nvPr/>
        </p:nvSpPr>
        <p:spPr>
          <a:xfrm>
            <a:off x="752713" y="6374606"/>
            <a:ext cx="13124974" cy="838676"/>
          </a:xfrm>
          <a:prstGeom prst="rect">
            <a:avLst/>
          </a:prstGeom>
          <a:noFill/>
          <a:ln/>
        </p:spPr>
        <p:txBody>
          <a:bodyPr wrap="square" lIns="0" tIns="0" rIns="0" bIns="0" rtlCol="0" anchor="t"/>
          <a:lstStyle/>
          <a:p>
            <a:pPr marL="0" indent="0" algn="l">
              <a:lnSpc>
                <a:spcPts val="2200"/>
              </a:lnSpc>
              <a:buNone/>
            </a:pPr>
            <a:r>
              <a:rPr lang="en-US" sz="1350" dirty="0">
                <a:solidFill>
                  <a:srgbClr val="15213F"/>
                </a:solidFill>
                <a:latin typeface="Roboto" pitchFamily="34" charset="0"/>
                <a:ea typeface="Roboto" pitchFamily="34" charset="-122"/>
                <a:cs typeface="Roboto" pitchFamily="34" charset="-120"/>
              </a:rPr>
              <a:t>The fundamental shift in GCC positioning—from cost-reduction delivery hubs to </a:t>
            </a:r>
            <a:r>
              <a:rPr lang="en-US" sz="1350" b="1" dirty="0">
                <a:solidFill>
                  <a:srgbClr val="15213F"/>
                </a:solidFill>
                <a:latin typeface="Roboto" pitchFamily="34" charset="0"/>
                <a:ea typeface="Roboto" pitchFamily="34" charset="-122"/>
                <a:cs typeface="Roboto" pitchFamily="34" charset="-120"/>
              </a:rPr>
              <a:t>value-creation centers, innovation engines, and product/engineering leadership platforms</a:t>
            </a:r>
            <a:r>
              <a:rPr lang="en-US" sz="1350" dirty="0">
                <a:solidFill>
                  <a:srgbClr val="15213F"/>
                </a:solidFill>
                <a:latin typeface="Roboto" pitchFamily="34" charset="0"/>
                <a:ea typeface="Roboto" pitchFamily="34" charset="-122"/>
                <a:cs typeface="Roboto" pitchFamily="34" charset="-120"/>
              </a:rPr>
              <a:t>—represents a strategic transformation with profound implications for taxation, transfer pricing methodologies, and regulatory compliance frameworks. The shift from IT-focused operations to AI/ER&amp;D centers creates new challenges in value attribution and profit allocation.</a:t>
            </a:r>
            <a:endParaRPr lang="en-US" sz="13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0932" y="776764"/>
            <a:ext cx="5664279" cy="573643"/>
          </a:xfrm>
          <a:prstGeom prst="rect">
            <a:avLst/>
          </a:prstGeom>
          <a:noFill/>
          <a:ln/>
        </p:spPr>
        <p:txBody>
          <a:bodyPr wrap="none" lIns="0" tIns="0" rIns="0" bIns="0" rtlCol="0" anchor="t"/>
          <a:lstStyle/>
          <a:p>
            <a:pPr marL="0" indent="0" algn="l">
              <a:lnSpc>
                <a:spcPts val="4500"/>
              </a:lnSpc>
              <a:buNone/>
            </a:pPr>
            <a:r>
              <a:rPr lang="en-US" sz="3600" dirty="0">
                <a:solidFill>
                  <a:srgbClr val="3257B8"/>
                </a:solidFill>
                <a:latin typeface="Roboto Slab" pitchFamily="34" charset="0"/>
                <a:ea typeface="Roboto Slab" pitchFamily="34" charset="-122"/>
                <a:cs typeface="Roboto Slab" pitchFamily="34" charset="-120"/>
              </a:rPr>
              <a:t>GCC Value Creation Model</a:t>
            </a:r>
            <a:endParaRPr lang="en-US" sz="3600" dirty="0"/>
          </a:p>
        </p:txBody>
      </p:sp>
      <p:sp>
        <p:nvSpPr>
          <p:cNvPr id="3" name="Text 1"/>
          <p:cNvSpPr/>
          <p:nvPr/>
        </p:nvSpPr>
        <p:spPr>
          <a:xfrm>
            <a:off x="790932" y="1717596"/>
            <a:ext cx="13048536" cy="587454"/>
          </a:xfrm>
          <a:prstGeom prst="rect">
            <a:avLst/>
          </a:prstGeom>
          <a:noFill/>
          <a:ln/>
        </p:spPr>
        <p:txBody>
          <a:bodyPr wrap="square" lIns="0" tIns="0" rIns="0" bIns="0" rtlCol="0" anchor="t"/>
          <a:lstStyle/>
          <a:p>
            <a:pPr marL="0" indent="0" algn="l">
              <a:lnSpc>
                <a:spcPts val="2300"/>
              </a:lnSpc>
              <a:buNone/>
            </a:pPr>
            <a:r>
              <a:rPr lang="en-US" sz="1400" dirty="0">
                <a:solidFill>
                  <a:srgbClr val="15213F"/>
                </a:solidFill>
                <a:latin typeface="Roboto" pitchFamily="34" charset="0"/>
                <a:ea typeface="Roboto" pitchFamily="34" charset="-122"/>
                <a:cs typeface="Roboto" pitchFamily="34" charset="-120"/>
              </a:rPr>
              <a:t>Contemporary GCCs have transcended their historical positioning as cost-reduction vehicles to become strategic value creators. This transformation fundamentally alters their transfer pricing characterization and tax risk profile.</a:t>
            </a:r>
            <a:endParaRPr lang="en-US" sz="1400" dirty="0"/>
          </a:p>
        </p:txBody>
      </p:sp>
      <p:sp>
        <p:nvSpPr>
          <p:cNvPr id="4" name="Shape 2"/>
          <p:cNvSpPr/>
          <p:nvPr/>
        </p:nvSpPr>
        <p:spPr>
          <a:xfrm>
            <a:off x="790932" y="2511504"/>
            <a:ext cx="6432471" cy="2379821"/>
          </a:xfrm>
          <a:prstGeom prst="roundRect">
            <a:avLst>
              <a:gd name="adj" fmla="val 1157"/>
            </a:avLst>
          </a:prstGeom>
          <a:solidFill>
            <a:srgbClr val="E9ECF2"/>
          </a:solidFill>
          <a:ln/>
        </p:spPr>
        <p:txBody>
          <a:bodyPr/>
          <a:lstStyle/>
          <a:p>
            <a:endParaRPr lang="en-US"/>
          </a:p>
        </p:txBody>
      </p:sp>
      <p:pic>
        <p:nvPicPr>
          <p:cNvPr id="5" name="Image 0" descr="preencoded.png"/>
          <p:cNvPicPr>
            <a:picLocks noChangeAspect="1"/>
          </p:cNvPicPr>
          <p:nvPr/>
        </p:nvPicPr>
        <p:blipFill>
          <a:blip r:embed="rId3"/>
          <a:stretch>
            <a:fillRect/>
          </a:stretch>
        </p:blipFill>
        <p:spPr>
          <a:xfrm>
            <a:off x="974527" y="2695099"/>
            <a:ext cx="550783" cy="550783"/>
          </a:xfrm>
          <a:prstGeom prst="rect">
            <a:avLst/>
          </a:prstGeom>
        </p:spPr>
      </p:pic>
      <p:pic>
        <p:nvPicPr>
          <p:cNvPr id="6"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5974" y="2846546"/>
            <a:ext cx="247769" cy="247769"/>
          </a:xfrm>
          <a:prstGeom prst="rect">
            <a:avLst/>
          </a:prstGeom>
        </p:spPr>
      </p:pic>
      <p:sp>
        <p:nvSpPr>
          <p:cNvPr id="7" name="Text 3"/>
          <p:cNvSpPr/>
          <p:nvPr/>
        </p:nvSpPr>
        <p:spPr>
          <a:xfrm>
            <a:off x="974527" y="3429476"/>
            <a:ext cx="3273504" cy="286941"/>
          </a:xfrm>
          <a:prstGeom prst="rect">
            <a:avLst/>
          </a:prstGeom>
          <a:noFill/>
          <a:ln/>
        </p:spPr>
        <p:txBody>
          <a:bodyPr wrap="none" lIns="0" tIns="0" rIns="0" bIns="0" rtlCol="0" anchor="t"/>
          <a:lstStyle/>
          <a:p>
            <a:pPr marL="0" indent="0" algn="l">
              <a:lnSpc>
                <a:spcPts val="2250"/>
              </a:lnSpc>
              <a:buNone/>
            </a:pPr>
            <a:r>
              <a:rPr lang="en-US" sz="1800" dirty="0">
                <a:solidFill>
                  <a:srgbClr val="15213F"/>
                </a:solidFill>
                <a:latin typeface="Roboto Slab" pitchFamily="34" charset="0"/>
                <a:ea typeface="Roboto Slab" pitchFamily="34" charset="-122"/>
                <a:cs typeface="Roboto Slab" pitchFamily="34" charset="-120"/>
              </a:rPr>
              <a:t>High-Skill Digital Engineering</a:t>
            </a:r>
            <a:endParaRPr lang="en-US" sz="1800" dirty="0"/>
          </a:p>
        </p:txBody>
      </p:sp>
      <p:sp>
        <p:nvSpPr>
          <p:cNvPr id="8" name="Text 4"/>
          <p:cNvSpPr/>
          <p:nvPr/>
        </p:nvSpPr>
        <p:spPr>
          <a:xfrm>
            <a:off x="974527" y="3826550"/>
            <a:ext cx="6065282" cy="881182"/>
          </a:xfrm>
          <a:prstGeom prst="rect">
            <a:avLst/>
          </a:prstGeom>
          <a:noFill/>
          <a:ln/>
        </p:spPr>
        <p:txBody>
          <a:bodyPr wrap="square" lIns="0" tIns="0" rIns="0" bIns="0" rtlCol="0" anchor="t"/>
          <a:lstStyle/>
          <a:p>
            <a:pPr marL="0" indent="0" algn="l">
              <a:lnSpc>
                <a:spcPts val="2300"/>
              </a:lnSpc>
              <a:buNone/>
            </a:pPr>
            <a:r>
              <a:rPr lang="en-US" sz="1400" dirty="0">
                <a:solidFill>
                  <a:srgbClr val="15213F"/>
                </a:solidFill>
                <a:latin typeface="Roboto" pitchFamily="34" charset="0"/>
                <a:ea typeface="Roboto" pitchFamily="34" charset="-122"/>
                <a:cs typeface="Roboto" pitchFamily="34" charset="-120"/>
              </a:rPr>
              <a:t>Advanced software development, cloud architecture design, DevOps excellence, and infrastructure modernization requiring specialized technical expertise and creative problem-solving capabilities</a:t>
            </a:r>
            <a:endParaRPr lang="en-US" sz="1400" dirty="0"/>
          </a:p>
        </p:txBody>
      </p:sp>
      <p:sp>
        <p:nvSpPr>
          <p:cNvPr id="9" name="Shape 5"/>
          <p:cNvSpPr/>
          <p:nvPr/>
        </p:nvSpPr>
        <p:spPr>
          <a:xfrm>
            <a:off x="7406997" y="2511504"/>
            <a:ext cx="6432471" cy="2379821"/>
          </a:xfrm>
          <a:prstGeom prst="roundRect">
            <a:avLst>
              <a:gd name="adj" fmla="val 1157"/>
            </a:avLst>
          </a:prstGeom>
          <a:solidFill>
            <a:srgbClr val="E9ECF2"/>
          </a:solidFill>
          <a:ln/>
        </p:spPr>
        <p:txBody>
          <a:bodyPr/>
          <a:lstStyle/>
          <a:p>
            <a:endParaRPr lang="en-US"/>
          </a:p>
        </p:txBody>
      </p:sp>
      <p:pic>
        <p:nvPicPr>
          <p:cNvPr id="10" name="Image 2" descr="preencoded.png"/>
          <p:cNvPicPr>
            <a:picLocks noChangeAspect="1"/>
          </p:cNvPicPr>
          <p:nvPr/>
        </p:nvPicPr>
        <p:blipFill>
          <a:blip r:embed="rId6"/>
          <a:stretch>
            <a:fillRect/>
          </a:stretch>
        </p:blipFill>
        <p:spPr>
          <a:xfrm>
            <a:off x="7590592" y="2695099"/>
            <a:ext cx="550783" cy="550783"/>
          </a:xfrm>
          <a:prstGeom prst="rect">
            <a:avLst/>
          </a:prstGeom>
        </p:spPr>
      </p:pic>
      <p:pic>
        <p:nvPicPr>
          <p:cNvPr id="11" name="Image 3"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42039" y="2846546"/>
            <a:ext cx="247769" cy="247769"/>
          </a:xfrm>
          <a:prstGeom prst="rect">
            <a:avLst/>
          </a:prstGeom>
        </p:spPr>
      </p:pic>
      <p:sp>
        <p:nvSpPr>
          <p:cNvPr id="12" name="Text 6"/>
          <p:cNvSpPr/>
          <p:nvPr/>
        </p:nvSpPr>
        <p:spPr>
          <a:xfrm>
            <a:off x="7590592" y="3429476"/>
            <a:ext cx="2735104" cy="286941"/>
          </a:xfrm>
          <a:prstGeom prst="rect">
            <a:avLst/>
          </a:prstGeom>
          <a:noFill/>
          <a:ln/>
        </p:spPr>
        <p:txBody>
          <a:bodyPr wrap="none" lIns="0" tIns="0" rIns="0" bIns="0" rtlCol="0" anchor="t"/>
          <a:lstStyle/>
          <a:p>
            <a:pPr marL="0" indent="0" algn="l">
              <a:lnSpc>
                <a:spcPts val="2250"/>
              </a:lnSpc>
              <a:buNone/>
            </a:pPr>
            <a:r>
              <a:rPr lang="en-US" sz="1800" dirty="0">
                <a:solidFill>
                  <a:srgbClr val="15213F"/>
                </a:solidFill>
                <a:latin typeface="Roboto Slab" pitchFamily="34" charset="0"/>
                <a:ea typeface="Roboto Slab" pitchFamily="34" charset="-122"/>
                <a:cs typeface="Roboto Slab" pitchFamily="34" charset="-120"/>
              </a:rPr>
              <a:t>Enterprise AI &amp; Analytics</a:t>
            </a:r>
            <a:endParaRPr lang="en-US" sz="1800" dirty="0"/>
          </a:p>
        </p:txBody>
      </p:sp>
      <p:sp>
        <p:nvSpPr>
          <p:cNvPr id="13" name="Text 7"/>
          <p:cNvSpPr/>
          <p:nvPr/>
        </p:nvSpPr>
        <p:spPr>
          <a:xfrm>
            <a:off x="7590592" y="3826550"/>
            <a:ext cx="6065282" cy="881182"/>
          </a:xfrm>
          <a:prstGeom prst="rect">
            <a:avLst/>
          </a:prstGeom>
          <a:noFill/>
          <a:ln/>
        </p:spPr>
        <p:txBody>
          <a:bodyPr wrap="square" lIns="0" tIns="0" rIns="0" bIns="0" rtlCol="0" anchor="t"/>
          <a:lstStyle/>
          <a:p>
            <a:pPr marL="0" indent="0" algn="l">
              <a:lnSpc>
                <a:spcPts val="2300"/>
              </a:lnSpc>
              <a:buNone/>
            </a:pPr>
            <a:r>
              <a:rPr lang="en-US" sz="1400" dirty="0">
                <a:solidFill>
                  <a:srgbClr val="15213F"/>
                </a:solidFill>
                <a:latin typeface="Roboto" pitchFamily="34" charset="0"/>
                <a:ea typeface="Roboto" pitchFamily="34" charset="-122"/>
                <a:cs typeface="Roboto" pitchFamily="34" charset="-120"/>
              </a:rPr>
              <a:t>Development of proprietary machine learning models, natural language processing systems, computer vision applications, and predictive analytics platforms that drive competitive advantage</a:t>
            </a:r>
            <a:endParaRPr lang="en-US" sz="1400" dirty="0"/>
          </a:p>
        </p:txBody>
      </p:sp>
      <p:sp>
        <p:nvSpPr>
          <p:cNvPr id="14" name="Shape 8"/>
          <p:cNvSpPr/>
          <p:nvPr/>
        </p:nvSpPr>
        <p:spPr>
          <a:xfrm>
            <a:off x="790932" y="5074920"/>
            <a:ext cx="6432471" cy="2379821"/>
          </a:xfrm>
          <a:prstGeom prst="roundRect">
            <a:avLst>
              <a:gd name="adj" fmla="val 1157"/>
            </a:avLst>
          </a:prstGeom>
          <a:solidFill>
            <a:srgbClr val="E9ECF2"/>
          </a:solidFill>
          <a:ln/>
        </p:spPr>
        <p:txBody>
          <a:bodyPr/>
          <a:lstStyle/>
          <a:p>
            <a:endParaRPr lang="en-US"/>
          </a:p>
        </p:txBody>
      </p:sp>
      <p:pic>
        <p:nvPicPr>
          <p:cNvPr id="15" name="Image 4" descr="preencoded.png"/>
          <p:cNvPicPr>
            <a:picLocks noChangeAspect="1"/>
          </p:cNvPicPr>
          <p:nvPr/>
        </p:nvPicPr>
        <p:blipFill>
          <a:blip r:embed="rId9"/>
          <a:stretch>
            <a:fillRect/>
          </a:stretch>
        </p:blipFill>
        <p:spPr>
          <a:xfrm>
            <a:off x="974527" y="5258514"/>
            <a:ext cx="550783" cy="550783"/>
          </a:xfrm>
          <a:prstGeom prst="rect">
            <a:avLst/>
          </a:prstGeom>
        </p:spPr>
      </p:pic>
      <p:pic>
        <p:nvPicPr>
          <p:cNvPr id="16" name="Image 5"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25974" y="5409962"/>
            <a:ext cx="247769" cy="247769"/>
          </a:xfrm>
          <a:prstGeom prst="rect">
            <a:avLst/>
          </a:prstGeom>
        </p:spPr>
      </p:pic>
      <p:sp>
        <p:nvSpPr>
          <p:cNvPr id="17" name="Text 9"/>
          <p:cNvSpPr/>
          <p:nvPr/>
        </p:nvSpPr>
        <p:spPr>
          <a:xfrm>
            <a:off x="974527" y="5992892"/>
            <a:ext cx="3051810" cy="286941"/>
          </a:xfrm>
          <a:prstGeom prst="rect">
            <a:avLst/>
          </a:prstGeom>
          <a:noFill/>
          <a:ln/>
        </p:spPr>
        <p:txBody>
          <a:bodyPr wrap="none" lIns="0" tIns="0" rIns="0" bIns="0" rtlCol="0" anchor="t"/>
          <a:lstStyle/>
          <a:p>
            <a:pPr marL="0" indent="0" algn="l">
              <a:lnSpc>
                <a:spcPts val="2250"/>
              </a:lnSpc>
              <a:buNone/>
            </a:pPr>
            <a:r>
              <a:rPr lang="en-US" sz="1800" dirty="0">
                <a:solidFill>
                  <a:srgbClr val="15213F"/>
                </a:solidFill>
                <a:latin typeface="Roboto Slab" pitchFamily="34" charset="0"/>
                <a:ea typeface="Roboto Slab" pitchFamily="34" charset="-122"/>
                <a:cs typeface="Roboto Slab" pitchFamily="34" charset="-120"/>
              </a:rPr>
              <a:t>Global Product Development</a:t>
            </a:r>
            <a:endParaRPr lang="en-US" sz="1800" dirty="0"/>
          </a:p>
        </p:txBody>
      </p:sp>
      <p:sp>
        <p:nvSpPr>
          <p:cNvPr id="18" name="Text 10"/>
          <p:cNvSpPr/>
          <p:nvPr/>
        </p:nvSpPr>
        <p:spPr>
          <a:xfrm>
            <a:off x="974527" y="6389965"/>
            <a:ext cx="6065282" cy="881182"/>
          </a:xfrm>
          <a:prstGeom prst="rect">
            <a:avLst/>
          </a:prstGeom>
          <a:noFill/>
          <a:ln/>
        </p:spPr>
        <p:txBody>
          <a:bodyPr wrap="square" lIns="0" tIns="0" rIns="0" bIns="0" rtlCol="0" anchor="t"/>
          <a:lstStyle/>
          <a:p>
            <a:pPr marL="0" indent="0" algn="l">
              <a:lnSpc>
                <a:spcPts val="2300"/>
              </a:lnSpc>
              <a:buNone/>
            </a:pPr>
            <a:r>
              <a:rPr lang="en-US" sz="1400" dirty="0">
                <a:solidFill>
                  <a:srgbClr val="15213F"/>
                </a:solidFill>
                <a:latin typeface="Roboto" pitchFamily="34" charset="0"/>
                <a:ea typeface="Roboto" pitchFamily="34" charset="-122"/>
                <a:cs typeface="Roboto" pitchFamily="34" charset="-120"/>
              </a:rPr>
              <a:t>End-to-end ownership of product ideation, design, development, testing, and enhancement cycles for market-facing offerings and internal platforms</a:t>
            </a:r>
            <a:endParaRPr lang="en-US" sz="1400" dirty="0"/>
          </a:p>
        </p:txBody>
      </p:sp>
      <p:sp>
        <p:nvSpPr>
          <p:cNvPr id="19" name="Shape 11"/>
          <p:cNvSpPr/>
          <p:nvPr/>
        </p:nvSpPr>
        <p:spPr>
          <a:xfrm>
            <a:off x="7406997" y="5074920"/>
            <a:ext cx="6432471" cy="2379821"/>
          </a:xfrm>
          <a:prstGeom prst="roundRect">
            <a:avLst>
              <a:gd name="adj" fmla="val 1157"/>
            </a:avLst>
          </a:prstGeom>
          <a:solidFill>
            <a:srgbClr val="E9ECF2"/>
          </a:solidFill>
          <a:ln/>
        </p:spPr>
        <p:txBody>
          <a:bodyPr/>
          <a:lstStyle/>
          <a:p>
            <a:endParaRPr lang="en-US"/>
          </a:p>
        </p:txBody>
      </p:sp>
      <p:pic>
        <p:nvPicPr>
          <p:cNvPr id="20" name="Image 6" descr="preencoded.png"/>
          <p:cNvPicPr>
            <a:picLocks noChangeAspect="1"/>
          </p:cNvPicPr>
          <p:nvPr/>
        </p:nvPicPr>
        <p:blipFill>
          <a:blip r:embed="rId12"/>
          <a:stretch>
            <a:fillRect/>
          </a:stretch>
        </p:blipFill>
        <p:spPr>
          <a:xfrm>
            <a:off x="7590592" y="5258514"/>
            <a:ext cx="550783" cy="550783"/>
          </a:xfrm>
          <a:prstGeom prst="rect">
            <a:avLst/>
          </a:prstGeom>
        </p:spPr>
      </p:pic>
      <p:pic>
        <p:nvPicPr>
          <p:cNvPr id="21" name="Image 7"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742039" y="5409962"/>
            <a:ext cx="247769" cy="247769"/>
          </a:xfrm>
          <a:prstGeom prst="rect">
            <a:avLst/>
          </a:prstGeom>
        </p:spPr>
      </p:pic>
      <p:sp>
        <p:nvSpPr>
          <p:cNvPr id="22" name="Text 12"/>
          <p:cNvSpPr/>
          <p:nvPr/>
        </p:nvSpPr>
        <p:spPr>
          <a:xfrm>
            <a:off x="7590592" y="5992892"/>
            <a:ext cx="3615333" cy="286941"/>
          </a:xfrm>
          <a:prstGeom prst="rect">
            <a:avLst/>
          </a:prstGeom>
          <a:noFill/>
          <a:ln/>
        </p:spPr>
        <p:txBody>
          <a:bodyPr wrap="none" lIns="0" tIns="0" rIns="0" bIns="0" rtlCol="0" anchor="t"/>
          <a:lstStyle/>
          <a:p>
            <a:pPr marL="0" indent="0" algn="l">
              <a:lnSpc>
                <a:spcPts val="2250"/>
              </a:lnSpc>
              <a:buNone/>
            </a:pPr>
            <a:r>
              <a:rPr lang="en-US" sz="1800" dirty="0">
                <a:solidFill>
                  <a:srgbClr val="15213F"/>
                </a:solidFill>
                <a:latin typeface="Roboto Slab" pitchFamily="34" charset="0"/>
                <a:ea typeface="Roboto Slab" pitchFamily="34" charset="-122"/>
                <a:cs typeface="Roboto Slab" pitchFamily="34" charset="-120"/>
              </a:rPr>
              <a:t>Cybersecurity &amp; Cloud Operations</a:t>
            </a:r>
            <a:endParaRPr lang="en-US" sz="1800" dirty="0"/>
          </a:p>
        </p:txBody>
      </p:sp>
      <p:sp>
        <p:nvSpPr>
          <p:cNvPr id="23" name="Text 13"/>
          <p:cNvSpPr/>
          <p:nvPr/>
        </p:nvSpPr>
        <p:spPr>
          <a:xfrm>
            <a:off x="7590592" y="6389965"/>
            <a:ext cx="6065282" cy="881182"/>
          </a:xfrm>
          <a:prstGeom prst="rect">
            <a:avLst/>
          </a:prstGeom>
          <a:noFill/>
          <a:ln/>
        </p:spPr>
        <p:txBody>
          <a:bodyPr wrap="square" lIns="0" tIns="0" rIns="0" bIns="0" rtlCol="0" anchor="t"/>
          <a:lstStyle/>
          <a:p>
            <a:pPr marL="0" indent="0" algn="l">
              <a:lnSpc>
                <a:spcPts val="2300"/>
              </a:lnSpc>
              <a:buNone/>
            </a:pPr>
            <a:r>
              <a:rPr lang="en-US" sz="1400" dirty="0">
                <a:solidFill>
                  <a:srgbClr val="15213F"/>
                </a:solidFill>
                <a:latin typeface="Roboto" pitchFamily="34" charset="0"/>
                <a:ea typeface="Roboto" pitchFamily="34" charset="-122"/>
                <a:cs typeface="Roboto" pitchFamily="34" charset="-120"/>
              </a:rPr>
              <a:t>Enterprise-wide security operations centers, threat intelligence, incident response, cloud infrastructure management, and zero-trust architecture implementation</a:t>
            </a:r>
            <a:endParaRPr lang="en-US" sz="14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77</TotalTime>
  <Words>8212</Words>
  <Application>Microsoft Office PowerPoint</Application>
  <PresentationFormat>Custom</PresentationFormat>
  <Paragraphs>729</Paragraphs>
  <Slides>40</Slides>
  <Notes>40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Roboto Slab Light</vt:lpstr>
      <vt:lpstr>Arial</vt:lpstr>
      <vt:lpstr>Roboto Slab</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Sharada Shetty</dc:creator>
  <cp:lastModifiedBy>Sharada Shetty</cp:lastModifiedBy>
  <cp:revision>5</cp:revision>
  <dcterms:created xsi:type="dcterms:W3CDTF">2025-11-26T15:06:31Z</dcterms:created>
  <dcterms:modified xsi:type="dcterms:W3CDTF">2025-11-28T11:10:06Z</dcterms:modified>
</cp:coreProperties>
</file>